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1"/>
  </p:notesMasterIdLst>
  <p:sldIdLst>
    <p:sldId id="256" r:id="rId2"/>
    <p:sldId id="257" r:id="rId3"/>
    <p:sldId id="258" r:id="rId4"/>
    <p:sldId id="259" r:id="rId5"/>
    <p:sldId id="261" r:id="rId6"/>
    <p:sldId id="558" r:id="rId7"/>
    <p:sldId id="559" r:id="rId8"/>
    <p:sldId id="560" r:id="rId9"/>
    <p:sldId id="561" r:id="rId10"/>
    <p:sldId id="562" r:id="rId11"/>
    <p:sldId id="563" r:id="rId12"/>
    <p:sldId id="564" r:id="rId13"/>
    <p:sldId id="565" r:id="rId14"/>
    <p:sldId id="566" r:id="rId15"/>
    <p:sldId id="567" r:id="rId16"/>
    <p:sldId id="263" r:id="rId17"/>
    <p:sldId id="264" r:id="rId18"/>
    <p:sldId id="266" r:id="rId19"/>
    <p:sldId id="267" r:id="rId20"/>
    <p:sldId id="268" r:id="rId21"/>
    <p:sldId id="269" r:id="rId22"/>
    <p:sldId id="270" r:id="rId23"/>
    <p:sldId id="271" r:id="rId24"/>
    <p:sldId id="272" r:id="rId25"/>
    <p:sldId id="583" r:id="rId26"/>
    <p:sldId id="273" r:id="rId27"/>
    <p:sldId id="274" r:id="rId28"/>
    <p:sldId id="275" r:id="rId29"/>
    <p:sldId id="276" r:id="rId30"/>
    <p:sldId id="279" r:id="rId31"/>
    <p:sldId id="277" r:id="rId32"/>
    <p:sldId id="278" r:id="rId33"/>
    <p:sldId id="342" r:id="rId34"/>
    <p:sldId id="343" r:id="rId35"/>
    <p:sldId id="344" r:id="rId36"/>
    <p:sldId id="345" r:id="rId37"/>
    <p:sldId id="557" r:id="rId38"/>
    <p:sldId id="346" r:id="rId39"/>
    <p:sldId id="568" r:id="rId40"/>
    <p:sldId id="347" r:id="rId41"/>
    <p:sldId id="569" r:id="rId42"/>
    <p:sldId id="570" r:id="rId43"/>
    <p:sldId id="349" r:id="rId44"/>
    <p:sldId id="350" r:id="rId45"/>
    <p:sldId id="351" r:id="rId46"/>
    <p:sldId id="571" r:id="rId47"/>
    <p:sldId id="572" r:id="rId48"/>
    <p:sldId id="353" r:id="rId49"/>
    <p:sldId id="354" r:id="rId50"/>
    <p:sldId id="355" r:id="rId51"/>
    <p:sldId id="369" r:id="rId52"/>
    <p:sldId id="284" r:id="rId53"/>
    <p:sldId id="370" r:id="rId54"/>
    <p:sldId id="371" r:id="rId55"/>
    <p:sldId id="372" r:id="rId56"/>
    <p:sldId id="373" r:id="rId57"/>
    <p:sldId id="374" r:id="rId58"/>
    <p:sldId id="375" r:id="rId59"/>
    <p:sldId id="376" r:id="rId60"/>
    <p:sldId id="377" r:id="rId61"/>
    <p:sldId id="378" r:id="rId62"/>
    <p:sldId id="379" r:id="rId63"/>
    <p:sldId id="380" r:id="rId64"/>
    <p:sldId id="381" r:id="rId65"/>
    <p:sldId id="382" r:id="rId66"/>
    <p:sldId id="383" r:id="rId67"/>
    <p:sldId id="384" r:id="rId68"/>
    <p:sldId id="385" r:id="rId69"/>
    <p:sldId id="396" r:id="rId70"/>
    <p:sldId id="397" r:id="rId71"/>
    <p:sldId id="398" r:id="rId72"/>
    <p:sldId id="399" r:id="rId73"/>
    <p:sldId id="400" r:id="rId74"/>
    <p:sldId id="401" r:id="rId75"/>
    <p:sldId id="402" r:id="rId76"/>
    <p:sldId id="403" r:id="rId77"/>
    <p:sldId id="404" r:id="rId78"/>
    <p:sldId id="405" r:id="rId79"/>
    <p:sldId id="406" r:id="rId80"/>
    <p:sldId id="407" r:id="rId81"/>
    <p:sldId id="408" r:id="rId82"/>
    <p:sldId id="582" r:id="rId83"/>
    <p:sldId id="285" r:id="rId84"/>
    <p:sldId id="286" r:id="rId85"/>
    <p:sldId id="287" r:id="rId86"/>
    <p:sldId id="288" r:id="rId87"/>
    <p:sldId id="289" r:id="rId88"/>
    <p:sldId id="290" r:id="rId89"/>
    <p:sldId id="291" r:id="rId90"/>
    <p:sldId id="292" r:id="rId91"/>
    <p:sldId id="293" r:id="rId92"/>
    <p:sldId id="295" r:id="rId93"/>
    <p:sldId id="296" r:id="rId94"/>
    <p:sldId id="297" r:id="rId95"/>
    <p:sldId id="298" r:id="rId96"/>
    <p:sldId id="299" r:id="rId97"/>
    <p:sldId id="300" r:id="rId98"/>
    <p:sldId id="434" r:id="rId99"/>
    <p:sldId id="301" r:id="rId100"/>
    <p:sldId id="302" r:id="rId101"/>
    <p:sldId id="303" r:id="rId102"/>
    <p:sldId id="304" r:id="rId103"/>
    <p:sldId id="305" r:id="rId104"/>
    <p:sldId id="306" r:id="rId105"/>
    <p:sldId id="307" r:id="rId106"/>
    <p:sldId id="308" r:id="rId107"/>
    <p:sldId id="311" r:id="rId108"/>
    <p:sldId id="312" r:id="rId109"/>
    <p:sldId id="309" r:id="rId110"/>
    <p:sldId id="313" r:id="rId111"/>
    <p:sldId id="314" r:id="rId112"/>
    <p:sldId id="315" r:id="rId113"/>
    <p:sldId id="317" r:id="rId114"/>
    <p:sldId id="316" r:id="rId115"/>
    <p:sldId id="318" r:id="rId116"/>
    <p:sldId id="319" r:id="rId117"/>
    <p:sldId id="320" r:id="rId118"/>
    <p:sldId id="435" r:id="rId119"/>
    <p:sldId id="322" r:id="rId120"/>
    <p:sldId id="324" r:id="rId121"/>
    <p:sldId id="325" r:id="rId122"/>
    <p:sldId id="326" r:id="rId123"/>
    <p:sldId id="327" r:id="rId124"/>
    <p:sldId id="328" r:id="rId125"/>
    <p:sldId id="329" r:id="rId126"/>
    <p:sldId id="330" r:id="rId127"/>
    <p:sldId id="332" r:id="rId128"/>
    <p:sldId id="331" r:id="rId129"/>
    <p:sldId id="333" r:id="rId130"/>
    <p:sldId id="334" r:id="rId131"/>
    <p:sldId id="335" r:id="rId132"/>
    <p:sldId id="336" r:id="rId133"/>
    <p:sldId id="337" r:id="rId134"/>
    <p:sldId id="338" r:id="rId135"/>
    <p:sldId id="339" r:id="rId136"/>
    <p:sldId id="340" r:id="rId137"/>
    <p:sldId id="341" r:id="rId138"/>
    <p:sldId id="414" r:id="rId139"/>
    <p:sldId id="415" r:id="rId140"/>
    <p:sldId id="416" r:id="rId141"/>
    <p:sldId id="417" r:id="rId142"/>
    <p:sldId id="418" r:id="rId143"/>
    <p:sldId id="419" r:id="rId144"/>
    <p:sldId id="420" r:id="rId145"/>
    <p:sldId id="421" r:id="rId146"/>
    <p:sldId id="422" r:id="rId147"/>
    <p:sldId id="574" r:id="rId148"/>
    <p:sldId id="575" r:id="rId149"/>
    <p:sldId id="423" r:id="rId150"/>
    <p:sldId id="424" r:id="rId151"/>
    <p:sldId id="576" r:id="rId152"/>
    <p:sldId id="425" r:id="rId153"/>
    <p:sldId id="426" r:id="rId154"/>
    <p:sldId id="427" r:id="rId155"/>
    <p:sldId id="428" r:id="rId156"/>
    <p:sldId id="429" r:id="rId157"/>
    <p:sldId id="430" r:id="rId158"/>
    <p:sldId id="431" r:id="rId159"/>
    <p:sldId id="432" r:id="rId160"/>
    <p:sldId id="433" r:id="rId161"/>
    <p:sldId id="577" r:id="rId162"/>
    <p:sldId id="436" r:id="rId163"/>
    <p:sldId id="438" r:id="rId164"/>
    <p:sldId id="439" r:id="rId165"/>
    <p:sldId id="440" r:id="rId166"/>
    <p:sldId id="441" r:id="rId167"/>
    <p:sldId id="442" r:id="rId168"/>
    <p:sldId id="443" r:id="rId169"/>
    <p:sldId id="444" r:id="rId170"/>
    <p:sldId id="445" r:id="rId171"/>
    <p:sldId id="446" r:id="rId172"/>
    <p:sldId id="447" r:id="rId173"/>
    <p:sldId id="448" r:id="rId174"/>
    <p:sldId id="449" r:id="rId175"/>
    <p:sldId id="450" r:id="rId176"/>
    <p:sldId id="451" r:id="rId177"/>
    <p:sldId id="452" r:id="rId178"/>
    <p:sldId id="453" r:id="rId179"/>
    <p:sldId id="454" r:id="rId180"/>
    <p:sldId id="455" r:id="rId181"/>
    <p:sldId id="456" r:id="rId182"/>
    <p:sldId id="457" r:id="rId183"/>
    <p:sldId id="458" r:id="rId184"/>
    <p:sldId id="437" r:id="rId185"/>
    <p:sldId id="461" r:id="rId186"/>
    <p:sldId id="462" r:id="rId187"/>
    <p:sldId id="463" r:id="rId188"/>
    <p:sldId id="551" r:id="rId189"/>
    <p:sldId id="464" r:id="rId190"/>
    <p:sldId id="465" r:id="rId191"/>
    <p:sldId id="466" r:id="rId192"/>
    <p:sldId id="467" r:id="rId193"/>
    <p:sldId id="468" r:id="rId194"/>
    <p:sldId id="469" r:id="rId195"/>
    <p:sldId id="470" r:id="rId196"/>
    <p:sldId id="471" r:id="rId197"/>
    <p:sldId id="472" r:id="rId198"/>
    <p:sldId id="552" r:id="rId199"/>
    <p:sldId id="473" r:id="rId200"/>
    <p:sldId id="554" r:id="rId201"/>
    <p:sldId id="474" r:id="rId202"/>
    <p:sldId id="476" r:id="rId203"/>
    <p:sldId id="477" r:id="rId204"/>
    <p:sldId id="478" r:id="rId205"/>
    <p:sldId id="479" r:id="rId206"/>
    <p:sldId id="480" r:id="rId207"/>
    <p:sldId id="555" r:id="rId208"/>
    <p:sldId id="481" r:id="rId209"/>
    <p:sldId id="482" r:id="rId210"/>
    <p:sldId id="483" r:id="rId211"/>
    <p:sldId id="556" r:id="rId212"/>
    <p:sldId id="484" r:id="rId213"/>
    <p:sldId id="485" r:id="rId214"/>
    <p:sldId id="486" r:id="rId215"/>
    <p:sldId id="488" r:id="rId216"/>
    <p:sldId id="489" r:id="rId217"/>
    <p:sldId id="490" r:id="rId218"/>
    <p:sldId id="491" r:id="rId219"/>
    <p:sldId id="492" r:id="rId220"/>
    <p:sldId id="493" r:id="rId221"/>
    <p:sldId id="494" r:id="rId222"/>
    <p:sldId id="495" r:id="rId223"/>
    <p:sldId id="496" r:id="rId224"/>
    <p:sldId id="497" r:id="rId225"/>
    <p:sldId id="498" r:id="rId226"/>
    <p:sldId id="499" r:id="rId227"/>
    <p:sldId id="500" r:id="rId228"/>
    <p:sldId id="501" r:id="rId229"/>
    <p:sldId id="502" r:id="rId230"/>
    <p:sldId id="505" r:id="rId231"/>
    <p:sldId id="506" r:id="rId232"/>
    <p:sldId id="507" r:id="rId233"/>
    <p:sldId id="508" r:id="rId234"/>
    <p:sldId id="509" r:id="rId235"/>
    <p:sldId id="510" r:id="rId236"/>
    <p:sldId id="511" r:id="rId237"/>
    <p:sldId id="512" r:id="rId238"/>
    <p:sldId id="513" r:id="rId239"/>
    <p:sldId id="514" r:id="rId240"/>
    <p:sldId id="578" r:id="rId241"/>
    <p:sldId id="579" r:id="rId242"/>
    <p:sldId id="580" r:id="rId243"/>
    <p:sldId id="581" r:id="rId244"/>
    <p:sldId id="487" r:id="rId245"/>
    <p:sldId id="515" r:id="rId246"/>
    <p:sldId id="516" r:id="rId247"/>
    <p:sldId id="517" r:id="rId248"/>
    <p:sldId id="518" r:id="rId249"/>
    <p:sldId id="519" r:id="rId250"/>
    <p:sldId id="520" r:id="rId251"/>
    <p:sldId id="521" r:id="rId252"/>
    <p:sldId id="523" r:id="rId253"/>
    <p:sldId id="524" r:id="rId254"/>
    <p:sldId id="525" r:id="rId255"/>
    <p:sldId id="526" r:id="rId256"/>
    <p:sldId id="527" r:id="rId257"/>
    <p:sldId id="528" r:id="rId258"/>
    <p:sldId id="529" r:id="rId259"/>
    <p:sldId id="530" r:id="rId260"/>
    <p:sldId id="531" r:id="rId261"/>
    <p:sldId id="532" r:id="rId262"/>
    <p:sldId id="533" r:id="rId263"/>
    <p:sldId id="534" r:id="rId264"/>
    <p:sldId id="535" r:id="rId265"/>
    <p:sldId id="536" r:id="rId266"/>
    <p:sldId id="522" r:id="rId267"/>
    <p:sldId id="537" r:id="rId268"/>
    <p:sldId id="538" r:id="rId269"/>
    <p:sldId id="539" r:id="rId270"/>
    <p:sldId id="540" r:id="rId271"/>
    <p:sldId id="541" r:id="rId272"/>
    <p:sldId id="542" r:id="rId273"/>
    <p:sldId id="543" r:id="rId274"/>
    <p:sldId id="544" r:id="rId275"/>
    <p:sldId id="545" r:id="rId276"/>
    <p:sldId id="546" r:id="rId277"/>
    <p:sldId id="547" r:id="rId278"/>
    <p:sldId id="548" r:id="rId279"/>
    <p:sldId id="549" r:id="rId280"/>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0" autoAdjust="0"/>
    <p:restoredTop sz="94133" autoAdjust="0"/>
  </p:normalViewPr>
  <p:slideViewPr>
    <p:cSldViewPr snapToGrid="0">
      <p:cViewPr varScale="1">
        <p:scale>
          <a:sx n="62" d="100"/>
          <a:sy n="62" d="100"/>
        </p:scale>
        <p:origin x="44" y="72"/>
      </p:cViewPr>
      <p:guideLst/>
    </p:cSldViewPr>
  </p:slideViewPr>
  <p:notesTextViewPr>
    <p:cViewPr>
      <p:scale>
        <a:sx n="1" d="1"/>
        <a:sy n="1" d="1"/>
      </p:scale>
      <p:origin x="0" y="0"/>
    </p:cViewPr>
  </p:notesTextViewPr>
  <p:sorterViewPr>
    <p:cViewPr>
      <p:scale>
        <a:sx n="85" d="100"/>
        <a:sy n="85" d="100"/>
      </p:scale>
      <p:origin x="0" y="-27888"/>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170" Type="http://schemas.openxmlformats.org/officeDocument/2006/relationships/slide" Target="slides/slide169.xml"/><Relationship Id="rId226" Type="http://schemas.openxmlformats.org/officeDocument/2006/relationships/slide" Target="slides/slide225.xml"/><Relationship Id="rId268" Type="http://schemas.openxmlformats.org/officeDocument/2006/relationships/slide" Target="slides/slide267.xml"/><Relationship Id="rId32" Type="http://schemas.openxmlformats.org/officeDocument/2006/relationships/slide" Target="slides/slide31.xml"/><Relationship Id="rId74" Type="http://schemas.openxmlformats.org/officeDocument/2006/relationships/slide" Target="slides/slide73.xml"/><Relationship Id="rId128" Type="http://schemas.openxmlformats.org/officeDocument/2006/relationships/slide" Target="slides/slide127.xml"/><Relationship Id="rId5" Type="http://schemas.openxmlformats.org/officeDocument/2006/relationships/slide" Target="slides/slide4.xml"/><Relationship Id="rId181" Type="http://schemas.openxmlformats.org/officeDocument/2006/relationships/slide" Target="slides/slide180.xml"/><Relationship Id="rId237" Type="http://schemas.openxmlformats.org/officeDocument/2006/relationships/slide" Target="slides/slide236.xml"/><Relationship Id="rId279" Type="http://schemas.openxmlformats.org/officeDocument/2006/relationships/slide" Target="slides/slide278.xml"/><Relationship Id="rId43" Type="http://schemas.openxmlformats.org/officeDocument/2006/relationships/slide" Target="slides/slide42.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slide" Target="slides/slide268.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280" Type="http://schemas.openxmlformats.org/officeDocument/2006/relationships/slide" Target="slides/slide279.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281" Type="http://schemas.openxmlformats.org/officeDocument/2006/relationships/notesMaster" Target="notesMasters/notesMaster1.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71" Type="http://schemas.openxmlformats.org/officeDocument/2006/relationships/slide" Target="slides/slide270.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261" Type="http://schemas.openxmlformats.org/officeDocument/2006/relationships/slide" Target="slides/slide260.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282" Type="http://schemas.openxmlformats.org/officeDocument/2006/relationships/presProps" Target="presProps.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72" Type="http://schemas.openxmlformats.org/officeDocument/2006/relationships/slide" Target="slides/slide271.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slide" Target="slides/slide261.xml"/><Relationship Id="rId283" Type="http://schemas.openxmlformats.org/officeDocument/2006/relationships/viewProps" Target="viewProps.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theme" Target="theme/theme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tableStyles" Target="tableStyles.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slide" Target="slides/slide275.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277" Type="http://schemas.openxmlformats.org/officeDocument/2006/relationships/slide" Target="slides/slide27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slide" Target="slides/slide26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 Id="rId107" Type="http://schemas.openxmlformats.org/officeDocument/2006/relationships/slide" Target="slides/slide106.xml"/><Relationship Id="rId11" Type="http://schemas.openxmlformats.org/officeDocument/2006/relationships/slide" Target="slides/slide10.xml"/><Relationship Id="rId53" Type="http://schemas.openxmlformats.org/officeDocument/2006/relationships/slide" Target="slides/slide52.xml"/><Relationship Id="rId149" Type="http://schemas.openxmlformats.org/officeDocument/2006/relationships/slide" Target="slides/slide148.xml"/><Relationship Id="rId95" Type="http://schemas.openxmlformats.org/officeDocument/2006/relationships/slide" Target="slides/slide94.xml"/><Relationship Id="rId160" Type="http://schemas.openxmlformats.org/officeDocument/2006/relationships/slide" Target="slides/slide159.xml"/><Relationship Id="rId216" Type="http://schemas.openxmlformats.org/officeDocument/2006/relationships/slide" Target="slides/slide215.xml"/><Relationship Id="rId258" Type="http://schemas.openxmlformats.org/officeDocument/2006/relationships/slide" Target="slides/slide257.xml"/><Relationship Id="rId22" Type="http://schemas.openxmlformats.org/officeDocument/2006/relationships/slide" Target="slides/slide21.xml"/><Relationship Id="rId64" Type="http://schemas.openxmlformats.org/officeDocument/2006/relationships/slide" Target="slides/slide63.xml"/><Relationship Id="rId118" Type="http://schemas.openxmlformats.org/officeDocument/2006/relationships/slide" Target="slides/slide11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AB7B78-F91B-4D3E-8B5E-8C266E021B85}" type="datetimeFigureOut">
              <a:rPr lang="pt-BR" smtClean="0"/>
              <a:t>09/06/2023</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6124A6-181D-4BCB-A49E-4CC7930E2204}" type="slidenum">
              <a:rPr lang="pt-BR" smtClean="0"/>
              <a:t>‹nº›</a:t>
            </a:fld>
            <a:endParaRPr lang="pt-BR"/>
          </a:p>
        </p:txBody>
      </p:sp>
    </p:spTree>
    <p:extLst>
      <p:ext uri="{BB962C8B-B14F-4D97-AF65-F5344CB8AC3E}">
        <p14:creationId xmlns:p14="http://schemas.microsoft.com/office/powerpoint/2010/main" val="1828058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2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566124A6-181D-4BCB-A49E-4CC7930E2204}" type="slidenum">
              <a:rPr lang="pt-BR" smtClean="0"/>
              <a:t>2</a:t>
            </a:fld>
            <a:endParaRPr lang="pt-BR"/>
          </a:p>
        </p:txBody>
      </p:sp>
    </p:spTree>
    <p:extLst>
      <p:ext uri="{BB962C8B-B14F-4D97-AF65-F5344CB8AC3E}">
        <p14:creationId xmlns:p14="http://schemas.microsoft.com/office/powerpoint/2010/main" val="41240267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566124A6-181D-4BCB-A49E-4CC7930E2204}" type="slidenum">
              <a:rPr lang="pt-BR" smtClean="0"/>
              <a:t>11</a:t>
            </a:fld>
            <a:endParaRPr lang="pt-BR"/>
          </a:p>
        </p:txBody>
      </p:sp>
    </p:spTree>
    <p:extLst>
      <p:ext uri="{BB962C8B-B14F-4D97-AF65-F5344CB8AC3E}">
        <p14:creationId xmlns:p14="http://schemas.microsoft.com/office/powerpoint/2010/main" val="22637807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566124A6-181D-4BCB-A49E-4CC7930E2204}" type="slidenum">
              <a:rPr lang="pt-BR" smtClean="0"/>
              <a:t>12</a:t>
            </a:fld>
            <a:endParaRPr lang="pt-BR"/>
          </a:p>
        </p:txBody>
      </p:sp>
    </p:spTree>
    <p:extLst>
      <p:ext uri="{BB962C8B-B14F-4D97-AF65-F5344CB8AC3E}">
        <p14:creationId xmlns:p14="http://schemas.microsoft.com/office/powerpoint/2010/main" val="9316635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566124A6-181D-4BCB-A49E-4CC7930E2204}" type="slidenum">
              <a:rPr lang="pt-BR" smtClean="0"/>
              <a:t>13</a:t>
            </a:fld>
            <a:endParaRPr lang="pt-BR"/>
          </a:p>
        </p:txBody>
      </p:sp>
    </p:spTree>
    <p:extLst>
      <p:ext uri="{BB962C8B-B14F-4D97-AF65-F5344CB8AC3E}">
        <p14:creationId xmlns:p14="http://schemas.microsoft.com/office/powerpoint/2010/main" val="2836162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566124A6-181D-4BCB-A49E-4CC7930E2204}" type="slidenum">
              <a:rPr lang="pt-BR" smtClean="0"/>
              <a:t>14</a:t>
            </a:fld>
            <a:endParaRPr lang="pt-BR"/>
          </a:p>
        </p:txBody>
      </p:sp>
    </p:spTree>
    <p:extLst>
      <p:ext uri="{BB962C8B-B14F-4D97-AF65-F5344CB8AC3E}">
        <p14:creationId xmlns:p14="http://schemas.microsoft.com/office/powerpoint/2010/main" val="19002160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566124A6-181D-4BCB-A49E-4CC7930E2204}" type="slidenum">
              <a:rPr lang="pt-BR" smtClean="0"/>
              <a:t>15</a:t>
            </a:fld>
            <a:endParaRPr lang="pt-BR"/>
          </a:p>
        </p:txBody>
      </p:sp>
    </p:spTree>
    <p:extLst>
      <p:ext uri="{BB962C8B-B14F-4D97-AF65-F5344CB8AC3E}">
        <p14:creationId xmlns:p14="http://schemas.microsoft.com/office/powerpoint/2010/main" val="19846834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566124A6-181D-4BCB-A49E-4CC7930E2204}" type="slidenum">
              <a:rPr lang="pt-BR" smtClean="0"/>
              <a:t>16</a:t>
            </a:fld>
            <a:endParaRPr lang="pt-BR"/>
          </a:p>
        </p:txBody>
      </p:sp>
    </p:spTree>
    <p:extLst>
      <p:ext uri="{BB962C8B-B14F-4D97-AF65-F5344CB8AC3E}">
        <p14:creationId xmlns:p14="http://schemas.microsoft.com/office/powerpoint/2010/main" val="3844050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566124A6-181D-4BCB-A49E-4CC7930E2204}" type="slidenum">
              <a:rPr lang="pt-BR" smtClean="0"/>
              <a:t>17</a:t>
            </a:fld>
            <a:endParaRPr lang="pt-BR"/>
          </a:p>
        </p:txBody>
      </p:sp>
    </p:spTree>
    <p:extLst>
      <p:ext uri="{BB962C8B-B14F-4D97-AF65-F5344CB8AC3E}">
        <p14:creationId xmlns:p14="http://schemas.microsoft.com/office/powerpoint/2010/main" val="26069087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566124A6-181D-4BCB-A49E-4CC7930E2204}" type="slidenum">
              <a:rPr lang="pt-BR" smtClean="0"/>
              <a:t>18</a:t>
            </a:fld>
            <a:endParaRPr lang="pt-BR"/>
          </a:p>
        </p:txBody>
      </p:sp>
    </p:spTree>
    <p:extLst>
      <p:ext uri="{BB962C8B-B14F-4D97-AF65-F5344CB8AC3E}">
        <p14:creationId xmlns:p14="http://schemas.microsoft.com/office/powerpoint/2010/main" val="22128312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566124A6-181D-4BCB-A49E-4CC7930E2204}" type="slidenum">
              <a:rPr lang="pt-BR" smtClean="0"/>
              <a:t>19</a:t>
            </a:fld>
            <a:endParaRPr lang="pt-BR"/>
          </a:p>
        </p:txBody>
      </p:sp>
    </p:spTree>
    <p:extLst>
      <p:ext uri="{BB962C8B-B14F-4D97-AF65-F5344CB8AC3E}">
        <p14:creationId xmlns:p14="http://schemas.microsoft.com/office/powerpoint/2010/main" val="19546721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566124A6-181D-4BCB-A49E-4CC7930E2204}" type="slidenum">
              <a:rPr lang="pt-BR" smtClean="0"/>
              <a:t>20</a:t>
            </a:fld>
            <a:endParaRPr lang="pt-BR"/>
          </a:p>
        </p:txBody>
      </p:sp>
    </p:spTree>
    <p:extLst>
      <p:ext uri="{BB962C8B-B14F-4D97-AF65-F5344CB8AC3E}">
        <p14:creationId xmlns:p14="http://schemas.microsoft.com/office/powerpoint/2010/main" val="3006538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566124A6-181D-4BCB-A49E-4CC7930E2204}" type="slidenum">
              <a:rPr lang="pt-BR" smtClean="0"/>
              <a:t>3</a:t>
            </a:fld>
            <a:endParaRPr lang="pt-BR"/>
          </a:p>
        </p:txBody>
      </p:sp>
    </p:spTree>
    <p:extLst>
      <p:ext uri="{BB962C8B-B14F-4D97-AF65-F5344CB8AC3E}">
        <p14:creationId xmlns:p14="http://schemas.microsoft.com/office/powerpoint/2010/main" val="29847374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566124A6-181D-4BCB-A49E-4CC7930E2204}" type="slidenum">
              <a:rPr lang="pt-BR" smtClean="0"/>
              <a:t>21</a:t>
            </a:fld>
            <a:endParaRPr lang="pt-BR"/>
          </a:p>
        </p:txBody>
      </p:sp>
    </p:spTree>
    <p:extLst>
      <p:ext uri="{BB962C8B-B14F-4D97-AF65-F5344CB8AC3E}">
        <p14:creationId xmlns:p14="http://schemas.microsoft.com/office/powerpoint/2010/main" val="16296855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566124A6-181D-4BCB-A49E-4CC7930E2204}" type="slidenum">
              <a:rPr lang="pt-BR" smtClean="0"/>
              <a:t>22</a:t>
            </a:fld>
            <a:endParaRPr lang="pt-BR"/>
          </a:p>
        </p:txBody>
      </p:sp>
    </p:spTree>
    <p:extLst>
      <p:ext uri="{BB962C8B-B14F-4D97-AF65-F5344CB8AC3E}">
        <p14:creationId xmlns:p14="http://schemas.microsoft.com/office/powerpoint/2010/main" val="32460174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566124A6-181D-4BCB-A49E-4CC7930E2204}" type="slidenum">
              <a:rPr lang="pt-BR" smtClean="0"/>
              <a:t>23</a:t>
            </a:fld>
            <a:endParaRPr lang="pt-BR"/>
          </a:p>
        </p:txBody>
      </p:sp>
    </p:spTree>
    <p:extLst>
      <p:ext uri="{BB962C8B-B14F-4D97-AF65-F5344CB8AC3E}">
        <p14:creationId xmlns:p14="http://schemas.microsoft.com/office/powerpoint/2010/main" val="20141120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566124A6-181D-4BCB-A49E-4CC7930E2204}" type="slidenum">
              <a:rPr lang="pt-BR" smtClean="0"/>
              <a:t>24</a:t>
            </a:fld>
            <a:endParaRPr lang="pt-BR"/>
          </a:p>
        </p:txBody>
      </p:sp>
    </p:spTree>
    <p:extLst>
      <p:ext uri="{BB962C8B-B14F-4D97-AF65-F5344CB8AC3E}">
        <p14:creationId xmlns:p14="http://schemas.microsoft.com/office/powerpoint/2010/main" val="15499825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566124A6-181D-4BCB-A49E-4CC7930E2204}" type="slidenum">
              <a:rPr lang="pt-BR" smtClean="0"/>
              <a:t>25</a:t>
            </a:fld>
            <a:endParaRPr lang="pt-BR"/>
          </a:p>
        </p:txBody>
      </p:sp>
    </p:spTree>
    <p:extLst>
      <p:ext uri="{BB962C8B-B14F-4D97-AF65-F5344CB8AC3E}">
        <p14:creationId xmlns:p14="http://schemas.microsoft.com/office/powerpoint/2010/main" val="1055604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566124A6-181D-4BCB-A49E-4CC7930E2204}" type="slidenum">
              <a:rPr lang="pt-BR" smtClean="0"/>
              <a:t>26</a:t>
            </a:fld>
            <a:endParaRPr lang="pt-BR"/>
          </a:p>
        </p:txBody>
      </p:sp>
    </p:spTree>
    <p:extLst>
      <p:ext uri="{BB962C8B-B14F-4D97-AF65-F5344CB8AC3E}">
        <p14:creationId xmlns:p14="http://schemas.microsoft.com/office/powerpoint/2010/main" val="26493350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566124A6-181D-4BCB-A49E-4CC7930E2204}" type="slidenum">
              <a:rPr lang="pt-BR" smtClean="0"/>
              <a:t>27</a:t>
            </a:fld>
            <a:endParaRPr lang="pt-BR"/>
          </a:p>
        </p:txBody>
      </p:sp>
    </p:spTree>
    <p:extLst>
      <p:ext uri="{BB962C8B-B14F-4D97-AF65-F5344CB8AC3E}">
        <p14:creationId xmlns:p14="http://schemas.microsoft.com/office/powerpoint/2010/main" val="11664636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566124A6-181D-4BCB-A49E-4CC7930E2204}" type="slidenum">
              <a:rPr lang="pt-BR" smtClean="0"/>
              <a:t>28</a:t>
            </a:fld>
            <a:endParaRPr lang="pt-BR"/>
          </a:p>
        </p:txBody>
      </p:sp>
    </p:spTree>
    <p:extLst>
      <p:ext uri="{BB962C8B-B14F-4D97-AF65-F5344CB8AC3E}">
        <p14:creationId xmlns:p14="http://schemas.microsoft.com/office/powerpoint/2010/main" val="11699984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566124A6-181D-4BCB-A49E-4CC7930E2204}" type="slidenum">
              <a:rPr lang="pt-BR" smtClean="0"/>
              <a:t>29</a:t>
            </a:fld>
            <a:endParaRPr lang="pt-BR"/>
          </a:p>
        </p:txBody>
      </p:sp>
    </p:spTree>
    <p:extLst>
      <p:ext uri="{BB962C8B-B14F-4D97-AF65-F5344CB8AC3E}">
        <p14:creationId xmlns:p14="http://schemas.microsoft.com/office/powerpoint/2010/main" val="24380114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566124A6-181D-4BCB-A49E-4CC7930E2204}" type="slidenum">
              <a:rPr lang="pt-BR" smtClean="0"/>
              <a:t>30</a:t>
            </a:fld>
            <a:endParaRPr lang="pt-BR"/>
          </a:p>
        </p:txBody>
      </p:sp>
    </p:spTree>
    <p:extLst>
      <p:ext uri="{BB962C8B-B14F-4D97-AF65-F5344CB8AC3E}">
        <p14:creationId xmlns:p14="http://schemas.microsoft.com/office/powerpoint/2010/main" val="1404245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566124A6-181D-4BCB-A49E-4CC7930E2204}" type="slidenum">
              <a:rPr lang="pt-BR" smtClean="0"/>
              <a:t>4</a:t>
            </a:fld>
            <a:endParaRPr lang="pt-BR"/>
          </a:p>
        </p:txBody>
      </p:sp>
    </p:spTree>
    <p:extLst>
      <p:ext uri="{BB962C8B-B14F-4D97-AF65-F5344CB8AC3E}">
        <p14:creationId xmlns:p14="http://schemas.microsoft.com/office/powerpoint/2010/main" val="30300745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566124A6-181D-4BCB-A49E-4CC7930E2204}" type="slidenum">
              <a:rPr lang="pt-BR" smtClean="0"/>
              <a:t>189</a:t>
            </a:fld>
            <a:endParaRPr lang="pt-BR"/>
          </a:p>
        </p:txBody>
      </p:sp>
    </p:spTree>
    <p:extLst>
      <p:ext uri="{BB962C8B-B14F-4D97-AF65-F5344CB8AC3E}">
        <p14:creationId xmlns:p14="http://schemas.microsoft.com/office/powerpoint/2010/main" val="227602172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566124A6-181D-4BCB-A49E-4CC7930E2204}" type="slidenum">
              <a:rPr lang="pt-BR" smtClean="0"/>
              <a:t>227</a:t>
            </a:fld>
            <a:endParaRPr lang="pt-BR"/>
          </a:p>
        </p:txBody>
      </p:sp>
    </p:spTree>
    <p:extLst>
      <p:ext uri="{BB962C8B-B14F-4D97-AF65-F5344CB8AC3E}">
        <p14:creationId xmlns:p14="http://schemas.microsoft.com/office/powerpoint/2010/main" val="4049315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566124A6-181D-4BCB-A49E-4CC7930E2204}" type="slidenum">
              <a:rPr lang="pt-BR" smtClean="0"/>
              <a:t>5</a:t>
            </a:fld>
            <a:endParaRPr lang="pt-BR"/>
          </a:p>
        </p:txBody>
      </p:sp>
    </p:spTree>
    <p:extLst>
      <p:ext uri="{BB962C8B-B14F-4D97-AF65-F5344CB8AC3E}">
        <p14:creationId xmlns:p14="http://schemas.microsoft.com/office/powerpoint/2010/main" val="24910290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566124A6-181D-4BCB-A49E-4CC7930E2204}" type="slidenum">
              <a:rPr lang="pt-BR" smtClean="0"/>
              <a:t>6</a:t>
            </a:fld>
            <a:endParaRPr lang="pt-BR"/>
          </a:p>
        </p:txBody>
      </p:sp>
    </p:spTree>
    <p:extLst>
      <p:ext uri="{BB962C8B-B14F-4D97-AF65-F5344CB8AC3E}">
        <p14:creationId xmlns:p14="http://schemas.microsoft.com/office/powerpoint/2010/main" val="10256700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566124A6-181D-4BCB-A49E-4CC7930E2204}" type="slidenum">
              <a:rPr lang="pt-BR" smtClean="0"/>
              <a:t>7</a:t>
            </a:fld>
            <a:endParaRPr lang="pt-BR"/>
          </a:p>
        </p:txBody>
      </p:sp>
    </p:spTree>
    <p:extLst>
      <p:ext uri="{BB962C8B-B14F-4D97-AF65-F5344CB8AC3E}">
        <p14:creationId xmlns:p14="http://schemas.microsoft.com/office/powerpoint/2010/main" val="12020156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566124A6-181D-4BCB-A49E-4CC7930E2204}" type="slidenum">
              <a:rPr lang="pt-BR" smtClean="0"/>
              <a:t>8</a:t>
            </a:fld>
            <a:endParaRPr lang="pt-BR"/>
          </a:p>
        </p:txBody>
      </p:sp>
    </p:spTree>
    <p:extLst>
      <p:ext uri="{BB962C8B-B14F-4D97-AF65-F5344CB8AC3E}">
        <p14:creationId xmlns:p14="http://schemas.microsoft.com/office/powerpoint/2010/main" val="42075956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566124A6-181D-4BCB-A49E-4CC7930E2204}" type="slidenum">
              <a:rPr lang="pt-BR" smtClean="0"/>
              <a:t>9</a:t>
            </a:fld>
            <a:endParaRPr lang="pt-BR"/>
          </a:p>
        </p:txBody>
      </p:sp>
    </p:spTree>
    <p:extLst>
      <p:ext uri="{BB962C8B-B14F-4D97-AF65-F5344CB8AC3E}">
        <p14:creationId xmlns:p14="http://schemas.microsoft.com/office/powerpoint/2010/main" val="34980470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566124A6-181D-4BCB-A49E-4CC7930E2204}" type="slidenum">
              <a:rPr lang="pt-BR" smtClean="0"/>
              <a:t>10</a:t>
            </a:fld>
            <a:endParaRPr lang="pt-BR"/>
          </a:p>
        </p:txBody>
      </p:sp>
    </p:spTree>
    <p:extLst>
      <p:ext uri="{BB962C8B-B14F-4D97-AF65-F5344CB8AC3E}">
        <p14:creationId xmlns:p14="http://schemas.microsoft.com/office/powerpoint/2010/main" val="797448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pt-B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EB8836DA-F7FB-494B-B049-6B79A09F4B2C}" type="datetime1">
              <a:rPr lang="pt-BR" smtClean="0"/>
              <a:t>09/06/2023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4A33A46-DE1F-4916-AB2D-9B3398B5356F}" type="slidenum">
              <a:rPr lang="pt-BR" smtClean="0"/>
              <a:t>‹nº›</a:t>
            </a:fld>
            <a:endParaRPr lang="pt-BR"/>
          </a:p>
        </p:txBody>
      </p:sp>
    </p:spTree>
    <p:extLst>
      <p:ext uri="{BB962C8B-B14F-4D97-AF65-F5344CB8AC3E}">
        <p14:creationId xmlns:p14="http://schemas.microsoft.com/office/powerpoint/2010/main" val="3333574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F736649A-89A1-4982-932E-08EAF1FD37BD}" type="datetime1">
              <a:rPr lang="pt-BR" smtClean="0"/>
              <a:t>09/06/2023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4A33A46-DE1F-4916-AB2D-9B3398B5356F}" type="slidenum">
              <a:rPr lang="pt-BR" smtClean="0"/>
              <a:t>‹nº›</a:t>
            </a:fld>
            <a:endParaRPr lang="pt-BR"/>
          </a:p>
        </p:txBody>
      </p:sp>
    </p:spTree>
    <p:extLst>
      <p:ext uri="{BB962C8B-B14F-4D97-AF65-F5344CB8AC3E}">
        <p14:creationId xmlns:p14="http://schemas.microsoft.com/office/powerpoint/2010/main" val="680984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2749A2D-55AB-4D8D-B0DA-1C02A3149EFA}" type="datetime1">
              <a:rPr lang="pt-BR" smtClean="0"/>
              <a:t>09/06/2023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4A33A46-DE1F-4916-AB2D-9B3398B5356F}" type="slidenum">
              <a:rPr lang="pt-BR" smtClean="0"/>
              <a:t>‹nº›</a:t>
            </a:fld>
            <a:endParaRPr lang="pt-BR"/>
          </a:p>
        </p:txBody>
      </p:sp>
    </p:spTree>
    <p:extLst>
      <p:ext uri="{BB962C8B-B14F-4D97-AF65-F5344CB8AC3E}">
        <p14:creationId xmlns:p14="http://schemas.microsoft.com/office/powerpoint/2010/main" val="115403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b="1">
                <a:solidFill>
                  <a:schemeClr val="bg1"/>
                </a:solidFill>
              </a:defRPr>
            </a:lvl1pPr>
          </a:lstStyle>
          <a:p>
            <a:r>
              <a:rPr lang="pt-BR" dirty="0" smtClean="0"/>
              <a:t>Clique para editar o título mestre</a:t>
            </a:r>
            <a:endParaRPr lang="pt-BR" dirty="0"/>
          </a:p>
        </p:txBody>
      </p:sp>
      <p:sp>
        <p:nvSpPr>
          <p:cNvPr id="3" name="Espaço Reservado para Conteúdo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pt-BR" dirty="0" smtClean="0"/>
              <a:t>Clique para editar 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pt-BR" dirty="0"/>
          </a:p>
        </p:txBody>
      </p:sp>
      <p:sp>
        <p:nvSpPr>
          <p:cNvPr id="4" name="Espaço Reservado para Data 3"/>
          <p:cNvSpPr>
            <a:spLocks noGrp="1"/>
          </p:cNvSpPr>
          <p:nvPr>
            <p:ph type="dt" sz="half" idx="10"/>
          </p:nvPr>
        </p:nvSpPr>
        <p:spPr/>
        <p:txBody>
          <a:bodyPr/>
          <a:lstStyle/>
          <a:p>
            <a:fld id="{542681F6-EDD2-4132-B0FF-15B958E848FE}" type="datetime1">
              <a:rPr lang="pt-BR" smtClean="0"/>
              <a:t>09/06/2023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lvl1pPr>
              <a:defRPr>
                <a:solidFill>
                  <a:schemeClr val="bg1"/>
                </a:solidFill>
              </a:defRPr>
            </a:lvl1pPr>
          </a:lstStyle>
          <a:p>
            <a:fld id="{54A33A46-DE1F-4916-AB2D-9B3398B5356F}" type="slidenum">
              <a:rPr lang="pt-BR" smtClean="0"/>
              <a:pPr/>
              <a:t>‹nº›</a:t>
            </a:fld>
            <a:endParaRPr lang="pt-BR" dirty="0"/>
          </a:p>
        </p:txBody>
      </p:sp>
    </p:spTree>
    <p:extLst>
      <p:ext uri="{BB962C8B-B14F-4D97-AF65-F5344CB8AC3E}">
        <p14:creationId xmlns:p14="http://schemas.microsoft.com/office/powerpoint/2010/main" val="2290768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C66B757C-CC35-4D49-BE6A-23FFEB517CBC}" type="datetime1">
              <a:rPr lang="pt-BR" smtClean="0"/>
              <a:t>09/06/2023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4A33A46-DE1F-4916-AB2D-9B3398B5356F}" type="slidenum">
              <a:rPr lang="pt-BR" smtClean="0"/>
              <a:t>‹nº›</a:t>
            </a:fld>
            <a:endParaRPr lang="pt-BR"/>
          </a:p>
        </p:txBody>
      </p:sp>
    </p:spTree>
    <p:extLst>
      <p:ext uri="{BB962C8B-B14F-4D97-AF65-F5344CB8AC3E}">
        <p14:creationId xmlns:p14="http://schemas.microsoft.com/office/powerpoint/2010/main" val="3543883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66C7EAC7-E66D-4F5E-B235-740DF3AE1D4E}" type="datetime1">
              <a:rPr lang="pt-BR" smtClean="0"/>
              <a:t>09/06/2023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4A33A46-DE1F-4916-AB2D-9B3398B5356F}" type="slidenum">
              <a:rPr lang="pt-BR" smtClean="0"/>
              <a:t>‹nº›</a:t>
            </a:fld>
            <a:endParaRPr lang="pt-BR"/>
          </a:p>
        </p:txBody>
      </p:sp>
    </p:spTree>
    <p:extLst>
      <p:ext uri="{BB962C8B-B14F-4D97-AF65-F5344CB8AC3E}">
        <p14:creationId xmlns:p14="http://schemas.microsoft.com/office/powerpoint/2010/main" val="4063373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A5B8C8F0-F00E-43FB-902D-6FD8E0B1402E}" type="datetime1">
              <a:rPr lang="pt-BR" smtClean="0"/>
              <a:t>09/06/2023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54A33A46-DE1F-4916-AB2D-9B3398B5356F}" type="slidenum">
              <a:rPr lang="pt-BR" smtClean="0"/>
              <a:t>‹nº›</a:t>
            </a:fld>
            <a:endParaRPr lang="pt-BR"/>
          </a:p>
        </p:txBody>
      </p:sp>
    </p:spTree>
    <p:extLst>
      <p:ext uri="{BB962C8B-B14F-4D97-AF65-F5344CB8AC3E}">
        <p14:creationId xmlns:p14="http://schemas.microsoft.com/office/powerpoint/2010/main" val="1070852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315A9F9B-B1BA-4BAE-9E32-16F0CD692828}" type="datetime1">
              <a:rPr lang="pt-BR" smtClean="0"/>
              <a:t>09/06/2023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54A33A46-DE1F-4916-AB2D-9B3398B5356F}" type="slidenum">
              <a:rPr lang="pt-BR" smtClean="0"/>
              <a:t>‹nº›</a:t>
            </a:fld>
            <a:endParaRPr lang="pt-BR"/>
          </a:p>
        </p:txBody>
      </p:sp>
    </p:spTree>
    <p:extLst>
      <p:ext uri="{BB962C8B-B14F-4D97-AF65-F5344CB8AC3E}">
        <p14:creationId xmlns:p14="http://schemas.microsoft.com/office/powerpoint/2010/main" val="89855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231F68DD-2036-40CE-80DC-D9004D5132C3}" type="datetime1">
              <a:rPr lang="pt-BR" smtClean="0"/>
              <a:t>09/06/2023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t>‹nº›</a:t>
            </a:fld>
            <a:endParaRPr lang="pt-BR"/>
          </a:p>
        </p:txBody>
      </p:sp>
    </p:spTree>
    <p:extLst>
      <p:ext uri="{BB962C8B-B14F-4D97-AF65-F5344CB8AC3E}">
        <p14:creationId xmlns:p14="http://schemas.microsoft.com/office/powerpoint/2010/main" val="2405883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0CFCF5F6-4A35-42A7-9FA7-FB8EAA632ABB}" type="datetime1">
              <a:rPr lang="pt-BR" smtClean="0"/>
              <a:t>09/06/2023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4A33A46-DE1F-4916-AB2D-9B3398B5356F}" type="slidenum">
              <a:rPr lang="pt-BR" smtClean="0"/>
              <a:t>‹nº›</a:t>
            </a:fld>
            <a:endParaRPr lang="pt-BR"/>
          </a:p>
        </p:txBody>
      </p:sp>
    </p:spTree>
    <p:extLst>
      <p:ext uri="{BB962C8B-B14F-4D97-AF65-F5344CB8AC3E}">
        <p14:creationId xmlns:p14="http://schemas.microsoft.com/office/powerpoint/2010/main" val="764255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0FC78CE3-82AA-4F2F-849F-544B09823A8D}" type="datetime1">
              <a:rPr lang="pt-BR" smtClean="0"/>
              <a:t>09/06/2023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4A33A46-DE1F-4916-AB2D-9B3398B5356F}" type="slidenum">
              <a:rPr lang="pt-BR" smtClean="0"/>
              <a:t>‹nº›</a:t>
            </a:fld>
            <a:endParaRPr lang="pt-BR"/>
          </a:p>
        </p:txBody>
      </p:sp>
    </p:spTree>
    <p:extLst>
      <p:ext uri="{BB962C8B-B14F-4D97-AF65-F5344CB8AC3E}">
        <p14:creationId xmlns:p14="http://schemas.microsoft.com/office/powerpoint/2010/main" val="3794565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9000" b="-9000"/>
          </a:stretch>
        </a:blip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16C5EF-C672-486D-9D43-2CA59C5AB0FA}" type="datetime1">
              <a:rPr lang="pt-BR" smtClean="0"/>
              <a:t>09/06/2023</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A33A46-DE1F-4916-AB2D-9B3398B5356F}" type="slidenum">
              <a:rPr lang="pt-BR" smtClean="0"/>
              <a:t>‹nº›</a:t>
            </a:fld>
            <a:endParaRPr lang="pt-BR"/>
          </a:p>
        </p:txBody>
      </p:sp>
    </p:spTree>
    <p:extLst>
      <p:ext uri="{BB962C8B-B14F-4D97-AF65-F5344CB8AC3E}">
        <p14:creationId xmlns:p14="http://schemas.microsoft.com/office/powerpoint/2010/main" val="18178134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2108680"/>
            <a:ext cx="9144000" cy="2387600"/>
          </a:xfrm>
        </p:spPr>
        <p:txBody>
          <a:bodyPr>
            <a:normAutofit/>
          </a:bodyPr>
          <a:lstStyle/>
          <a:p>
            <a:r>
              <a:rPr lang="en-US" sz="15000" b="1" dirty="0" smtClean="0">
                <a:solidFill>
                  <a:schemeClr val="bg1"/>
                </a:solidFill>
              </a:rPr>
              <a:t>ORGULHO</a:t>
            </a:r>
            <a:br>
              <a:rPr lang="en-US" sz="15000" b="1" dirty="0" smtClean="0">
                <a:solidFill>
                  <a:schemeClr val="bg1"/>
                </a:solidFill>
              </a:rPr>
            </a:br>
            <a:r>
              <a:rPr lang="en-US" sz="1400" b="1" dirty="0" smtClean="0">
                <a:solidFill>
                  <a:schemeClr val="bg1"/>
                </a:solidFill>
              </a:rPr>
              <a:t>(</a:t>
            </a:r>
            <a:r>
              <a:rPr lang="pt-BR" sz="1400" b="1" dirty="0" smtClean="0">
                <a:solidFill>
                  <a:schemeClr val="bg1"/>
                </a:solidFill>
              </a:rPr>
              <a:t>Versão</a:t>
            </a:r>
            <a:r>
              <a:rPr lang="en-US" sz="1400" b="1" dirty="0" smtClean="0">
                <a:solidFill>
                  <a:schemeClr val="bg1"/>
                </a:solidFill>
              </a:rPr>
              <a:t> 1.2)</a:t>
            </a:r>
            <a:endParaRPr lang="pt-BR" sz="1400" b="1" dirty="0">
              <a:solidFill>
                <a:schemeClr val="bg1"/>
              </a:solidFill>
            </a:endParaRP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t>1</a:t>
            </a:fld>
            <a:endParaRPr lang="pt-BR"/>
          </a:p>
        </p:txBody>
      </p:sp>
    </p:spTree>
    <p:extLst>
      <p:ext uri="{BB962C8B-B14F-4D97-AF65-F5344CB8AC3E}">
        <p14:creationId xmlns:p14="http://schemas.microsoft.com/office/powerpoint/2010/main" val="29111741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00741"/>
            <a:ext cx="10515600" cy="1325563"/>
          </a:xfrm>
        </p:spPr>
        <p:txBody>
          <a:bodyPr>
            <a:normAutofit/>
          </a:bodyPr>
          <a:lstStyle/>
          <a:p>
            <a:pPr algn="ctr"/>
            <a:r>
              <a:rPr lang="pt-BR" sz="6000" b="1" dirty="0" smtClean="0"/>
              <a:t>DE ONDE VEM O ORGULHO?</a:t>
            </a:r>
            <a:endParaRPr lang="pt-BR" sz="6000" dirty="0"/>
          </a:p>
        </p:txBody>
      </p:sp>
      <p:sp>
        <p:nvSpPr>
          <p:cNvPr id="3" name="Espaço Reservado para Conteúdo 2"/>
          <p:cNvSpPr>
            <a:spLocks noGrp="1"/>
          </p:cNvSpPr>
          <p:nvPr>
            <p:ph idx="1"/>
          </p:nvPr>
        </p:nvSpPr>
        <p:spPr>
          <a:xfrm>
            <a:off x="838200" y="1526304"/>
            <a:ext cx="10515600" cy="4650659"/>
          </a:xfrm>
        </p:spPr>
        <p:txBody>
          <a:bodyPr>
            <a:noAutofit/>
          </a:bodyPr>
          <a:lstStyle/>
          <a:p>
            <a:pPr marL="571500" indent="-571500">
              <a:buNone/>
            </a:pPr>
            <a:r>
              <a:rPr lang="pt-BR" dirty="0" smtClean="0"/>
              <a:t>2</a:t>
            </a:r>
            <a:r>
              <a:rPr lang="pt-BR" dirty="0"/>
              <a:t>.	A Bíblia indica que tudo que existe como parte dos céus, terra e mar foi criado durante os seis dias de criação. Isso inclui os peixes, animais, aves, estrelas e anjos.</a:t>
            </a:r>
          </a:p>
          <a:p>
            <a:pPr marL="0" indent="0">
              <a:buNone/>
            </a:pPr>
            <a:r>
              <a:rPr lang="x-none" dirty="0"/>
              <a:t> </a:t>
            </a:r>
            <a:endParaRPr lang="pt-BR" dirty="0"/>
          </a:p>
          <a:p>
            <a:pPr marL="0" indent="0" algn="ctr">
              <a:buNone/>
            </a:pPr>
            <a:r>
              <a:rPr lang="x-none" dirty="0"/>
              <a:t>Atos 4:24</a:t>
            </a:r>
            <a:endParaRPr lang="pt-BR" dirty="0"/>
          </a:p>
          <a:p>
            <a:pPr marL="0" indent="0" algn="ctr">
              <a:buNone/>
            </a:pPr>
            <a:r>
              <a:rPr lang="pt-BR" dirty="0"/>
              <a:t>“</a:t>
            </a:r>
            <a:r>
              <a:rPr lang="x-none" i="1" dirty="0"/>
              <a:t>E, ouvindo eles isto, unânimes levantaram a voz a Deus, e disseram: Senhor, tu és o Deus que fizeste o céu, e a terra, e o mar e </a:t>
            </a:r>
            <a:r>
              <a:rPr lang="x-none" b="1" i="1" dirty="0"/>
              <a:t>tudo o que neles há</a:t>
            </a:r>
            <a:r>
              <a:rPr lang="x-none" dirty="0"/>
              <a:t>;</a:t>
            </a:r>
            <a:r>
              <a:rPr lang="pt-BR" dirty="0"/>
              <a:t>”</a:t>
            </a:r>
          </a:p>
          <a:p>
            <a:pPr marL="0" indent="0">
              <a:buNone/>
            </a:pPr>
            <a:r>
              <a:rPr lang="x-none" dirty="0"/>
              <a:t> </a:t>
            </a: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10</a:t>
            </a:fld>
            <a:endParaRPr lang="pt-BR" dirty="0"/>
          </a:p>
        </p:txBody>
      </p:sp>
    </p:spTree>
    <p:extLst>
      <p:ext uri="{BB962C8B-B14F-4D97-AF65-F5344CB8AC3E}">
        <p14:creationId xmlns:p14="http://schemas.microsoft.com/office/powerpoint/2010/main" val="113455723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41539" y="1825625"/>
            <a:ext cx="11714671" cy="4351338"/>
          </a:xfrm>
        </p:spPr>
        <p:txBody>
          <a:bodyPr>
            <a:noAutofit/>
          </a:bodyPr>
          <a:lstStyle/>
          <a:p>
            <a:pPr marL="0" marR="0" indent="0" algn="ctr">
              <a:lnSpc>
                <a:spcPct val="107000"/>
              </a:lnSpc>
              <a:spcBef>
                <a:spcPts val="0"/>
              </a:spcBef>
              <a:spcAft>
                <a:spcPts val="0"/>
              </a:spcAft>
              <a:buNone/>
            </a:pPr>
            <a:r>
              <a:rPr lang="pt-BR" sz="3200" b="1" dirty="0" smtClean="0">
                <a:latin typeface="Calibri" panose="020F0502020204030204" pitchFamily="34" charset="0"/>
                <a:ea typeface="Calibri" panose="020F0502020204030204" pitchFamily="34" charset="0"/>
                <a:cs typeface="Times New Roman" panose="02020603050405020304" pitchFamily="18" charset="0"/>
              </a:rPr>
              <a:t>O </a:t>
            </a:r>
            <a:r>
              <a:rPr lang="pt-BR" sz="3200" b="1" dirty="0">
                <a:latin typeface="Calibri" panose="020F0502020204030204" pitchFamily="34" charset="0"/>
                <a:ea typeface="Calibri" panose="020F0502020204030204" pitchFamily="34" charset="0"/>
                <a:cs typeface="Times New Roman" panose="02020603050405020304" pitchFamily="18" charset="0"/>
              </a:rPr>
              <a:t>Que A Bíblia Ensina Acerca Do Orgulho?</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sz="2000" b="1" dirty="0">
                <a:latin typeface="Calibri" panose="020F0502020204030204" pitchFamily="34" charset="0"/>
                <a:ea typeface="Calibri" panose="020F0502020204030204" pitchFamily="34" charset="0"/>
                <a:cs typeface="Times New Roman" panose="02020603050405020304" pitchFamily="18" charset="0"/>
              </a:rPr>
              <a:t> </a:t>
            </a:r>
            <a:endParaRPr lang="pt-BR" sz="2000" dirty="0">
              <a:latin typeface="Calibri" panose="020F0502020204030204" pitchFamily="34" charset="0"/>
              <a:ea typeface="Calibri" panose="020F0502020204030204" pitchFamily="34" charset="0"/>
              <a:cs typeface="Times New Roman" panose="02020603050405020304" pitchFamily="18" charset="0"/>
            </a:endParaRPr>
          </a:p>
          <a:p>
            <a:pPr marL="457200" lvl="1" indent="0">
              <a:lnSpc>
                <a:spcPct val="107000"/>
              </a:lnSpc>
              <a:spcBef>
                <a:spcPts val="0"/>
              </a:spcBef>
              <a:buNone/>
              <a:tabLst>
                <a:tab pos="465138" algn="l"/>
              </a:tabLst>
            </a:pPr>
            <a:r>
              <a:rPr lang="pt-BR" sz="3200" b="1" dirty="0" smtClean="0">
                <a:latin typeface="Calibri" panose="020F0502020204030204" pitchFamily="34" charset="0"/>
                <a:ea typeface="Calibri" panose="020F0502020204030204" pitchFamily="34" charset="0"/>
                <a:cs typeface="Times New Roman" panose="02020603050405020304" pitchFamily="18" charset="0"/>
              </a:rPr>
              <a:t>É </a:t>
            </a:r>
            <a:r>
              <a:rPr lang="pt-BR" sz="3200" b="1" dirty="0">
                <a:latin typeface="Calibri" panose="020F0502020204030204" pitchFamily="34" charset="0"/>
                <a:ea typeface="Calibri" panose="020F0502020204030204" pitchFamily="34" charset="0"/>
                <a:cs typeface="Times New Roman" panose="02020603050405020304" pitchFamily="18" charset="0"/>
              </a:rPr>
              <a:t>odiado por Deus</a:t>
            </a:r>
            <a:r>
              <a:rPr lang="pt-BR" sz="3200" dirty="0">
                <a:latin typeface="Calibri" panose="020F0502020204030204" pitchFamily="34" charset="0"/>
                <a:ea typeface="Calibri" panose="020F0502020204030204" pitchFamily="34" charset="0"/>
                <a:cs typeface="Times New Roman" panose="02020603050405020304" pitchFamily="18" charset="0"/>
              </a:rPr>
              <a:t> — Provérbios 6:16-19</a:t>
            </a:r>
            <a:r>
              <a:rPr lang="pt-BR" sz="3200" i="1" dirty="0">
                <a:latin typeface="Calibri" panose="020F0502020204030204" pitchFamily="34" charset="0"/>
                <a:ea typeface="Calibri" panose="020F0502020204030204" pitchFamily="34" charset="0"/>
                <a:cs typeface="Times New Roman" panose="02020603050405020304" pitchFamily="18" charset="0"/>
              </a:rPr>
              <a:t>, "</a:t>
            </a:r>
            <a:r>
              <a:rPr lang="pt-BR" sz="3200" i="1" baseline="30000" dirty="0">
                <a:latin typeface="Calibri" panose="020F0502020204030204" pitchFamily="34" charset="0"/>
                <a:ea typeface="Calibri" panose="020F0502020204030204" pitchFamily="34" charset="0"/>
                <a:cs typeface="Times New Roman" panose="02020603050405020304" pitchFamily="18" charset="0"/>
              </a:rPr>
              <a:t>16</a:t>
            </a:r>
            <a:r>
              <a:rPr lang="pt-BR" sz="3200" i="1" dirty="0">
                <a:latin typeface="Calibri" panose="020F0502020204030204" pitchFamily="34" charset="0"/>
                <a:ea typeface="Calibri" panose="020F0502020204030204" pitchFamily="34" charset="0"/>
                <a:cs typeface="Times New Roman" panose="02020603050405020304" pitchFamily="18" charset="0"/>
              </a:rPr>
              <a:t>Estas seis coisas o SENHOR odeia, e a sétima a sua alma abomina: </a:t>
            </a:r>
            <a:r>
              <a:rPr lang="pt-BR" sz="3200" i="1" baseline="30000" dirty="0">
                <a:latin typeface="Calibri" panose="020F0502020204030204" pitchFamily="34" charset="0"/>
                <a:ea typeface="Calibri" panose="020F0502020204030204" pitchFamily="34" charset="0"/>
                <a:cs typeface="Times New Roman" panose="02020603050405020304" pitchFamily="18" charset="0"/>
              </a:rPr>
              <a:t>17</a:t>
            </a:r>
            <a:r>
              <a:rPr lang="pt-BR" sz="3200" i="1" dirty="0">
                <a:latin typeface="Calibri" panose="020F0502020204030204" pitchFamily="34" charset="0"/>
                <a:ea typeface="Calibri" panose="020F0502020204030204" pitchFamily="34" charset="0"/>
                <a:cs typeface="Times New Roman" panose="02020603050405020304" pitchFamily="18" charset="0"/>
              </a:rPr>
              <a:t>olhos altivos, língua mentirosa, mãos que derramam sangue inocente, </a:t>
            </a:r>
            <a:r>
              <a:rPr lang="pt-BR" sz="3200" i="1" baseline="30000" dirty="0">
                <a:latin typeface="Calibri" panose="020F0502020204030204" pitchFamily="34" charset="0"/>
                <a:ea typeface="Calibri" panose="020F0502020204030204" pitchFamily="34" charset="0"/>
                <a:cs typeface="Times New Roman" panose="02020603050405020304" pitchFamily="18" charset="0"/>
              </a:rPr>
              <a:t>18</a:t>
            </a:r>
            <a:r>
              <a:rPr lang="pt-BR" sz="3200" i="1" dirty="0">
                <a:latin typeface="Calibri" panose="020F0502020204030204" pitchFamily="34" charset="0"/>
                <a:ea typeface="Calibri" panose="020F0502020204030204" pitchFamily="34" charset="0"/>
                <a:cs typeface="Times New Roman" panose="02020603050405020304" pitchFamily="18" charset="0"/>
              </a:rPr>
              <a:t>O coração que maquina pensamentos perversos, pés que se apressam a correr para o mal, </a:t>
            </a:r>
            <a:r>
              <a:rPr lang="pt-BR" sz="3200" i="1" baseline="30000" dirty="0">
                <a:latin typeface="Calibri" panose="020F0502020204030204" pitchFamily="34" charset="0"/>
                <a:ea typeface="Calibri" panose="020F0502020204030204" pitchFamily="34" charset="0"/>
                <a:cs typeface="Times New Roman" panose="02020603050405020304" pitchFamily="18" charset="0"/>
              </a:rPr>
              <a:t>19</a:t>
            </a:r>
            <a:r>
              <a:rPr lang="pt-BR" sz="3200" i="1" dirty="0">
                <a:latin typeface="Calibri" panose="020F0502020204030204" pitchFamily="34" charset="0"/>
                <a:ea typeface="Calibri" panose="020F0502020204030204" pitchFamily="34" charset="0"/>
                <a:cs typeface="Times New Roman" panose="02020603050405020304" pitchFamily="18" charset="0"/>
              </a:rPr>
              <a:t>A testemunha falsa que profere mentiras, e o que semeia contendas entre irmãos." </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tabLst>
                <a:tab pos="465138" algn="l"/>
              </a:tabLst>
            </a:pPr>
            <a:r>
              <a:rPr lang="pt-BR" sz="3200" i="1" dirty="0">
                <a:latin typeface="Calibri" panose="020F0502020204030204" pitchFamily="34" charset="0"/>
                <a:ea typeface="Calibri" panose="020F0502020204030204" pitchFamily="34" charset="0"/>
                <a:cs typeface="Times New Roman" panose="02020603050405020304" pitchFamily="18" charset="0"/>
              </a:rPr>
              <a:t> </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100</a:t>
            </a:fld>
            <a:endParaRPr lang="pt-BR" dirty="0"/>
          </a:p>
        </p:txBody>
      </p:sp>
    </p:spTree>
    <p:extLst>
      <p:ext uri="{BB962C8B-B14F-4D97-AF65-F5344CB8AC3E}">
        <p14:creationId xmlns:p14="http://schemas.microsoft.com/office/powerpoint/2010/main" val="2620729777"/>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41539" y="1825625"/>
            <a:ext cx="11714671" cy="4351338"/>
          </a:xfrm>
        </p:spPr>
        <p:txBody>
          <a:bodyPr>
            <a:noAutofit/>
          </a:bodyPr>
          <a:lstStyle/>
          <a:p>
            <a:pPr marL="0" marR="0" indent="0" algn="ctr">
              <a:lnSpc>
                <a:spcPct val="107000"/>
              </a:lnSpc>
              <a:spcBef>
                <a:spcPts val="0"/>
              </a:spcBef>
              <a:spcAft>
                <a:spcPts val="0"/>
              </a:spcAft>
              <a:buNone/>
            </a:pPr>
            <a:r>
              <a:rPr lang="pt-BR" sz="3200" b="1" dirty="0" smtClean="0">
                <a:latin typeface="Calibri" panose="020F0502020204030204" pitchFamily="34" charset="0"/>
                <a:ea typeface="Calibri" panose="020F0502020204030204" pitchFamily="34" charset="0"/>
                <a:cs typeface="Times New Roman" panose="02020603050405020304" pitchFamily="18" charset="0"/>
              </a:rPr>
              <a:t>O </a:t>
            </a:r>
            <a:r>
              <a:rPr lang="pt-BR" sz="3200" b="1" dirty="0">
                <a:latin typeface="Calibri" panose="020F0502020204030204" pitchFamily="34" charset="0"/>
                <a:ea typeface="Calibri" panose="020F0502020204030204" pitchFamily="34" charset="0"/>
                <a:cs typeface="Times New Roman" panose="02020603050405020304" pitchFamily="18" charset="0"/>
              </a:rPr>
              <a:t>Que A Bíblia Ensina Acerca Do Orgulho?</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sz="2000" b="1" dirty="0">
                <a:latin typeface="Calibri" panose="020F0502020204030204" pitchFamily="34" charset="0"/>
                <a:ea typeface="Calibri" panose="020F0502020204030204" pitchFamily="34" charset="0"/>
                <a:cs typeface="Times New Roman" panose="02020603050405020304" pitchFamily="18" charset="0"/>
              </a:rPr>
              <a:t> </a:t>
            </a:r>
            <a:endParaRPr lang="pt-BR" sz="2000" dirty="0">
              <a:latin typeface="Calibri" panose="020F0502020204030204" pitchFamily="34" charset="0"/>
              <a:ea typeface="Calibri" panose="020F0502020204030204" pitchFamily="34" charset="0"/>
              <a:cs typeface="Times New Roman" panose="02020603050405020304" pitchFamily="18" charset="0"/>
            </a:endParaRPr>
          </a:p>
          <a:p>
            <a:pPr marL="465138" indent="-465138">
              <a:lnSpc>
                <a:spcPct val="107000"/>
              </a:lnSpc>
              <a:spcBef>
                <a:spcPts val="0"/>
              </a:spcBef>
              <a:buFont typeface="Wingdings" panose="05000000000000000000" pitchFamily="2" charset="2"/>
              <a:buChar char="Ø"/>
              <a:tabLst>
                <a:tab pos="465138" algn="l"/>
              </a:tabLst>
            </a:pPr>
            <a:r>
              <a:rPr lang="pt-BR" sz="3200" b="1" dirty="0" smtClean="0">
                <a:latin typeface="Calibri" panose="020F0502020204030204" pitchFamily="34" charset="0"/>
                <a:ea typeface="Calibri" panose="020F0502020204030204" pitchFamily="34" charset="0"/>
                <a:cs typeface="Times New Roman" panose="02020603050405020304" pitchFamily="18" charset="0"/>
              </a:rPr>
              <a:t>A </a:t>
            </a:r>
            <a:r>
              <a:rPr lang="pt-BR" sz="3200" b="1" dirty="0">
                <a:latin typeface="Calibri" panose="020F0502020204030204" pitchFamily="34" charset="0"/>
                <a:ea typeface="Calibri" panose="020F0502020204030204" pitchFamily="34" charset="0"/>
                <a:cs typeface="Times New Roman" panose="02020603050405020304" pitchFamily="18" charset="0"/>
              </a:rPr>
              <a:t>Bíblia avisa repetidamente contra o orgulho mostrando seu fim é somente um desastre</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tabLst>
                <a:tab pos="465138" algn="l"/>
              </a:tabLst>
            </a:pPr>
            <a:r>
              <a:rPr lang="pt-BR" sz="3200" b="1" dirty="0">
                <a:latin typeface="Calibri" panose="020F0502020204030204" pitchFamily="34" charset="0"/>
                <a:ea typeface="Calibri" panose="020F0502020204030204" pitchFamily="34" charset="0"/>
                <a:cs typeface="Times New Roman" panose="02020603050405020304" pitchFamily="18" charset="0"/>
              </a:rPr>
              <a:t> </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tabLst>
                <a:tab pos="465138" algn="l"/>
              </a:tabLst>
            </a:pPr>
            <a:r>
              <a:rPr lang="pt-BR" sz="3200" dirty="0">
                <a:latin typeface="Calibri" panose="020F0502020204030204" pitchFamily="34" charset="0"/>
                <a:ea typeface="Calibri" panose="020F0502020204030204" pitchFamily="34" charset="0"/>
                <a:cs typeface="Times New Roman" panose="02020603050405020304" pitchFamily="18" charset="0"/>
              </a:rPr>
              <a:t>Provérbios 16:18</a:t>
            </a:r>
          </a:p>
          <a:p>
            <a:pPr marL="0" marR="0" indent="0" algn="ctr">
              <a:lnSpc>
                <a:spcPct val="107000"/>
              </a:lnSpc>
              <a:spcBef>
                <a:spcPts val="0"/>
              </a:spcBef>
              <a:spcAft>
                <a:spcPts val="0"/>
              </a:spcAft>
              <a:buNone/>
              <a:tabLst>
                <a:tab pos="465138" algn="l"/>
              </a:tabLst>
            </a:pPr>
            <a:r>
              <a:rPr lang="pt-BR" sz="3200" i="1" dirty="0">
                <a:latin typeface="Calibri" panose="020F0502020204030204" pitchFamily="34" charset="0"/>
                <a:ea typeface="Calibri" panose="020F0502020204030204" pitchFamily="34" charset="0"/>
                <a:cs typeface="Times New Roman" panose="02020603050405020304" pitchFamily="18" charset="0"/>
              </a:rPr>
              <a:t>"A soberba precede a ruina, e a altivez do espirito precede a queda. </a:t>
            </a:r>
            <a:r>
              <a:rPr lang="pt-BR" sz="3200" i="1" dirty="0" smtClean="0">
                <a:latin typeface="Calibri" panose="020F0502020204030204" pitchFamily="34" charset="0"/>
                <a:ea typeface="Calibri" panose="020F0502020204030204" pitchFamily="34" charset="0"/>
                <a:cs typeface="Times New Roman" panose="02020603050405020304" pitchFamily="18" charset="0"/>
              </a:rPr>
              <a:t>"</a:t>
            </a:r>
            <a:endParaRPr lang="pt-BR" sz="3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101</a:t>
            </a:fld>
            <a:endParaRPr lang="pt-BR" dirty="0"/>
          </a:p>
        </p:txBody>
      </p:sp>
    </p:spTree>
    <p:extLst>
      <p:ext uri="{BB962C8B-B14F-4D97-AF65-F5344CB8AC3E}">
        <p14:creationId xmlns:p14="http://schemas.microsoft.com/office/powerpoint/2010/main" val="368965622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41539" y="1825625"/>
            <a:ext cx="11714671" cy="4351338"/>
          </a:xfrm>
        </p:spPr>
        <p:txBody>
          <a:bodyPr>
            <a:noAutofit/>
          </a:bodyPr>
          <a:lstStyle/>
          <a:p>
            <a:pPr marL="0" marR="0" indent="0" algn="ctr">
              <a:lnSpc>
                <a:spcPct val="107000"/>
              </a:lnSpc>
              <a:spcBef>
                <a:spcPts val="0"/>
              </a:spcBef>
              <a:spcAft>
                <a:spcPts val="0"/>
              </a:spcAft>
              <a:buNone/>
            </a:pPr>
            <a:r>
              <a:rPr lang="pt-BR" sz="3200" b="1" dirty="0" smtClean="0">
                <a:latin typeface="Calibri" panose="020F0502020204030204" pitchFamily="34" charset="0"/>
                <a:ea typeface="Calibri" panose="020F0502020204030204" pitchFamily="34" charset="0"/>
                <a:cs typeface="Times New Roman" panose="02020603050405020304" pitchFamily="18" charset="0"/>
              </a:rPr>
              <a:t>O </a:t>
            </a:r>
            <a:r>
              <a:rPr lang="pt-BR" sz="3200" b="1" dirty="0">
                <a:latin typeface="Calibri" panose="020F0502020204030204" pitchFamily="34" charset="0"/>
                <a:ea typeface="Calibri" panose="020F0502020204030204" pitchFamily="34" charset="0"/>
                <a:cs typeface="Times New Roman" panose="02020603050405020304" pitchFamily="18" charset="0"/>
              </a:rPr>
              <a:t>Que A Bíblia Ensina Acerca Do Orgulho?</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sz="2000" b="1" dirty="0">
                <a:latin typeface="Calibri" panose="020F0502020204030204" pitchFamily="34" charset="0"/>
                <a:ea typeface="Calibri" panose="020F0502020204030204" pitchFamily="34" charset="0"/>
                <a:cs typeface="Times New Roman" panose="02020603050405020304" pitchFamily="18" charset="0"/>
              </a:rPr>
              <a:t> </a:t>
            </a:r>
            <a:endParaRPr lang="pt-BR" sz="20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tabLst>
                <a:tab pos="465138" algn="l"/>
              </a:tabLst>
            </a:pPr>
            <a:r>
              <a:rPr lang="pt-BR" sz="3200" dirty="0" smtClean="0">
                <a:latin typeface="Calibri" panose="020F0502020204030204" pitchFamily="34" charset="0"/>
                <a:ea typeface="Calibri" panose="020F0502020204030204" pitchFamily="34" charset="0"/>
                <a:cs typeface="Times New Roman" panose="02020603050405020304" pitchFamily="18" charset="0"/>
              </a:rPr>
              <a:t>Provérbios </a:t>
            </a:r>
            <a:r>
              <a:rPr lang="pt-BR" sz="3200" dirty="0">
                <a:latin typeface="Calibri" panose="020F0502020204030204" pitchFamily="34" charset="0"/>
                <a:ea typeface="Calibri" panose="020F0502020204030204" pitchFamily="34" charset="0"/>
                <a:cs typeface="Times New Roman" panose="02020603050405020304" pitchFamily="18" charset="0"/>
              </a:rPr>
              <a:t>18:12</a:t>
            </a:r>
          </a:p>
          <a:p>
            <a:pPr marL="0" marR="0" indent="0" algn="ctr">
              <a:lnSpc>
                <a:spcPct val="107000"/>
              </a:lnSpc>
              <a:spcBef>
                <a:spcPts val="0"/>
              </a:spcBef>
              <a:spcAft>
                <a:spcPts val="0"/>
              </a:spcAft>
              <a:buNone/>
              <a:tabLst>
                <a:tab pos="465138" algn="l"/>
              </a:tabLst>
            </a:pPr>
            <a:r>
              <a:rPr lang="pt-BR" sz="3200" i="1" dirty="0">
                <a:latin typeface="Calibri" panose="020F0502020204030204" pitchFamily="34" charset="0"/>
                <a:ea typeface="Calibri" panose="020F0502020204030204" pitchFamily="34" charset="0"/>
                <a:cs typeface="Times New Roman" panose="02020603050405020304" pitchFamily="18" charset="0"/>
              </a:rPr>
              <a:t>"O coração do homem se exalta antes de ser abatido e diante da honra vai a humildade. "</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tabLst>
                <a:tab pos="465138" algn="l"/>
              </a:tabLst>
            </a:pPr>
            <a:r>
              <a:rPr lang="pt-BR" sz="3200" dirty="0">
                <a:latin typeface="Calibri" panose="020F0502020204030204" pitchFamily="34" charset="0"/>
                <a:ea typeface="Calibri" panose="020F0502020204030204" pitchFamily="34" charset="0"/>
                <a:cs typeface="Times New Roman" panose="02020603050405020304" pitchFamily="18" charset="0"/>
              </a:rPr>
              <a:t> </a:t>
            </a:r>
          </a:p>
          <a:p>
            <a:pPr marL="0" marR="0" indent="0" algn="ctr">
              <a:lnSpc>
                <a:spcPct val="107000"/>
              </a:lnSpc>
              <a:spcBef>
                <a:spcPts val="0"/>
              </a:spcBef>
              <a:spcAft>
                <a:spcPts val="0"/>
              </a:spcAft>
              <a:buNone/>
              <a:tabLst>
                <a:tab pos="465138" algn="l"/>
              </a:tabLst>
            </a:pPr>
            <a:r>
              <a:rPr lang="pt-BR" sz="3200" dirty="0">
                <a:latin typeface="Calibri" panose="020F0502020204030204" pitchFamily="34" charset="0"/>
                <a:ea typeface="Calibri" panose="020F0502020204030204" pitchFamily="34" charset="0"/>
                <a:cs typeface="Times New Roman" panose="02020603050405020304" pitchFamily="18" charset="0"/>
              </a:rPr>
              <a:t>Provérbios 29:23</a:t>
            </a:r>
          </a:p>
          <a:p>
            <a:pPr marL="0" marR="0" indent="0" algn="ctr">
              <a:lnSpc>
                <a:spcPct val="107000"/>
              </a:lnSpc>
              <a:spcBef>
                <a:spcPts val="0"/>
              </a:spcBef>
              <a:spcAft>
                <a:spcPts val="0"/>
              </a:spcAft>
              <a:buNone/>
              <a:tabLst>
                <a:tab pos="465138" algn="l"/>
              </a:tabLst>
            </a:pPr>
            <a:r>
              <a:rPr lang="pt-BR" sz="3200" i="1" dirty="0">
                <a:latin typeface="Calibri" panose="020F0502020204030204" pitchFamily="34" charset="0"/>
                <a:ea typeface="Calibri" panose="020F0502020204030204" pitchFamily="34" charset="0"/>
                <a:cs typeface="Times New Roman" panose="02020603050405020304" pitchFamily="18" charset="0"/>
              </a:rPr>
              <a:t>"A soberba do homem o abaterá, mas a honra sustentará o humilde de espirito. "</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tabLst>
                <a:tab pos="465138" algn="l"/>
              </a:tabLst>
            </a:pPr>
            <a:r>
              <a:rPr lang="pt-BR" sz="3200" dirty="0">
                <a:latin typeface="Calibri" panose="020F0502020204030204" pitchFamily="34" charset="0"/>
                <a:ea typeface="Calibri" panose="020F0502020204030204" pitchFamily="34" charset="0"/>
                <a:cs typeface="Times New Roman" panose="02020603050405020304" pitchFamily="18" charset="0"/>
              </a:rPr>
              <a:t> </a:t>
            </a:r>
          </a:p>
          <a:p>
            <a:pPr marL="0" marR="0" indent="0" algn="ctr">
              <a:lnSpc>
                <a:spcPct val="107000"/>
              </a:lnSpc>
              <a:spcBef>
                <a:spcPts val="0"/>
              </a:spcBef>
              <a:spcAft>
                <a:spcPts val="0"/>
              </a:spcAft>
              <a:buNone/>
              <a:tabLst>
                <a:tab pos="465138" algn="l"/>
              </a:tabLst>
            </a:pPr>
            <a:r>
              <a:rPr lang="pt-BR" sz="3200" dirty="0">
                <a:latin typeface="Calibri" panose="020F0502020204030204" pitchFamily="34" charset="0"/>
                <a:ea typeface="Calibri" panose="020F0502020204030204" pitchFamily="34" charset="0"/>
                <a:cs typeface="Times New Roman" panose="02020603050405020304" pitchFamily="18" charset="0"/>
              </a:rPr>
              <a:t>Mateus 23:12</a:t>
            </a:r>
          </a:p>
          <a:p>
            <a:pPr marL="0" marR="0" indent="0" algn="ctr">
              <a:lnSpc>
                <a:spcPct val="107000"/>
              </a:lnSpc>
              <a:spcBef>
                <a:spcPts val="0"/>
              </a:spcBef>
              <a:spcAft>
                <a:spcPts val="0"/>
              </a:spcAft>
              <a:buNone/>
              <a:tabLst>
                <a:tab pos="465138" algn="l"/>
              </a:tabLst>
            </a:pPr>
            <a:r>
              <a:rPr lang="pt-BR" sz="3200" i="1" dirty="0">
                <a:latin typeface="Calibri" panose="020F0502020204030204" pitchFamily="34" charset="0"/>
                <a:ea typeface="Calibri" panose="020F0502020204030204" pitchFamily="34" charset="0"/>
                <a:cs typeface="Times New Roman" panose="02020603050405020304" pitchFamily="18" charset="0"/>
              </a:rPr>
              <a:t>"E o que a si mesmo se exaltar será humilhado; e o que a si mesmo se humilhar será exaltado. "</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tabLst>
                <a:tab pos="465138" algn="l"/>
              </a:tabLst>
            </a:pPr>
            <a:r>
              <a:rPr lang="pt-BR" sz="3200" dirty="0">
                <a:latin typeface="Calibri" panose="020F0502020204030204" pitchFamily="34" charset="0"/>
                <a:ea typeface="Calibri" panose="020F0502020204030204" pitchFamily="34" charset="0"/>
                <a:cs typeface="Times New Roman" panose="02020603050405020304" pitchFamily="18" charset="0"/>
              </a:rPr>
              <a:t> </a:t>
            </a:r>
          </a:p>
          <a:p>
            <a:pPr marL="0" marR="0" indent="0" algn="ctr">
              <a:lnSpc>
                <a:spcPct val="107000"/>
              </a:lnSpc>
              <a:spcBef>
                <a:spcPts val="0"/>
              </a:spcBef>
              <a:spcAft>
                <a:spcPts val="0"/>
              </a:spcAft>
              <a:buNone/>
              <a:tabLst>
                <a:tab pos="465138" algn="l"/>
              </a:tabLst>
            </a:pPr>
            <a:r>
              <a:rPr lang="pt-BR" sz="3200" dirty="0">
                <a:latin typeface="Calibri" panose="020F0502020204030204" pitchFamily="34" charset="0"/>
                <a:ea typeface="Calibri" panose="020F0502020204030204" pitchFamily="34" charset="0"/>
                <a:cs typeface="Times New Roman" panose="02020603050405020304" pitchFamily="18" charset="0"/>
              </a:rPr>
              <a:t>Marcos 9:35</a:t>
            </a:r>
          </a:p>
          <a:p>
            <a:pPr marL="0" marR="0" indent="0" algn="ctr">
              <a:lnSpc>
                <a:spcPct val="107000"/>
              </a:lnSpc>
              <a:spcBef>
                <a:spcPts val="0"/>
              </a:spcBef>
              <a:spcAft>
                <a:spcPts val="0"/>
              </a:spcAft>
              <a:buNone/>
              <a:tabLst>
                <a:tab pos="465138" algn="l"/>
              </a:tabLst>
            </a:pPr>
            <a:r>
              <a:rPr lang="pt-BR" sz="3200" i="1" dirty="0">
                <a:latin typeface="Calibri" panose="020F0502020204030204" pitchFamily="34" charset="0"/>
                <a:ea typeface="Calibri" panose="020F0502020204030204" pitchFamily="34" charset="0"/>
                <a:cs typeface="Times New Roman" panose="02020603050405020304" pitchFamily="18" charset="0"/>
              </a:rPr>
              <a:t>"E ele, assentando-se, chamou os doze, e disse-lhes: Se alguém quiser ser o primeiro, será o derradeiro de todos e o servo de todos. "</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tabLst>
                <a:tab pos="465138" algn="l"/>
              </a:tabLst>
            </a:pPr>
            <a:r>
              <a:rPr lang="pt-BR" sz="3200" i="1" dirty="0">
                <a:latin typeface="Calibri" panose="020F0502020204030204" pitchFamily="34" charset="0"/>
                <a:ea typeface="Calibri" panose="020F0502020204030204" pitchFamily="34" charset="0"/>
                <a:cs typeface="Times New Roman" panose="02020603050405020304" pitchFamily="18" charset="0"/>
              </a:rPr>
              <a:t> </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Lucas 14:11 </a:t>
            </a:r>
          </a:p>
          <a:p>
            <a:pPr marL="0" marR="0" indent="0" algn="ctr">
              <a:lnSpc>
                <a:spcPct val="107000"/>
              </a:lnSpc>
              <a:spcBef>
                <a:spcPts val="0"/>
              </a:spcBef>
              <a:spcAft>
                <a:spcPts val="0"/>
              </a:spcAft>
              <a:buNone/>
            </a:pPr>
            <a:r>
              <a:rPr lang="pt-BR" sz="3200" i="1" dirty="0">
                <a:latin typeface="Calibri" panose="020F0502020204030204" pitchFamily="34" charset="0"/>
                <a:ea typeface="Calibri" panose="020F0502020204030204" pitchFamily="34" charset="0"/>
                <a:cs typeface="Times New Roman" panose="02020603050405020304" pitchFamily="18" charset="0"/>
              </a:rPr>
              <a:t>"Porquanto qualquer que a si mesmo se exaltar será humilhado, e aquele que a si mesmo se humilhar será exaltado. " </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 </a:t>
            </a:r>
          </a:p>
          <a:p>
            <a:pPr marL="0" marR="0" indent="0" algn="ctr">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Salmos 59:12 </a:t>
            </a:r>
          </a:p>
          <a:p>
            <a:pPr marL="0" marR="0" indent="0" algn="ctr">
              <a:lnSpc>
                <a:spcPct val="107000"/>
              </a:lnSpc>
              <a:spcBef>
                <a:spcPts val="0"/>
              </a:spcBef>
              <a:spcAft>
                <a:spcPts val="0"/>
              </a:spcAft>
              <a:buNone/>
            </a:pPr>
            <a:r>
              <a:rPr lang="pt-BR" sz="3200" i="1" dirty="0">
                <a:latin typeface="Calibri" panose="020F0502020204030204" pitchFamily="34" charset="0"/>
                <a:ea typeface="Calibri" panose="020F0502020204030204" pitchFamily="34" charset="0"/>
                <a:cs typeface="Times New Roman" panose="02020603050405020304" pitchFamily="18" charset="0"/>
              </a:rPr>
              <a:t>"Pelo pecado da sua boca e pelas palavras dos seus lábios, fiquem presos na sua soberba, e pelas maldições e pelas mentiras que falam. " </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 </a:t>
            </a:r>
          </a:p>
          <a:p>
            <a:pPr marL="0" marR="0" indent="0" algn="ctr">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Provérbios 14:3 </a:t>
            </a:r>
          </a:p>
          <a:p>
            <a:pPr marL="0" marR="0" indent="0" algn="ctr">
              <a:lnSpc>
                <a:spcPct val="107000"/>
              </a:lnSpc>
              <a:spcBef>
                <a:spcPts val="0"/>
              </a:spcBef>
              <a:spcAft>
                <a:spcPts val="0"/>
              </a:spcAft>
              <a:buNone/>
            </a:pPr>
            <a:r>
              <a:rPr lang="pt-BR" sz="3200" i="1" dirty="0">
                <a:latin typeface="Calibri" panose="020F0502020204030204" pitchFamily="34" charset="0"/>
                <a:ea typeface="Calibri" panose="020F0502020204030204" pitchFamily="34" charset="0"/>
                <a:cs typeface="Times New Roman" panose="02020603050405020304" pitchFamily="18" charset="0"/>
              </a:rPr>
              <a:t>"Na boca do tolo está a punição da soberba, mas os sábios se conservam pelos próprios lábios. " </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sz="3200" i="1" dirty="0">
                <a:latin typeface="Calibri" panose="020F0502020204030204" pitchFamily="34" charset="0"/>
                <a:ea typeface="Calibri" panose="020F0502020204030204" pitchFamily="34" charset="0"/>
                <a:cs typeface="Times New Roman" panose="02020603050405020304" pitchFamily="18" charset="0"/>
              </a:rPr>
              <a:t> </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r>
              <a:rPr lang="pt-BR" sz="3200" b="1" dirty="0">
                <a:latin typeface="Calibri" panose="020F0502020204030204" pitchFamily="34" charset="0"/>
                <a:ea typeface="Calibri" panose="020F0502020204030204" pitchFamily="34" charset="0"/>
                <a:cs typeface="Times New Roman" panose="02020603050405020304" pitchFamily="18" charset="0"/>
              </a:rPr>
              <a:t>O orgulho nos engana acerca da nossa força e sabedoria. </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 </a:t>
            </a:r>
          </a:p>
          <a:p>
            <a:pPr marL="0" marR="0" indent="0" algn="ctr">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Obadias 1:3 </a:t>
            </a:r>
          </a:p>
          <a:p>
            <a:pPr marL="0" marR="0" indent="0" algn="ctr">
              <a:lnSpc>
                <a:spcPct val="107000"/>
              </a:lnSpc>
              <a:spcBef>
                <a:spcPts val="0"/>
              </a:spcBef>
              <a:spcAft>
                <a:spcPts val="0"/>
              </a:spcAft>
              <a:buNone/>
            </a:pPr>
            <a:r>
              <a:rPr lang="pt-BR" sz="3200" i="1" dirty="0">
                <a:latin typeface="Calibri" panose="020F0502020204030204" pitchFamily="34" charset="0"/>
                <a:ea typeface="Calibri" panose="020F0502020204030204" pitchFamily="34" charset="0"/>
                <a:cs typeface="Times New Roman" panose="02020603050405020304" pitchFamily="18" charset="0"/>
              </a:rPr>
              <a:t>"A soberba do teu coração te enganou, como o que habita nas fendas das rochas, Inal sua alta morada, que diz no seu coração: Quem me derrubará em terra?"</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sz="3200" i="1" dirty="0">
                <a:latin typeface="Calibri" panose="020F0502020204030204" pitchFamily="34" charset="0"/>
                <a:ea typeface="Calibri" panose="020F0502020204030204" pitchFamily="34" charset="0"/>
                <a:cs typeface="Times New Roman" panose="02020603050405020304" pitchFamily="18" charset="0"/>
              </a:rPr>
              <a:t> </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1 Coríntios 3:18-19 </a:t>
            </a:r>
          </a:p>
          <a:p>
            <a:pPr marL="0" marR="0" indent="0" algn="ctr">
              <a:lnSpc>
                <a:spcPct val="107000"/>
              </a:lnSpc>
              <a:spcBef>
                <a:spcPts val="0"/>
              </a:spcBef>
              <a:spcAft>
                <a:spcPts val="0"/>
              </a:spcAft>
              <a:buNone/>
            </a:pPr>
            <a:r>
              <a:rPr lang="pt-BR" sz="3200" i="1" dirty="0">
                <a:latin typeface="Calibri" panose="020F0502020204030204" pitchFamily="34" charset="0"/>
                <a:ea typeface="Calibri" panose="020F0502020204030204" pitchFamily="34" charset="0"/>
                <a:cs typeface="Times New Roman" panose="02020603050405020304" pitchFamily="18" charset="0"/>
              </a:rPr>
              <a:t>"</a:t>
            </a:r>
            <a:r>
              <a:rPr lang="pt-BR" sz="3200" i="1" baseline="30000" dirty="0">
                <a:latin typeface="Calibri" panose="020F0502020204030204" pitchFamily="34" charset="0"/>
                <a:ea typeface="Calibri" panose="020F0502020204030204" pitchFamily="34" charset="0"/>
                <a:cs typeface="Times New Roman" panose="02020603050405020304" pitchFamily="18" charset="0"/>
              </a:rPr>
              <a:t>18</a:t>
            </a:r>
            <a:r>
              <a:rPr lang="pt-BR" sz="3200" i="1" dirty="0">
                <a:latin typeface="Calibri" panose="020F0502020204030204" pitchFamily="34" charset="0"/>
                <a:ea typeface="Calibri" panose="020F0502020204030204" pitchFamily="34" charset="0"/>
                <a:cs typeface="Times New Roman" panose="02020603050405020304" pitchFamily="18" charset="0"/>
              </a:rPr>
              <a:t>Ninguém se engane a si mesmo. Se alguém dentre vos se tem por sábio neste mundo, faça-se louco para ser sábio. </a:t>
            </a:r>
            <a:r>
              <a:rPr lang="pt-BR" sz="3200" i="1" baseline="30000" dirty="0">
                <a:latin typeface="Calibri" panose="020F0502020204030204" pitchFamily="34" charset="0"/>
                <a:ea typeface="Calibri" panose="020F0502020204030204" pitchFamily="34" charset="0"/>
                <a:cs typeface="Times New Roman" panose="02020603050405020304" pitchFamily="18" charset="0"/>
              </a:rPr>
              <a:t>19</a:t>
            </a:r>
            <a:r>
              <a:rPr lang="pt-BR" sz="3200" i="1" dirty="0">
                <a:latin typeface="Calibri" panose="020F0502020204030204" pitchFamily="34" charset="0"/>
                <a:ea typeface="Calibri" panose="020F0502020204030204" pitchFamily="34" charset="0"/>
                <a:cs typeface="Times New Roman" panose="02020603050405020304" pitchFamily="18" charset="0"/>
              </a:rPr>
              <a:t>Porque a sabedoria deste mundo é loucura diante de Deus; pois está escrito: Ele apanha os sábios na sua própria astúcia." </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102</a:t>
            </a:fld>
            <a:endParaRPr lang="pt-BR" dirty="0"/>
          </a:p>
        </p:txBody>
      </p:sp>
    </p:spTree>
    <p:extLst>
      <p:ext uri="{BB962C8B-B14F-4D97-AF65-F5344CB8AC3E}">
        <p14:creationId xmlns:p14="http://schemas.microsoft.com/office/powerpoint/2010/main" val="3703661806"/>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41539" y="1825625"/>
            <a:ext cx="11714671" cy="4351338"/>
          </a:xfrm>
        </p:spPr>
        <p:txBody>
          <a:bodyPr>
            <a:noAutofit/>
          </a:bodyPr>
          <a:lstStyle/>
          <a:p>
            <a:pPr marL="0" marR="0" indent="0" algn="ctr">
              <a:lnSpc>
                <a:spcPct val="107000"/>
              </a:lnSpc>
              <a:spcBef>
                <a:spcPts val="0"/>
              </a:spcBef>
              <a:spcAft>
                <a:spcPts val="0"/>
              </a:spcAft>
              <a:buNone/>
            </a:pPr>
            <a:r>
              <a:rPr lang="pt-BR" sz="3200" b="1" dirty="0" smtClean="0">
                <a:latin typeface="Calibri" panose="020F0502020204030204" pitchFamily="34" charset="0"/>
                <a:ea typeface="Calibri" panose="020F0502020204030204" pitchFamily="34" charset="0"/>
                <a:cs typeface="Times New Roman" panose="02020603050405020304" pitchFamily="18" charset="0"/>
              </a:rPr>
              <a:t>O </a:t>
            </a:r>
            <a:r>
              <a:rPr lang="pt-BR" sz="3200" b="1" dirty="0">
                <a:latin typeface="Calibri" panose="020F0502020204030204" pitchFamily="34" charset="0"/>
                <a:ea typeface="Calibri" panose="020F0502020204030204" pitchFamily="34" charset="0"/>
                <a:cs typeface="Times New Roman" panose="02020603050405020304" pitchFamily="18" charset="0"/>
              </a:rPr>
              <a:t>Que A Bíblia Ensina Acerca Do Orgulho?</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sz="2000" b="1" dirty="0">
                <a:latin typeface="Calibri" panose="020F0502020204030204" pitchFamily="34" charset="0"/>
                <a:ea typeface="Calibri" panose="020F0502020204030204" pitchFamily="34" charset="0"/>
                <a:cs typeface="Times New Roman" panose="02020603050405020304" pitchFamily="18" charset="0"/>
              </a:rPr>
              <a:t> </a:t>
            </a:r>
            <a:endParaRPr lang="pt-BR" sz="20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tabLst>
                <a:tab pos="465138" algn="l"/>
              </a:tabLst>
            </a:pPr>
            <a:r>
              <a:rPr lang="pt-BR" sz="3200" dirty="0" smtClean="0">
                <a:latin typeface="Calibri" panose="020F0502020204030204" pitchFamily="34" charset="0"/>
                <a:ea typeface="Calibri" panose="020F0502020204030204" pitchFamily="34" charset="0"/>
                <a:cs typeface="Times New Roman" panose="02020603050405020304" pitchFamily="18" charset="0"/>
              </a:rPr>
              <a:t>Mateus </a:t>
            </a:r>
            <a:r>
              <a:rPr lang="pt-BR" sz="3200" dirty="0">
                <a:latin typeface="Calibri" panose="020F0502020204030204" pitchFamily="34" charset="0"/>
                <a:ea typeface="Calibri" panose="020F0502020204030204" pitchFamily="34" charset="0"/>
                <a:cs typeface="Times New Roman" panose="02020603050405020304" pitchFamily="18" charset="0"/>
              </a:rPr>
              <a:t>23:12</a:t>
            </a:r>
          </a:p>
          <a:p>
            <a:pPr marL="0" marR="0" indent="0" algn="ctr">
              <a:lnSpc>
                <a:spcPct val="107000"/>
              </a:lnSpc>
              <a:spcBef>
                <a:spcPts val="0"/>
              </a:spcBef>
              <a:spcAft>
                <a:spcPts val="0"/>
              </a:spcAft>
              <a:buNone/>
              <a:tabLst>
                <a:tab pos="465138" algn="l"/>
              </a:tabLst>
            </a:pPr>
            <a:r>
              <a:rPr lang="pt-BR" sz="3200" i="1" dirty="0">
                <a:latin typeface="Calibri" panose="020F0502020204030204" pitchFamily="34" charset="0"/>
                <a:ea typeface="Calibri" panose="020F0502020204030204" pitchFamily="34" charset="0"/>
                <a:cs typeface="Times New Roman" panose="02020603050405020304" pitchFamily="18" charset="0"/>
              </a:rPr>
              <a:t>"E o que a si mesmo se exaltar será humilhado; e o que a si mesmo se humilhar será exaltado. "</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tabLst>
                <a:tab pos="465138" algn="l"/>
              </a:tabLst>
            </a:pPr>
            <a:r>
              <a:rPr lang="pt-BR" sz="3200" dirty="0">
                <a:latin typeface="Calibri" panose="020F0502020204030204" pitchFamily="34" charset="0"/>
                <a:ea typeface="Calibri" panose="020F0502020204030204" pitchFamily="34" charset="0"/>
                <a:cs typeface="Times New Roman" panose="02020603050405020304" pitchFamily="18" charset="0"/>
              </a:rPr>
              <a:t> </a:t>
            </a:r>
          </a:p>
          <a:p>
            <a:pPr marL="0" marR="0" indent="0" algn="ctr">
              <a:lnSpc>
                <a:spcPct val="107000"/>
              </a:lnSpc>
              <a:spcBef>
                <a:spcPts val="0"/>
              </a:spcBef>
              <a:spcAft>
                <a:spcPts val="0"/>
              </a:spcAft>
              <a:buNone/>
              <a:tabLst>
                <a:tab pos="465138" algn="l"/>
              </a:tabLst>
            </a:pPr>
            <a:r>
              <a:rPr lang="pt-BR" sz="3200" dirty="0">
                <a:latin typeface="Calibri" panose="020F0502020204030204" pitchFamily="34" charset="0"/>
                <a:ea typeface="Calibri" panose="020F0502020204030204" pitchFamily="34" charset="0"/>
                <a:cs typeface="Times New Roman" panose="02020603050405020304" pitchFamily="18" charset="0"/>
              </a:rPr>
              <a:t>Marcos 9:35</a:t>
            </a:r>
          </a:p>
          <a:p>
            <a:pPr marL="0" marR="0" indent="0" algn="ctr">
              <a:lnSpc>
                <a:spcPct val="107000"/>
              </a:lnSpc>
              <a:spcBef>
                <a:spcPts val="0"/>
              </a:spcBef>
              <a:spcAft>
                <a:spcPts val="0"/>
              </a:spcAft>
              <a:buNone/>
              <a:tabLst>
                <a:tab pos="465138" algn="l"/>
              </a:tabLst>
            </a:pPr>
            <a:r>
              <a:rPr lang="pt-BR" sz="3200" i="1" dirty="0">
                <a:latin typeface="Calibri" panose="020F0502020204030204" pitchFamily="34" charset="0"/>
                <a:ea typeface="Calibri" panose="020F0502020204030204" pitchFamily="34" charset="0"/>
                <a:cs typeface="Times New Roman" panose="02020603050405020304" pitchFamily="18" charset="0"/>
              </a:rPr>
              <a:t>"E ele, assentando-se, chamou os doze, e disse-lhes: Se alguém quiser ser o primeiro, será o derradeiro de todos e o servo de todos. </a:t>
            </a:r>
            <a:r>
              <a:rPr lang="pt-BR" sz="3200" i="1" dirty="0" smtClean="0">
                <a:latin typeface="Calibri" panose="020F0502020204030204" pitchFamily="34" charset="0"/>
                <a:ea typeface="Calibri" panose="020F0502020204030204" pitchFamily="34" charset="0"/>
                <a:cs typeface="Times New Roman" panose="02020603050405020304" pitchFamily="18" charset="0"/>
              </a:rPr>
              <a:t>“</a:t>
            </a:r>
            <a:r>
              <a:rPr lang="pt-BR" sz="3200" dirty="0" smtClean="0">
                <a:latin typeface="Calibri" panose="020F0502020204030204" pitchFamily="34" charset="0"/>
                <a:ea typeface="Calibri" panose="020F0502020204030204" pitchFamily="34" charset="0"/>
                <a:cs typeface="Times New Roman" panose="02020603050405020304" pitchFamily="18" charset="0"/>
              </a:rPr>
              <a:t> </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103</a:t>
            </a:fld>
            <a:endParaRPr lang="pt-BR" dirty="0"/>
          </a:p>
        </p:txBody>
      </p:sp>
    </p:spTree>
    <p:extLst>
      <p:ext uri="{BB962C8B-B14F-4D97-AF65-F5344CB8AC3E}">
        <p14:creationId xmlns:p14="http://schemas.microsoft.com/office/powerpoint/2010/main" val="611682534"/>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24286" y="1825625"/>
            <a:ext cx="11714671" cy="4351338"/>
          </a:xfrm>
        </p:spPr>
        <p:txBody>
          <a:bodyPr>
            <a:noAutofit/>
          </a:bodyPr>
          <a:lstStyle/>
          <a:p>
            <a:pPr marL="0" marR="0" indent="0" algn="ctr">
              <a:lnSpc>
                <a:spcPct val="107000"/>
              </a:lnSpc>
              <a:spcBef>
                <a:spcPts val="0"/>
              </a:spcBef>
              <a:spcAft>
                <a:spcPts val="0"/>
              </a:spcAft>
              <a:buNone/>
            </a:pPr>
            <a:r>
              <a:rPr lang="pt-BR" sz="3200" b="1" dirty="0" smtClean="0">
                <a:latin typeface="Calibri" panose="020F0502020204030204" pitchFamily="34" charset="0"/>
                <a:ea typeface="Calibri" panose="020F0502020204030204" pitchFamily="34" charset="0"/>
                <a:cs typeface="Times New Roman" panose="02020603050405020304" pitchFamily="18" charset="0"/>
              </a:rPr>
              <a:t>O </a:t>
            </a:r>
            <a:r>
              <a:rPr lang="pt-BR" sz="3200" b="1" dirty="0">
                <a:latin typeface="Calibri" panose="020F0502020204030204" pitchFamily="34" charset="0"/>
                <a:ea typeface="Calibri" panose="020F0502020204030204" pitchFamily="34" charset="0"/>
                <a:cs typeface="Times New Roman" panose="02020603050405020304" pitchFamily="18" charset="0"/>
              </a:rPr>
              <a:t>Que A Bíblia Ensina Acerca Do Orgulho?</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sz="2000" b="1" dirty="0">
                <a:latin typeface="Calibri" panose="020F0502020204030204" pitchFamily="34" charset="0"/>
                <a:ea typeface="Calibri" panose="020F0502020204030204" pitchFamily="34" charset="0"/>
                <a:cs typeface="Times New Roman" panose="02020603050405020304" pitchFamily="18" charset="0"/>
              </a:rPr>
              <a:t> </a:t>
            </a:r>
            <a:endParaRPr lang="pt-BR" sz="20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sz="3200" dirty="0" smtClean="0">
                <a:latin typeface="Calibri" panose="020F0502020204030204" pitchFamily="34" charset="0"/>
                <a:ea typeface="Calibri" panose="020F0502020204030204" pitchFamily="34" charset="0"/>
                <a:cs typeface="Times New Roman" panose="02020603050405020304" pitchFamily="18" charset="0"/>
              </a:rPr>
              <a:t>Lucas </a:t>
            </a:r>
            <a:r>
              <a:rPr lang="pt-BR" sz="3200" dirty="0">
                <a:latin typeface="Calibri" panose="020F0502020204030204" pitchFamily="34" charset="0"/>
                <a:ea typeface="Calibri" panose="020F0502020204030204" pitchFamily="34" charset="0"/>
                <a:cs typeface="Times New Roman" panose="02020603050405020304" pitchFamily="18" charset="0"/>
              </a:rPr>
              <a:t>14:11 </a:t>
            </a:r>
          </a:p>
          <a:p>
            <a:pPr marL="0" marR="0" indent="0" algn="ctr">
              <a:lnSpc>
                <a:spcPct val="107000"/>
              </a:lnSpc>
              <a:spcBef>
                <a:spcPts val="0"/>
              </a:spcBef>
              <a:spcAft>
                <a:spcPts val="0"/>
              </a:spcAft>
              <a:buNone/>
            </a:pPr>
            <a:r>
              <a:rPr lang="pt-BR" sz="3200" i="1" dirty="0">
                <a:latin typeface="Calibri" panose="020F0502020204030204" pitchFamily="34" charset="0"/>
                <a:ea typeface="Calibri" panose="020F0502020204030204" pitchFamily="34" charset="0"/>
                <a:cs typeface="Times New Roman" panose="02020603050405020304" pitchFamily="18" charset="0"/>
              </a:rPr>
              <a:t>"Porquanto qualquer que a si mesmo se exaltar será humilhado, e aquele que a si mesmo se humilhar será exaltado. " </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sz="2900" dirty="0">
                <a:latin typeface="Calibri" panose="020F0502020204030204" pitchFamily="34" charset="0"/>
                <a:ea typeface="Calibri" panose="020F0502020204030204" pitchFamily="34" charset="0"/>
                <a:cs typeface="Times New Roman" panose="02020603050405020304" pitchFamily="18" charset="0"/>
              </a:rPr>
              <a:t> </a:t>
            </a:r>
          </a:p>
          <a:p>
            <a:pPr marL="0" marR="0" indent="0" algn="ctr">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Salmos 59:12 </a:t>
            </a:r>
          </a:p>
          <a:p>
            <a:pPr marL="0" marR="0" indent="0" algn="ctr">
              <a:lnSpc>
                <a:spcPct val="107000"/>
              </a:lnSpc>
              <a:spcBef>
                <a:spcPts val="0"/>
              </a:spcBef>
              <a:spcAft>
                <a:spcPts val="0"/>
              </a:spcAft>
              <a:buNone/>
            </a:pPr>
            <a:r>
              <a:rPr lang="pt-BR" sz="3200" i="1" dirty="0">
                <a:latin typeface="Calibri" panose="020F0502020204030204" pitchFamily="34" charset="0"/>
                <a:ea typeface="Calibri" panose="020F0502020204030204" pitchFamily="34" charset="0"/>
                <a:cs typeface="Times New Roman" panose="02020603050405020304" pitchFamily="18" charset="0"/>
              </a:rPr>
              <a:t>"Pelo pecado da sua boca e pelas palavras dos seus lábios, fiquem presos na sua soberba, e pelas maldições e pelas mentiras que </a:t>
            </a:r>
            <a:r>
              <a:rPr lang="pt-BR" sz="3200" i="1" dirty="0" smtClean="0">
                <a:latin typeface="Calibri" panose="020F0502020204030204" pitchFamily="34" charset="0"/>
                <a:ea typeface="Calibri" panose="020F0502020204030204" pitchFamily="34" charset="0"/>
                <a:cs typeface="Times New Roman" panose="02020603050405020304" pitchFamily="18" charset="0"/>
              </a:rPr>
              <a:t>falam." </a:t>
            </a:r>
            <a:endParaRPr lang="pt-BR" sz="3200" dirty="0" smtClean="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sz="3200" dirty="0" smtClean="0">
                <a:latin typeface="Calibri" panose="020F0502020204030204" pitchFamily="34" charset="0"/>
                <a:ea typeface="Calibri" panose="020F0502020204030204" pitchFamily="34" charset="0"/>
                <a:cs typeface="Times New Roman" panose="02020603050405020304" pitchFamily="18" charset="0"/>
              </a:rPr>
              <a:t> </a:t>
            </a:r>
          </a:p>
          <a:p>
            <a:pPr marL="0" marR="0" indent="0" algn="ctr">
              <a:lnSpc>
                <a:spcPct val="107000"/>
              </a:lnSpc>
              <a:spcBef>
                <a:spcPts val="0"/>
              </a:spcBef>
              <a:spcAft>
                <a:spcPts val="0"/>
              </a:spcAft>
              <a:buNone/>
            </a:pPr>
            <a:r>
              <a:rPr lang="pt-BR" sz="3200" dirty="0" smtClean="0">
                <a:latin typeface="Calibri" panose="020F0502020204030204" pitchFamily="34" charset="0"/>
                <a:ea typeface="Calibri" panose="020F0502020204030204" pitchFamily="34" charset="0"/>
                <a:cs typeface="Times New Roman" panose="02020603050405020304" pitchFamily="18" charset="0"/>
              </a:rPr>
              <a:t>Provérbios 14:3 </a:t>
            </a:r>
          </a:p>
          <a:p>
            <a:pPr marL="0" marR="0" indent="0" algn="ctr">
              <a:lnSpc>
                <a:spcPct val="107000"/>
              </a:lnSpc>
              <a:spcBef>
                <a:spcPts val="0"/>
              </a:spcBef>
              <a:spcAft>
                <a:spcPts val="0"/>
              </a:spcAft>
              <a:buNone/>
            </a:pPr>
            <a:r>
              <a:rPr lang="pt-BR" sz="3200" i="1" dirty="0" smtClean="0">
                <a:latin typeface="Calibri" panose="020F0502020204030204" pitchFamily="34" charset="0"/>
                <a:ea typeface="Calibri" panose="020F0502020204030204" pitchFamily="34" charset="0"/>
                <a:cs typeface="Times New Roman" panose="02020603050405020304" pitchFamily="18" charset="0"/>
              </a:rPr>
              <a:t>"Na boca do tolo está a punição da soberba, mas os sábios se conservam pelos próprios lábios. " </a:t>
            </a:r>
            <a:endParaRPr lang="pt-BR" sz="3200" dirty="0" smtClean="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sz="3200" i="1" dirty="0" smtClean="0">
                <a:latin typeface="Calibri" panose="020F0502020204030204" pitchFamily="34" charset="0"/>
                <a:ea typeface="Calibri" panose="020F0502020204030204" pitchFamily="34" charset="0"/>
                <a:cs typeface="Times New Roman" panose="02020603050405020304" pitchFamily="18" charset="0"/>
              </a:rPr>
              <a:t> </a:t>
            </a:r>
            <a:endParaRPr lang="pt-BR" sz="3200" dirty="0" smtClean="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r>
              <a:rPr lang="pt-BR" sz="3200" b="1" dirty="0" smtClean="0">
                <a:latin typeface="Calibri" panose="020F0502020204030204" pitchFamily="34" charset="0"/>
                <a:ea typeface="Calibri" panose="020F0502020204030204" pitchFamily="34" charset="0"/>
                <a:cs typeface="Times New Roman" panose="02020603050405020304" pitchFamily="18" charset="0"/>
              </a:rPr>
              <a:t>O orgulho nos engana acerca da nossa força e sabedoria. </a:t>
            </a:r>
            <a:endParaRPr lang="pt-BR" sz="3200" dirty="0" smtClean="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sz="3200" dirty="0" smtClean="0">
                <a:latin typeface="Calibri" panose="020F0502020204030204" pitchFamily="34" charset="0"/>
                <a:ea typeface="Calibri" panose="020F0502020204030204" pitchFamily="34" charset="0"/>
                <a:cs typeface="Times New Roman" panose="02020603050405020304" pitchFamily="18" charset="0"/>
              </a:rPr>
              <a:t> </a:t>
            </a:r>
          </a:p>
          <a:p>
            <a:pPr marL="0" marR="0" indent="0" algn="ctr">
              <a:lnSpc>
                <a:spcPct val="107000"/>
              </a:lnSpc>
              <a:spcBef>
                <a:spcPts val="0"/>
              </a:spcBef>
              <a:spcAft>
                <a:spcPts val="0"/>
              </a:spcAft>
              <a:buNone/>
            </a:pPr>
            <a:r>
              <a:rPr lang="pt-BR" sz="3200" dirty="0" smtClean="0">
                <a:latin typeface="Calibri" panose="020F0502020204030204" pitchFamily="34" charset="0"/>
                <a:ea typeface="Calibri" panose="020F0502020204030204" pitchFamily="34" charset="0"/>
                <a:cs typeface="Times New Roman" panose="02020603050405020304" pitchFamily="18" charset="0"/>
              </a:rPr>
              <a:t>Obadias 1:3 </a:t>
            </a:r>
          </a:p>
          <a:p>
            <a:pPr marL="0" marR="0" indent="0" algn="ctr">
              <a:lnSpc>
                <a:spcPct val="107000"/>
              </a:lnSpc>
              <a:spcBef>
                <a:spcPts val="0"/>
              </a:spcBef>
              <a:spcAft>
                <a:spcPts val="0"/>
              </a:spcAft>
              <a:buNone/>
            </a:pPr>
            <a:r>
              <a:rPr lang="pt-BR" sz="3200" i="1" dirty="0" smtClean="0">
                <a:latin typeface="Calibri" panose="020F0502020204030204" pitchFamily="34" charset="0"/>
                <a:ea typeface="Calibri" panose="020F0502020204030204" pitchFamily="34" charset="0"/>
                <a:cs typeface="Times New Roman" panose="02020603050405020304" pitchFamily="18" charset="0"/>
              </a:rPr>
              <a:t>"A soberba do teu coração te enganou, como o que habita nas fendas das rochas, Inal sua alta morada, que diz no seu coração: Quem me derrubará em terra?"</a:t>
            </a:r>
            <a:endParaRPr lang="pt-BR" sz="3200" dirty="0" smtClean="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sz="3200" i="1" dirty="0" smtClean="0">
                <a:latin typeface="Calibri" panose="020F0502020204030204" pitchFamily="34" charset="0"/>
                <a:ea typeface="Calibri" panose="020F0502020204030204" pitchFamily="34" charset="0"/>
                <a:cs typeface="Times New Roman" panose="02020603050405020304" pitchFamily="18" charset="0"/>
              </a:rPr>
              <a:t> </a:t>
            </a:r>
            <a:endParaRPr lang="pt-BR" sz="3200" dirty="0" smtClean="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sz="3200" dirty="0" smtClean="0">
                <a:latin typeface="Calibri" panose="020F0502020204030204" pitchFamily="34" charset="0"/>
                <a:ea typeface="Calibri" panose="020F0502020204030204" pitchFamily="34" charset="0"/>
                <a:cs typeface="Times New Roman" panose="02020603050405020304" pitchFamily="18" charset="0"/>
              </a:rPr>
              <a:t>1 Coríntios 3:18-19 </a:t>
            </a:r>
          </a:p>
          <a:p>
            <a:pPr marL="0" marR="0" indent="0" algn="ctr">
              <a:lnSpc>
                <a:spcPct val="107000"/>
              </a:lnSpc>
              <a:spcBef>
                <a:spcPts val="0"/>
              </a:spcBef>
              <a:spcAft>
                <a:spcPts val="0"/>
              </a:spcAft>
              <a:buNone/>
            </a:pPr>
            <a:r>
              <a:rPr lang="pt-BR" sz="3200" i="1" dirty="0" smtClean="0">
                <a:latin typeface="Calibri" panose="020F0502020204030204" pitchFamily="34" charset="0"/>
                <a:ea typeface="Calibri" panose="020F0502020204030204" pitchFamily="34" charset="0"/>
                <a:cs typeface="Times New Roman" panose="02020603050405020304" pitchFamily="18" charset="0"/>
              </a:rPr>
              <a:t>"</a:t>
            </a:r>
            <a:r>
              <a:rPr lang="pt-BR" sz="3200" i="1" baseline="30000" dirty="0" smtClean="0">
                <a:latin typeface="Calibri" panose="020F0502020204030204" pitchFamily="34" charset="0"/>
                <a:ea typeface="Calibri" panose="020F0502020204030204" pitchFamily="34" charset="0"/>
                <a:cs typeface="Times New Roman" panose="02020603050405020304" pitchFamily="18" charset="0"/>
              </a:rPr>
              <a:t>18</a:t>
            </a:r>
            <a:r>
              <a:rPr lang="pt-BR" sz="3200" i="1" dirty="0" smtClean="0">
                <a:latin typeface="Calibri" panose="020F0502020204030204" pitchFamily="34" charset="0"/>
                <a:ea typeface="Calibri" panose="020F0502020204030204" pitchFamily="34" charset="0"/>
                <a:cs typeface="Times New Roman" panose="02020603050405020304" pitchFamily="18" charset="0"/>
              </a:rPr>
              <a:t>Ninguém se engane a si mesmo. Se alguém dentre vos se tem por sábio neste mundo, faça-se louco para ser sábio. </a:t>
            </a:r>
            <a:r>
              <a:rPr lang="pt-BR" sz="3200" i="1" baseline="30000" dirty="0" smtClean="0">
                <a:latin typeface="Calibri" panose="020F0502020204030204" pitchFamily="34" charset="0"/>
                <a:ea typeface="Calibri" panose="020F0502020204030204" pitchFamily="34" charset="0"/>
                <a:cs typeface="Times New Roman" panose="02020603050405020304" pitchFamily="18" charset="0"/>
              </a:rPr>
              <a:t>19</a:t>
            </a:r>
            <a:r>
              <a:rPr lang="pt-BR" sz="3200" i="1" dirty="0" smtClean="0">
                <a:latin typeface="Calibri" panose="020F0502020204030204" pitchFamily="34" charset="0"/>
                <a:ea typeface="Calibri" panose="020F0502020204030204" pitchFamily="34" charset="0"/>
                <a:cs typeface="Times New Roman" panose="02020603050405020304" pitchFamily="18" charset="0"/>
              </a:rPr>
              <a:t>Porque a sabedoria deste mundo é loucura diante de Deus; pois está escrito: Ele apanha os sábios na sua própria astúcia." </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104</a:t>
            </a:fld>
            <a:endParaRPr lang="pt-BR" dirty="0"/>
          </a:p>
        </p:txBody>
      </p:sp>
    </p:spTree>
    <p:extLst>
      <p:ext uri="{BB962C8B-B14F-4D97-AF65-F5344CB8AC3E}">
        <p14:creationId xmlns:p14="http://schemas.microsoft.com/office/powerpoint/2010/main" val="2969644712"/>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41539" y="1825625"/>
            <a:ext cx="11714671" cy="4351338"/>
          </a:xfrm>
        </p:spPr>
        <p:txBody>
          <a:bodyPr>
            <a:noAutofit/>
          </a:bodyPr>
          <a:lstStyle/>
          <a:p>
            <a:pPr marL="0" marR="0" indent="0" algn="ctr">
              <a:lnSpc>
                <a:spcPct val="107000"/>
              </a:lnSpc>
              <a:spcBef>
                <a:spcPts val="0"/>
              </a:spcBef>
              <a:spcAft>
                <a:spcPts val="0"/>
              </a:spcAft>
              <a:buNone/>
            </a:pPr>
            <a:r>
              <a:rPr lang="pt-BR" sz="3200" b="1" dirty="0" smtClean="0">
                <a:latin typeface="Calibri" panose="020F0502020204030204" pitchFamily="34" charset="0"/>
                <a:ea typeface="Calibri" panose="020F0502020204030204" pitchFamily="34" charset="0"/>
                <a:cs typeface="Times New Roman" panose="02020603050405020304" pitchFamily="18" charset="0"/>
              </a:rPr>
              <a:t>O </a:t>
            </a:r>
            <a:r>
              <a:rPr lang="pt-BR" sz="3200" b="1" dirty="0">
                <a:latin typeface="Calibri" panose="020F0502020204030204" pitchFamily="34" charset="0"/>
                <a:ea typeface="Calibri" panose="020F0502020204030204" pitchFamily="34" charset="0"/>
                <a:cs typeface="Times New Roman" panose="02020603050405020304" pitchFamily="18" charset="0"/>
              </a:rPr>
              <a:t>Que A Bíblia Ensina Acerca Do Orgulho?</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sz="2000" b="1" dirty="0">
                <a:latin typeface="Calibri" panose="020F0502020204030204" pitchFamily="34" charset="0"/>
                <a:ea typeface="Calibri" panose="020F0502020204030204" pitchFamily="34" charset="0"/>
                <a:cs typeface="Times New Roman" panose="02020603050405020304" pitchFamily="18" charset="0"/>
              </a:rPr>
              <a:t> </a:t>
            </a:r>
            <a:endParaRPr lang="pt-BR" sz="20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sz="3200" dirty="0" smtClean="0">
                <a:latin typeface="Calibri" panose="020F0502020204030204" pitchFamily="34" charset="0"/>
                <a:ea typeface="Calibri" panose="020F0502020204030204" pitchFamily="34" charset="0"/>
                <a:cs typeface="Times New Roman" panose="02020603050405020304" pitchFamily="18" charset="0"/>
              </a:rPr>
              <a:t>Provérbios </a:t>
            </a:r>
            <a:r>
              <a:rPr lang="pt-BR" sz="3200" dirty="0">
                <a:latin typeface="Calibri" panose="020F0502020204030204" pitchFamily="34" charset="0"/>
                <a:ea typeface="Calibri" panose="020F0502020204030204" pitchFamily="34" charset="0"/>
                <a:cs typeface="Times New Roman" panose="02020603050405020304" pitchFamily="18" charset="0"/>
              </a:rPr>
              <a:t>14:3 </a:t>
            </a:r>
          </a:p>
          <a:p>
            <a:pPr marL="0" marR="0" indent="0" algn="ctr">
              <a:lnSpc>
                <a:spcPct val="107000"/>
              </a:lnSpc>
              <a:spcBef>
                <a:spcPts val="0"/>
              </a:spcBef>
              <a:spcAft>
                <a:spcPts val="0"/>
              </a:spcAft>
              <a:buNone/>
            </a:pPr>
            <a:r>
              <a:rPr lang="pt-BR" sz="3200" i="1" dirty="0">
                <a:latin typeface="Calibri" panose="020F0502020204030204" pitchFamily="34" charset="0"/>
                <a:ea typeface="Calibri" panose="020F0502020204030204" pitchFamily="34" charset="0"/>
                <a:cs typeface="Times New Roman" panose="02020603050405020304" pitchFamily="18" charset="0"/>
              </a:rPr>
              <a:t>"Na boca do tolo está a punição da soberba, mas os sábios se conservam pelos próprios lábios. " </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sz="3200" i="1" dirty="0">
                <a:latin typeface="Calibri" panose="020F0502020204030204" pitchFamily="34" charset="0"/>
                <a:ea typeface="Calibri" panose="020F0502020204030204" pitchFamily="34" charset="0"/>
                <a:cs typeface="Times New Roman" panose="02020603050405020304" pitchFamily="18" charset="0"/>
              </a:rPr>
              <a:t> </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r>
              <a:rPr lang="pt-BR" sz="3200" b="1" dirty="0" smtClean="0">
                <a:latin typeface="Calibri" panose="020F0502020204030204" pitchFamily="34" charset="0"/>
                <a:ea typeface="Calibri" panose="020F0502020204030204" pitchFamily="34" charset="0"/>
                <a:cs typeface="Times New Roman" panose="02020603050405020304" pitchFamily="18" charset="0"/>
              </a:rPr>
              <a:t> </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105</a:t>
            </a:fld>
            <a:endParaRPr lang="pt-BR" dirty="0"/>
          </a:p>
        </p:txBody>
      </p:sp>
    </p:spTree>
    <p:extLst>
      <p:ext uri="{BB962C8B-B14F-4D97-AF65-F5344CB8AC3E}">
        <p14:creationId xmlns:p14="http://schemas.microsoft.com/office/powerpoint/2010/main" val="836577568"/>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41539" y="1825625"/>
            <a:ext cx="11714671" cy="4351338"/>
          </a:xfrm>
        </p:spPr>
        <p:txBody>
          <a:bodyPr>
            <a:noAutofit/>
          </a:bodyPr>
          <a:lstStyle/>
          <a:p>
            <a:pPr marL="0" marR="0" indent="0" algn="ctr">
              <a:lnSpc>
                <a:spcPct val="107000"/>
              </a:lnSpc>
              <a:spcBef>
                <a:spcPts val="0"/>
              </a:spcBef>
              <a:spcAft>
                <a:spcPts val="0"/>
              </a:spcAft>
              <a:buNone/>
            </a:pPr>
            <a:r>
              <a:rPr lang="pt-BR" sz="3200" b="1" dirty="0" smtClean="0">
                <a:latin typeface="Calibri" panose="020F0502020204030204" pitchFamily="34" charset="0"/>
                <a:ea typeface="Calibri" panose="020F0502020204030204" pitchFamily="34" charset="0"/>
                <a:cs typeface="Times New Roman" panose="02020603050405020304" pitchFamily="18" charset="0"/>
              </a:rPr>
              <a:t>O </a:t>
            </a:r>
            <a:r>
              <a:rPr lang="pt-BR" sz="3200" b="1" dirty="0">
                <a:latin typeface="Calibri" panose="020F0502020204030204" pitchFamily="34" charset="0"/>
                <a:ea typeface="Calibri" panose="020F0502020204030204" pitchFamily="34" charset="0"/>
                <a:cs typeface="Times New Roman" panose="02020603050405020304" pitchFamily="18" charset="0"/>
              </a:rPr>
              <a:t>Que A Bíblia Ensina Acerca Do Orgulho?</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sz="2000" b="1" dirty="0">
                <a:latin typeface="Calibri" panose="020F0502020204030204" pitchFamily="34" charset="0"/>
                <a:ea typeface="Calibri" panose="020F0502020204030204" pitchFamily="34" charset="0"/>
                <a:cs typeface="Times New Roman" panose="02020603050405020304" pitchFamily="18" charset="0"/>
              </a:rPr>
              <a:t> </a:t>
            </a:r>
            <a:endParaRPr lang="pt-BR" sz="2000" dirty="0">
              <a:latin typeface="Calibri" panose="020F0502020204030204" pitchFamily="34" charset="0"/>
              <a:ea typeface="Calibri" panose="020F0502020204030204" pitchFamily="34" charset="0"/>
              <a:cs typeface="Times New Roman" panose="02020603050405020304" pitchFamily="18" charset="0"/>
            </a:endParaRPr>
          </a:p>
          <a:p>
            <a:pPr marL="465138" marR="0" lvl="0" indent="-465138">
              <a:lnSpc>
                <a:spcPct val="107000"/>
              </a:lnSpc>
              <a:spcBef>
                <a:spcPts val="0"/>
              </a:spcBef>
              <a:spcAft>
                <a:spcPts val="0"/>
              </a:spcAft>
              <a:buFont typeface="Wingdings" panose="05000000000000000000" pitchFamily="2" charset="2"/>
              <a:buChar char="Ø"/>
            </a:pPr>
            <a:r>
              <a:rPr lang="pt-BR" sz="3200" b="1" dirty="0" smtClean="0">
                <a:latin typeface="Calibri" panose="020F0502020204030204" pitchFamily="34" charset="0"/>
                <a:ea typeface="Calibri" panose="020F0502020204030204" pitchFamily="34" charset="0"/>
                <a:cs typeface="Times New Roman" panose="02020603050405020304" pitchFamily="18" charset="0"/>
              </a:rPr>
              <a:t>O </a:t>
            </a:r>
            <a:r>
              <a:rPr lang="pt-BR" sz="3200" b="1" dirty="0">
                <a:latin typeface="Calibri" panose="020F0502020204030204" pitchFamily="34" charset="0"/>
                <a:ea typeface="Calibri" panose="020F0502020204030204" pitchFamily="34" charset="0"/>
                <a:cs typeface="Times New Roman" panose="02020603050405020304" pitchFamily="18" charset="0"/>
              </a:rPr>
              <a:t>orgulho nos engana acerca da nossa força e sabedoria. </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 </a:t>
            </a:r>
          </a:p>
          <a:p>
            <a:pPr marL="0" marR="0" indent="0" algn="ctr">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Obadias 1:3 </a:t>
            </a:r>
          </a:p>
          <a:p>
            <a:pPr marL="0" marR="0" indent="0" algn="ctr">
              <a:lnSpc>
                <a:spcPct val="107000"/>
              </a:lnSpc>
              <a:spcBef>
                <a:spcPts val="0"/>
              </a:spcBef>
              <a:spcAft>
                <a:spcPts val="0"/>
              </a:spcAft>
              <a:buNone/>
            </a:pPr>
            <a:r>
              <a:rPr lang="pt-BR" sz="3200" i="1" dirty="0">
                <a:latin typeface="Calibri" panose="020F0502020204030204" pitchFamily="34" charset="0"/>
                <a:ea typeface="Calibri" panose="020F0502020204030204" pitchFamily="34" charset="0"/>
                <a:cs typeface="Times New Roman" panose="02020603050405020304" pitchFamily="18" charset="0"/>
              </a:rPr>
              <a:t>"A soberba do teu coração te enganou, como o que habita nas fendas das rochas, </a:t>
            </a:r>
            <a:r>
              <a:rPr lang="pt-BR" sz="3200" i="1" dirty="0" smtClean="0">
                <a:latin typeface="Calibri" panose="020F0502020204030204" pitchFamily="34" charset="0"/>
                <a:ea typeface="Calibri" panose="020F0502020204030204" pitchFamily="34" charset="0"/>
                <a:cs typeface="Times New Roman" panose="02020603050405020304" pitchFamily="18" charset="0"/>
              </a:rPr>
              <a:t>na </a:t>
            </a:r>
            <a:r>
              <a:rPr lang="pt-BR" sz="3200" i="1" dirty="0">
                <a:latin typeface="Calibri" panose="020F0502020204030204" pitchFamily="34" charset="0"/>
                <a:ea typeface="Calibri" panose="020F0502020204030204" pitchFamily="34" charset="0"/>
                <a:cs typeface="Times New Roman" panose="02020603050405020304" pitchFamily="18" charset="0"/>
              </a:rPr>
              <a:t>sua alta morada, que diz no seu coração: Quem me derrubará em terra</a:t>
            </a:r>
            <a:r>
              <a:rPr lang="pt-BR" sz="3200" i="1" dirty="0" smtClean="0">
                <a:latin typeface="Calibri" panose="020F0502020204030204" pitchFamily="34" charset="0"/>
                <a:ea typeface="Calibri" panose="020F0502020204030204" pitchFamily="34" charset="0"/>
                <a:cs typeface="Times New Roman" panose="02020603050405020304" pitchFamily="18" charset="0"/>
              </a:rPr>
              <a:t>?“</a:t>
            </a:r>
            <a:r>
              <a:rPr lang="pt-BR" sz="3200" dirty="0" smtClean="0">
                <a:latin typeface="Calibri" panose="020F0502020204030204" pitchFamily="34" charset="0"/>
                <a:ea typeface="Calibri" panose="020F0502020204030204" pitchFamily="34" charset="0"/>
                <a:cs typeface="Times New Roman" panose="02020603050405020304" pitchFamily="18" charset="0"/>
              </a:rPr>
              <a:t> </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106</a:t>
            </a:fld>
            <a:endParaRPr lang="pt-BR" dirty="0"/>
          </a:p>
        </p:txBody>
      </p:sp>
    </p:spTree>
    <p:extLst>
      <p:ext uri="{BB962C8B-B14F-4D97-AF65-F5344CB8AC3E}">
        <p14:creationId xmlns:p14="http://schemas.microsoft.com/office/powerpoint/2010/main" val="3072768306"/>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41539" y="1825625"/>
            <a:ext cx="11714671" cy="4351338"/>
          </a:xfrm>
        </p:spPr>
        <p:txBody>
          <a:bodyPr>
            <a:noAutofit/>
          </a:bodyPr>
          <a:lstStyle/>
          <a:p>
            <a:pPr marL="0" marR="0" indent="0" algn="ctr">
              <a:lnSpc>
                <a:spcPct val="107000"/>
              </a:lnSpc>
              <a:spcBef>
                <a:spcPts val="0"/>
              </a:spcBef>
              <a:spcAft>
                <a:spcPts val="0"/>
              </a:spcAft>
              <a:buNone/>
            </a:pPr>
            <a:r>
              <a:rPr lang="pt-BR" sz="3200" b="1" dirty="0" smtClean="0">
                <a:latin typeface="Calibri" panose="020F0502020204030204" pitchFamily="34" charset="0"/>
                <a:ea typeface="Calibri" panose="020F0502020204030204" pitchFamily="34" charset="0"/>
                <a:cs typeface="Times New Roman" panose="02020603050405020304" pitchFamily="18" charset="0"/>
              </a:rPr>
              <a:t>O </a:t>
            </a:r>
            <a:r>
              <a:rPr lang="pt-BR" sz="3200" b="1" dirty="0">
                <a:latin typeface="Calibri" panose="020F0502020204030204" pitchFamily="34" charset="0"/>
                <a:ea typeface="Calibri" panose="020F0502020204030204" pitchFamily="34" charset="0"/>
                <a:cs typeface="Times New Roman" panose="02020603050405020304" pitchFamily="18" charset="0"/>
              </a:rPr>
              <a:t>Que A Bíblia Ensina Acerca Do Orgulho?</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sz="2000" b="1" dirty="0">
                <a:latin typeface="Calibri" panose="020F0502020204030204" pitchFamily="34" charset="0"/>
                <a:ea typeface="Calibri" panose="020F0502020204030204" pitchFamily="34" charset="0"/>
                <a:cs typeface="Times New Roman" panose="02020603050405020304" pitchFamily="18" charset="0"/>
              </a:rPr>
              <a:t> </a:t>
            </a:r>
            <a:endParaRPr lang="pt-BR" sz="2000" dirty="0">
              <a:latin typeface="Calibri" panose="020F0502020204030204" pitchFamily="34" charset="0"/>
              <a:ea typeface="Calibri" panose="020F0502020204030204" pitchFamily="34" charset="0"/>
              <a:cs typeface="Times New Roman" panose="02020603050405020304" pitchFamily="18" charset="0"/>
            </a:endParaRPr>
          </a:p>
          <a:p>
            <a:pPr marL="465138" marR="0" lvl="0" indent="-465138">
              <a:lnSpc>
                <a:spcPct val="107000"/>
              </a:lnSpc>
              <a:spcBef>
                <a:spcPts val="0"/>
              </a:spcBef>
              <a:spcAft>
                <a:spcPts val="0"/>
              </a:spcAft>
              <a:buFont typeface="Wingdings" panose="05000000000000000000" pitchFamily="2" charset="2"/>
              <a:buChar char="Ø"/>
            </a:pPr>
            <a:r>
              <a:rPr lang="pt-BR" sz="3200" b="1" dirty="0" smtClean="0">
                <a:latin typeface="Calibri" panose="020F0502020204030204" pitchFamily="34" charset="0"/>
                <a:ea typeface="Calibri" panose="020F0502020204030204" pitchFamily="34" charset="0"/>
                <a:cs typeface="Times New Roman" panose="02020603050405020304" pitchFamily="18" charset="0"/>
              </a:rPr>
              <a:t>O </a:t>
            </a:r>
            <a:r>
              <a:rPr lang="pt-BR" sz="3200" b="1" dirty="0">
                <a:latin typeface="Calibri" panose="020F0502020204030204" pitchFamily="34" charset="0"/>
                <a:ea typeface="Calibri" panose="020F0502020204030204" pitchFamily="34" charset="0"/>
                <a:cs typeface="Times New Roman" panose="02020603050405020304" pitchFamily="18" charset="0"/>
              </a:rPr>
              <a:t>orgulho nos engana acerca da nossa força e sabedoria. </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 </a:t>
            </a:r>
          </a:p>
          <a:p>
            <a:pPr marL="0" marR="0" indent="0" algn="ctr">
              <a:lnSpc>
                <a:spcPct val="107000"/>
              </a:lnSpc>
              <a:spcBef>
                <a:spcPts val="0"/>
              </a:spcBef>
              <a:spcAft>
                <a:spcPts val="0"/>
              </a:spcAft>
              <a:buNone/>
            </a:pPr>
            <a:r>
              <a:rPr lang="pt-BR" sz="3200" dirty="0" smtClean="0">
                <a:latin typeface="Calibri" panose="020F0502020204030204" pitchFamily="34" charset="0"/>
                <a:ea typeface="Calibri" panose="020F0502020204030204" pitchFamily="34" charset="0"/>
                <a:cs typeface="Times New Roman" panose="02020603050405020304" pitchFamily="18" charset="0"/>
              </a:rPr>
              <a:t>1 </a:t>
            </a:r>
            <a:r>
              <a:rPr lang="pt-BR" sz="3200" dirty="0">
                <a:latin typeface="Calibri" panose="020F0502020204030204" pitchFamily="34" charset="0"/>
                <a:ea typeface="Calibri" panose="020F0502020204030204" pitchFamily="34" charset="0"/>
                <a:cs typeface="Times New Roman" panose="02020603050405020304" pitchFamily="18" charset="0"/>
              </a:rPr>
              <a:t>Coríntios 3:18-19 </a:t>
            </a:r>
          </a:p>
          <a:p>
            <a:pPr marL="0" marR="0" indent="0" algn="ctr">
              <a:lnSpc>
                <a:spcPct val="107000"/>
              </a:lnSpc>
              <a:spcBef>
                <a:spcPts val="0"/>
              </a:spcBef>
              <a:spcAft>
                <a:spcPts val="0"/>
              </a:spcAft>
              <a:buNone/>
            </a:pPr>
            <a:r>
              <a:rPr lang="pt-BR" sz="3200" i="1" dirty="0">
                <a:latin typeface="Calibri" panose="020F0502020204030204" pitchFamily="34" charset="0"/>
                <a:ea typeface="Calibri" panose="020F0502020204030204" pitchFamily="34" charset="0"/>
                <a:cs typeface="Times New Roman" panose="02020603050405020304" pitchFamily="18" charset="0"/>
              </a:rPr>
              <a:t>"</a:t>
            </a:r>
            <a:r>
              <a:rPr lang="pt-BR" sz="3200" i="1" baseline="30000" dirty="0">
                <a:latin typeface="Calibri" panose="020F0502020204030204" pitchFamily="34" charset="0"/>
                <a:ea typeface="Calibri" panose="020F0502020204030204" pitchFamily="34" charset="0"/>
                <a:cs typeface="Times New Roman" panose="02020603050405020304" pitchFamily="18" charset="0"/>
              </a:rPr>
              <a:t>18</a:t>
            </a:r>
            <a:r>
              <a:rPr lang="pt-BR" sz="3200" i="1" dirty="0">
                <a:latin typeface="Calibri" panose="020F0502020204030204" pitchFamily="34" charset="0"/>
                <a:ea typeface="Calibri" panose="020F0502020204030204" pitchFamily="34" charset="0"/>
                <a:cs typeface="Times New Roman" panose="02020603050405020304" pitchFamily="18" charset="0"/>
              </a:rPr>
              <a:t>Ninguém se engane a si mesmo. Se alguém dentre vos se tem por sábio neste mundo, faça-se louco para ser sábio. </a:t>
            </a:r>
            <a:r>
              <a:rPr lang="pt-BR" sz="3200" i="1" baseline="30000" dirty="0">
                <a:latin typeface="Calibri" panose="020F0502020204030204" pitchFamily="34" charset="0"/>
                <a:ea typeface="Calibri" panose="020F0502020204030204" pitchFamily="34" charset="0"/>
                <a:cs typeface="Times New Roman" panose="02020603050405020304" pitchFamily="18" charset="0"/>
              </a:rPr>
              <a:t>19</a:t>
            </a:r>
            <a:r>
              <a:rPr lang="pt-BR" sz="3200" i="1" dirty="0">
                <a:latin typeface="Calibri" panose="020F0502020204030204" pitchFamily="34" charset="0"/>
                <a:ea typeface="Calibri" panose="020F0502020204030204" pitchFamily="34" charset="0"/>
                <a:cs typeface="Times New Roman" panose="02020603050405020304" pitchFamily="18" charset="0"/>
              </a:rPr>
              <a:t>Porque a sabedoria deste mundo é loucura diante de Deus; pois está escrito: Ele apanha os sábios na sua própria astúcia." </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107</a:t>
            </a:fld>
            <a:endParaRPr lang="pt-BR" dirty="0"/>
          </a:p>
        </p:txBody>
      </p:sp>
    </p:spTree>
    <p:extLst>
      <p:ext uri="{BB962C8B-B14F-4D97-AF65-F5344CB8AC3E}">
        <p14:creationId xmlns:p14="http://schemas.microsoft.com/office/powerpoint/2010/main" val="2630818049"/>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41539" y="1825625"/>
            <a:ext cx="11714671" cy="4351338"/>
          </a:xfrm>
        </p:spPr>
        <p:txBody>
          <a:bodyPr>
            <a:noAutofit/>
          </a:bodyPr>
          <a:lstStyle/>
          <a:p>
            <a:pPr marL="0" marR="0" indent="0" algn="ctr">
              <a:lnSpc>
                <a:spcPct val="107000"/>
              </a:lnSpc>
              <a:spcBef>
                <a:spcPts val="0"/>
              </a:spcBef>
              <a:spcAft>
                <a:spcPts val="0"/>
              </a:spcAft>
              <a:buNone/>
            </a:pPr>
            <a:r>
              <a:rPr lang="pt-BR" sz="3200" b="1" dirty="0" smtClean="0">
                <a:latin typeface="Calibri" panose="020F0502020204030204" pitchFamily="34" charset="0"/>
                <a:ea typeface="Calibri" panose="020F0502020204030204" pitchFamily="34" charset="0"/>
                <a:cs typeface="Times New Roman" panose="02020603050405020304" pitchFamily="18" charset="0"/>
              </a:rPr>
              <a:t>O </a:t>
            </a:r>
            <a:r>
              <a:rPr lang="pt-BR" sz="3200" b="1" dirty="0">
                <a:latin typeface="Calibri" panose="020F0502020204030204" pitchFamily="34" charset="0"/>
                <a:ea typeface="Calibri" panose="020F0502020204030204" pitchFamily="34" charset="0"/>
                <a:cs typeface="Times New Roman" panose="02020603050405020304" pitchFamily="18" charset="0"/>
              </a:rPr>
              <a:t>Que A Bíblia Ensina Acerca Do Orgulho?</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sz="2000" b="1" dirty="0">
                <a:latin typeface="Calibri" panose="020F0502020204030204" pitchFamily="34" charset="0"/>
                <a:ea typeface="Calibri" panose="020F0502020204030204" pitchFamily="34" charset="0"/>
                <a:cs typeface="Times New Roman" panose="02020603050405020304" pitchFamily="18" charset="0"/>
              </a:rPr>
              <a:t> </a:t>
            </a:r>
            <a:endParaRPr lang="pt-BR" sz="2000" dirty="0">
              <a:latin typeface="Calibri" panose="020F0502020204030204" pitchFamily="34" charset="0"/>
              <a:ea typeface="Calibri" panose="020F0502020204030204" pitchFamily="34" charset="0"/>
              <a:cs typeface="Times New Roman" panose="02020603050405020304" pitchFamily="18" charset="0"/>
            </a:endParaRPr>
          </a:p>
          <a:p>
            <a:pPr marL="465138" marR="0" lvl="0" indent="-465138">
              <a:lnSpc>
                <a:spcPct val="107000"/>
              </a:lnSpc>
              <a:spcBef>
                <a:spcPts val="0"/>
              </a:spcBef>
              <a:spcAft>
                <a:spcPts val="0"/>
              </a:spcAft>
              <a:buFont typeface="Wingdings" panose="05000000000000000000" pitchFamily="2" charset="2"/>
              <a:buChar char="Ø"/>
            </a:pPr>
            <a:r>
              <a:rPr lang="pt-BR" sz="3200" b="1" dirty="0" smtClean="0">
                <a:latin typeface="Calibri" panose="020F0502020204030204" pitchFamily="34" charset="0"/>
                <a:ea typeface="Calibri" panose="020F0502020204030204" pitchFamily="34" charset="0"/>
                <a:cs typeface="Times New Roman" panose="02020603050405020304" pitchFamily="18" charset="0"/>
              </a:rPr>
              <a:t>O </a:t>
            </a:r>
            <a:r>
              <a:rPr lang="pt-BR" sz="3200" b="1" dirty="0">
                <a:latin typeface="Calibri" panose="020F0502020204030204" pitchFamily="34" charset="0"/>
                <a:ea typeface="Calibri" panose="020F0502020204030204" pitchFamily="34" charset="0"/>
                <a:cs typeface="Times New Roman" panose="02020603050405020304" pitchFamily="18" charset="0"/>
              </a:rPr>
              <a:t>orgulho leva para ser um ateu de coração ou na prática.</a:t>
            </a:r>
            <a:r>
              <a:rPr lang="pt-BR" sz="3200" dirty="0">
                <a:latin typeface="Calibri" panose="020F0502020204030204" pitchFamily="34" charset="0"/>
                <a:ea typeface="Calibri" panose="020F0502020204030204" pitchFamily="34" charset="0"/>
                <a:cs typeface="Times New Roman" panose="02020603050405020304" pitchFamily="18" charset="0"/>
              </a:rPr>
              <a:t> O orgulho incentiva-nos de viver como Deus não existe. </a:t>
            </a:r>
          </a:p>
          <a:p>
            <a:pPr marL="0" marR="0" indent="0" algn="ctr">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 </a:t>
            </a:r>
          </a:p>
          <a:p>
            <a:pPr marL="0" marR="0" indent="0" algn="ctr">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Salmo 10:4 </a:t>
            </a:r>
          </a:p>
          <a:p>
            <a:pPr marL="0" marR="0" indent="0" algn="ctr">
              <a:lnSpc>
                <a:spcPct val="107000"/>
              </a:lnSpc>
              <a:spcBef>
                <a:spcPts val="0"/>
              </a:spcBef>
              <a:spcAft>
                <a:spcPts val="0"/>
              </a:spcAft>
              <a:buNone/>
            </a:pPr>
            <a:r>
              <a:rPr lang="pt-BR" sz="3200" i="1" dirty="0">
                <a:latin typeface="Calibri" panose="020F0502020204030204" pitchFamily="34" charset="0"/>
                <a:ea typeface="Calibri" panose="020F0502020204030204" pitchFamily="34" charset="0"/>
                <a:cs typeface="Times New Roman" panose="02020603050405020304" pitchFamily="18" charset="0"/>
              </a:rPr>
              <a:t>"Pela altivez do seu rosto o ímpio não busca a Deus; todas as suas cogitações são que não há </a:t>
            </a:r>
            <a:r>
              <a:rPr lang="pt-BR" sz="3200" i="1" dirty="0" smtClean="0">
                <a:latin typeface="Calibri" panose="020F0502020204030204" pitchFamily="34" charset="0"/>
                <a:ea typeface="Calibri" panose="020F0502020204030204" pitchFamily="34" charset="0"/>
                <a:cs typeface="Times New Roman" panose="02020603050405020304" pitchFamily="18" charset="0"/>
              </a:rPr>
              <a:t>Deus."</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0"/>
              </a:spcAft>
              <a:buNone/>
            </a:pPr>
            <a:r>
              <a:rPr lang="pt-BR" sz="3200" dirty="0" smtClean="0">
                <a:latin typeface="Calibri" panose="020F0502020204030204" pitchFamily="34" charset="0"/>
                <a:ea typeface="Calibri" panose="020F0502020204030204" pitchFamily="34" charset="0"/>
                <a:cs typeface="Times New Roman" panose="02020603050405020304" pitchFamily="18" charset="0"/>
              </a:rPr>
              <a:t> </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108</a:t>
            </a:fld>
            <a:endParaRPr lang="pt-BR" dirty="0"/>
          </a:p>
        </p:txBody>
      </p:sp>
    </p:spTree>
    <p:extLst>
      <p:ext uri="{BB962C8B-B14F-4D97-AF65-F5344CB8AC3E}">
        <p14:creationId xmlns:p14="http://schemas.microsoft.com/office/powerpoint/2010/main" val="707099637"/>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41539" y="1825625"/>
            <a:ext cx="11714671" cy="4351338"/>
          </a:xfrm>
        </p:spPr>
        <p:txBody>
          <a:bodyPr>
            <a:noAutofit/>
          </a:bodyPr>
          <a:lstStyle/>
          <a:p>
            <a:pPr marL="0" marR="0" indent="0" algn="ctr">
              <a:lnSpc>
                <a:spcPct val="107000"/>
              </a:lnSpc>
              <a:spcBef>
                <a:spcPts val="0"/>
              </a:spcBef>
              <a:spcAft>
                <a:spcPts val="0"/>
              </a:spcAft>
              <a:buNone/>
            </a:pPr>
            <a:r>
              <a:rPr lang="pt-BR" sz="3200" b="1" dirty="0" smtClean="0">
                <a:latin typeface="Calibri" panose="020F0502020204030204" pitchFamily="34" charset="0"/>
                <a:ea typeface="Calibri" panose="020F0502020204030204" pitchFamily="34" charset="0"/>
                <a:cs typeface="Times New Roman" panose="02020603050405020304" pitchFamily="18" charset="0"/>
              </a:rPr>
              <a:t>O </a:t>
            </a:r>
            <a:r>
              <a:rPr lang="pt-BR" sz="3200" b="1" dirty="0">
                <a:latin typeface="Calibri" panose="020F0502020204030204" pitchFamily="34" charset="0"/>
                <a:ea typeface="Calibri" panose="020F0502020204030204" pitchFamily="34" charset="0"/>
                <a:cs typeface="Times New Roman" panose="02020603050405020304" pitchFamily="18" charset="0"/>
              </a:rPr>
              <a:t>Que A Bíblia Ensina Acerca Do Orgulho?</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sz="2000" b="1" dirty="0">
                <a:latin typeface="Calibri" panose="020F0502020204030204" pitchFamily="34" charset="0"/>
                <a:ea typeface="Calibri" panose="020F0502020204030204" pitchFamily="34" charset="0"/>
                <a:cs typeface="Times New Roman" panose="02020603050405020304" pitchFamily="18" charset="0"/>
              </a:rPr>
              <a:t> </a:t>
            </a:r>
            <a:endParaRPr lang="pt-BR" sz="20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pt-BR" sz="3200" dirty="0" smtClean="0">
                <a:latin typeface="Calibri" panose="020F0502020204030204" pitchFamily="34" charset="0"/>
                <a:ea typeface="Calibri" panose="020F0502020204030204" pitchFamily="34" charset="0"/>
                <a:cs typeface="Times New Roman" panose="02020603050405020304" pitchFamily="18" charset="0"/>
              </a:rPr>
              <a:t>E</a:t>
            </a:r>
            <a:r>
              <a:rPr lang="pt-BR" sz="3200" dirty="0">
                <a:latin typeface="Calibri" panose="020F0502020204030204" pitchFamily="34" charset="0"/>
                <a:ea typeface="Calibri" panose="020F0502020204030204" pitchFamily="34" charset="0"/>
                <a:cs typeface="Times New Roman" panose="02020603050405020304" pitchFamily="18" charset="0"/>
              </a:rPr>
              <a:t>, como resultado, Deus e Sua Palavra não aparecem em </a:t>
            </a:r>
            <a:r>
              <a:rPr lang="pt-BR" sz="3200" dirty="0" smtClean="0">
                <a:latin typeface="Calibri" panose="020F0502020204030204" pitchFamily="34" charset="0"/>
                <a:ea typeface="Calibri" panose="020F0502020204030204" pitchFamily="34" charset="0"/>
                <a:cs typeface="Times New Roman" panose="02020603050405020304" pitchFamily="18" charset="0"/>
              </a:rPr>
              <a:t>meus pensamentos. </a:t>
            </a:r>
            <a:r>
              <a:rPr lang="pt-BR" sz="3200" dirty="0">
                <a:latin typeface="Calibri" panose="020F0502020204030204" pitchFamily="34" charset="0"/>
                <a:ea typeface="Calibri" panose="020F0502020204030204" pitchFamily="34" charset="0"/>
                <a:cs typeface="Times New Roman" panose="02020603050405020304" pitchFamily="18" charset="0"/>
              </a:rPr>
              <a:t>Então eu faço todos os tipos de coisas que são erradas e prejudiciais para outras pessoas e si mesmo, sem perceber. Só Deus é digno de receber honra, glória e louvor. </a:t>
            </a:r>
          </a:p>
          <a:p>
            <a:pPr marL="0" marR="0" indent="0" algn="ctr">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0"/>
              </a:spcAft>
              <a:buNone/>
            </a:pPr>
            <a:r>
              <a:rPr lang="pt-BR" sz="3200" dirty="0" smtClean="0">
                <a:latin typeface="Calibri" panose="020F0502020204030204" pitchFamily="34" charset="0"/>
                <a:ea typeface="Calibri" panose="020F0502020204030204" pitchFamily="34" charset="0"/>
                <a:cs typeface="Times New Roman" panose="02020603050405020304" pitchFamily="18" charset="0"/>
              </a:rPr>
              <a:t> </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109</a:t>
            </a:fld>
            <a:endParaRPr lang="pt-BR" dirty="0"/>
          </a:p>
        </p:txBody>
      </p:sp>
    </p:spTree>
    <p:extLst>
      <p:ext uri="{BB962C8B-B14F-4D97-AF65-F5344CB8AC3E}">
        <p14:creationId xmlns:p14="http://schemas.microsoft.com/office/powerpoint/2010/main" val="23597211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00741"/>
            <a:ext cx="10515600" cy="1325563"/>
          </a:xfrm>
        </p:spPr>
        <p:txBody>
          <a:bodyPr>
            <a:normAutofit/>
          </a:bodyPr>
          <a:lstStyle/>
          <a:p>
            <a:pPr algn="ctr"/>
            <a:r>
              <a:rPr lang="pt-BR" sz="6000" b="1" dirty="0" smtClean="0"/>
              <a:t>DE ONDE VEM O ORGULHO?</a:t>
            </a:r>
            <a:endParaRPr lang="pt-BR" sz="6000" dirty="0"/>
          </a:p>
        </p:txBody>
      </p:sp>
      <p:sp>
        <p:nvSpPr>
          <p:cNvPr id="3" name="Espaço Reservado para Conteúdo 2"/>
          <p:cNvSpPr>
            <a:spLocks noGrp="1"/>
          </p:cNvSpPr>
          <p:nvPr>
            <p:ph idx="1"/>
          </p:nvPr>
        </p:nvSpPr>
        <p:spPr>
          <a:xfrm>
            <a:off x="838200" y="1526304"/>
            <a:ext cx="10515600" cy="4650659"/>
          </a:xfrm>
        </p:spPr>
        <p:txBody>
          <a:bodyPr>
            <a:noAutofit/>
          </a:bodyPr>
          <a:lstStyle/>
          <a:p>
            <a:pPr marL="0" indent="0" algn="ctr">
              <a:buNone/>
            </a:pPr>
            <a:r>
              <a:rPr lang="x-none" dirty="0" smtClean="0"/>
              <a:t>Atos </a:t>
            </a:r>
            <a:r>
              <a:rPr lang="x-none" dirty="0"/>
              <a:t>14:15</a:t>
            </a:r>
            <a:endParaRPr lang="pt-BR" dirty="0"/>
          </a:p>
          <a:p>
            <a:pPr marL="0" indent="0" algn="ctr">
              <a:buNone/>
            </a:pPr>
            <a:r>
              <a:rPr lang="pt-BR" dirty="0"/>
              <a:t>“</a:t>
            </a:r>
            <a:r>
              <a:rPr lang="x-none" i="1" dirty="0"/>
              <a:t>E dizendo: Senhores, por que fazeis essas coisas? Nós também somos homens como vós, sujeitos às mesmas paixões, e vos anunciamos que vos convertais dessas vaidades ao Deus vivo, que fez o céu, e a terra, o mar, e </a:t>
            </a:r>
            <a:r>
              <a:rPr lang="x-none" b="1" i="1" dirty="0"/>
              <a:t>tudo quanto há neles</a:t>
            </a:r>
            <a:r>
              <a:rPr lang="x-none" dirty="0"/>
              <a:t>;</a:t>
            </a:r>
            <a:r>
              <a:rPr lang="pt-BR" dirty="0"/>
              <a:t>”</a:t>
            </a:r>
          </a:p>
          <a:p>
            <a:pPr marL="0" indent="0">
              <a:buNone/>
            </a:pPr>
            <a:r>
              <a:rPr lang="x-none" dirty="0"/>
              <a:t> </a:t>
            </a: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11</a:t>
            </a:fld>
            <a:endParaRPr lang="pt-BR" dirty="0"/>
          </a:p>
        </p:txBody>
      </p:sp>
    </p:spTree>
    <p:extLst>
      <p:ext uri="{BB962C8B-B14F-4D97-AF65-F5344CB8AC3E}">
        <p14:creationId xmlns:p14="http://schemas.microsoft.com/office/powerpoint/2010/main" val="1487025632"/>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41539" y="1825625"/>
            <a:ext cx="11714671" cy="4351338"/>
          </a:xfrm>
        </p:spPr>
        <p:txBody>
          <a:bodyPr>
            <a:noAutofit/>
          </a:bodyPr>
          <a:lstStyle/>
          <a:p>
            <a:pPr marL="0" marR="0" indent="0" algn="ctr">
              <a:lnSpc>
                <a:spcPct val="107000"/>
              </a:lnSpc>
              <a:spcBef>
                <a:spcPts val="0"/>
              </a:spcBef>
              <a:spcAft>
                <a:spcPts val="0"/>
              </a:spcAft>
              <a:buNone/>
            </a:pPr>
            <a:r>
              <a:rPr lang="pt-BR" sz="3200" b="1" dirty="0" smtClean="0">
                <a:latin typeface="Calibri" panose="020F0502020204030204" pitchFamily="34" charset="0"/>
                <a:ea typeface="Calibri" panose="020F0502020204030204" pitchFamily="34" charset="0"/>
                <a:cs typeface="Times New Roman" panose="02020603050405020304" pitchFamily="18" charset="0"/>
              </a:rPr>
              <a:t>O </a:t>
            </a:r>
            <a:r>
              <a:rPr lang="pt-BR" sz="3200" b="1" dirty="0">
                <a:latin typeface="Calibri" panose="020F0502020204030204" pitchFamily="34" charset="0"/>
                <a:ea typeface="Calibri" panose="020F0502020204030204" pitchFamily="34" charset="0"/>
                <a:cs typeface="Times New Roman" panose="02020603050405020304" pitchFamily="18" charset="0"/>
              </a:rPr>
              <a:t>Que A Bíblia Ensina Acerca Do Orgulho?</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sz="2000" b="1" dirty="0">
                <a:latin typeface="Calibri" panose="020F0502020204030204" pitchFamily="34" charset="0"/>
                <a:ea typeface="Calibri" panose="020F0502020204030204" pitchFamily="34" charset="0"/>
                <a:cs typeface="Times New Roman" panose="02020603050405020304" pitchFamily="18" charset="0"/>
              </a:rPr>
              <a:t> </a:t>
            </a:r>
            <a:endParaRPr lang="pt-BR" sz="20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pt-BR" sz="3200" dirty="0" smtClean="0">
                <a:latin typeface="Calibri" panose="020F0502020204030204" pitchFamily="34" charset="0"/>
                <a:ea typeface="Calibri" panose="020F0502020204030204" pitchFamily="34" charset="0"/>
                <a:cs typeface="Times New Roman" panose="02020603050405020304" pitchFamily="18" charset="0"/>
              </a:rPr>
              <a:t>Nosso </a:t>
            </a:r>
            <a:r>
              <a:rPr lang="pt-BR" sz="3200" dirty="0">
                <a:latin typeface="Calibri" panose="020F0502020204030204" pitchFamily="34" charset="0"/>
                <a:ea typeface="Calibri" panose="020F0502020204030204" pitchFamily="34" charset="0"/>
                <a:cs typeface="Times New Roman" panose="02020603050405020304" pitchFamily="18" charset="0"/>
              </a:rPr>
              <a:t>orgulho nos engana de pensar que nossa vontade é melhor do que o de Deus, mesmo nas coisas pequenas. Até pode nos enganar de pensar que a nossa vontade é a vontade de </a:t>
            </a:r>
            <a:r>
              <a:rPr lang="pt-BR" sz="3200" dirty="0" smtClean="0">
                <a:latin typeface="Calibri" panose="020F0502020204030204" pitchFamily="34" charset="0"/>
                <a:ea typeface="Calibri" panose="020F0502020204030204" pitchFamily="34" charset="0"/>
                <a:cs typeface="Times New Roman" panose="02020603050405020304" pitchFamily="18" charset="0"/>
              </a:rPr>
              <a:t>Deus, sem </a:t>
            </a:r>
            <a:r>
              <a:rPr lang="pt-BR" sz="3200" dirty="0">
                <a:latin typeface="Calibri" panose="020F0502020204030204" pitchFamily="34" charset="0"/>
                <a:ea typeface="Calibri" panose="020F0502020204030204" pitchFamily="34" charset="0"/>
                <a:cs typeface="Times New Roman" panose="02020603050405020304" pitchFamily="18" charset="0"/>
              </a:rPr>
              <a:t>buscar a direção </a:t>
            </a:r>
            <a:r>
              <a:rPr lang="pt-BR" sz="3200" dirty="0" err="1" smtClean="0">
                <a:latin typeface="Calibri" panose="020F0502020204030204" pitchFamily="34" charset="0"/>
                <a:ea typeface="Calibri" panose="020F0502020204030204" pitchFamily="34" charset="0"/>
                <a:cs typeface="Times New Roman" panose="02020603050405020304" pitchFamily="18" charset="0"/>
              </a:rPr>
              <a:t>dEle.</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 </a:t>
            </a:r>
          </a:p>
          <a:p>
            <a:pPr marL="0" marR="0" lvl="0" indent="0">
              <a:lnSpc>
                <a:spcPct val="107000"/>
              </a:lnSpc>
              <a:spcBef>
                <a:spcPts val="0"/>
              </a:spcBef>
              <a:spcAft>
                <a:spcPts val="0"/>
              </a:spcAft>
              <a:buNone/>
            </a:pPr>
            <a:r>
              <a:rPr lang="pt-BR" sz="3200" b="1" dirty="0" smtClean="0">
                <a:latin typeface="Calibri" panose="020F0502020204030204" pitchFamily="34" charset="0"/>
                <a:ea typeface="Calibri" panose="020F0502020204030204" pitchFamily="34" charset="0"/>
                <a:cs typeface="Times New Roman" panose="02020603050405020304" pitchFamily="18" charset="0"/>
              </a:rPr>
              <a:t> </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110</a:t>
            </a:fld>
            <a:endParaRPr lang="pt-BR" dirty="0"/>
          </a:p>
        </p:txBody>
      </p:sp>
    </p:spTree>
    <p:extLst>
      <p:ext uri="{BB962C8B-B14F-4D97-AF65-F5344CB8AC3E}">
        <p14:creationId xmlns:p14="http://schemas.microsoft.com/office/powerpoint/2010/main" val="1759069129"/>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41539" y="1825625"/>
            <a:ext cx="11714671" cy="4351338"/>
          </a:xfrm>
        </p:spPr>
        <p:txBody>
          <a:bodyPr>
            <a:noAutofit/>
          </a:bodyPr>
          <a:lstStyle/>
          <a:p>
            <a:pPr marL="0" marR="0" indent="0" algn="ctr">
              <a:lnSpc>
                <a:spcPct val="107000"/>
              </a:lnSpc>
              <a:spcBef>
                <a:spcPts val="0"/>
              </a:spcBef>
              <a:spcAft>
                <a:spcPts val="0"/>
              </a:spcAft>
              <a:buNone/>
            </a:pPr>
            <a:r>
              <a:rPr lang="pt-BR" sz="3200" b="1" dirty="0" smtClean="0">
                <a:latin typeface="Calibri" panose="020F0502020204030204" pitchFamily="34" charset="0"/>
                <a:ea typeface="Calibri" panose="020F0502020204030204" pitchFamily="34" charset="0"/>
                <a:cs typeface="Times New Roman" panose="02020603050405020304" pitchFamily="18" charset="0"/>
              </a:rPr>
              <a:t>O </a:t>
            </a:r>
            <a:r>
              <a:rPr lang="pt-BR" sz="3200" b="1" dirty="0">
                <a:latin typeface="Calibri" panose="020F0502020204030204" pitchFamily="34" charset="0"/>
                <a:ea typeface="Calibri" panose="020F0502020204030204" pitchFamily="34" charset="0"/>
                <a:cs typeface="Times New Roman" panose="02020603050405020304" pitchFamily="18" charset="0"/>
              </a:rPr>
              <a:t>Que A Bíblia Ensina Acerca Do Orgulho?</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sz="2000" b="1" dirty="0">
                <a:latin typeface="Calibri" panose="020F0502020204030204" pitchFamily="34" charset="0"/>
                <a:ea typeface="Calibri" panose="020F0502020204030204" pitchFamily="34" charset="0"/>
                <a:cs typeface="Times New Roman" panose="02020603050405020304" pitchFamily="18" charset="0"/>
              </a:rPr>
              <a:t> </a:t>
            </a:r>
            <a:endParaRPr lang="pt-BR" sz="2000" dirty="0">
              <a:latin typeface="Calibri" panose="020F0502020204030204" pitchFamily="34" charset="0"/>
              <a:ea typeface="Calibri" panose="020F0502020204030204" pitchFamily="34" charset="0"/>
              <a:cs typeface="Times New Roman" panose="02020603050405020304" pitchFamily="18" charset="0"/>
            </a:endParaRPr>
          </a:p>
          <a:p>
            <a:pPr marL="465138" marR="0" lvl="0" indent="-465138">
              <a:lnSpc>
                <a:spcPct val="107000"/>
              </a:lnSpc>
              <a:spcBef>
                <a:spcPts val="0"/>
              </a:spcBef>
              <a:spcAft>
                <a:spcPts val="0"/>
              </a:spcAft>
              <a:buFont typeface="Wingdings" panose="05000000000000000000" pitchFamily="2" charset="2"/>
              <a:buChar char="Ø"/>
            </a:pPr>
            <a:r>
              <a:rPr lang="pt-BR" sz="3200" b="1" dirty="0" smtClean="0">
                <a:latin typeface="Calibri" panose="020F0502020204030204" pitchFamily="34" charset="0"/>
                <a:ea typeface="Calibri" panose="020F0502020204030204" pitchFamily="34" charset="0"/>
                <a:cs typeface="Times New Roman" panose="02020603050405020304" pitchFamily="18" charset="0"/>
              </a:rPr>
              <a:t>O </a:t>
            </a:r>
            <a:r>
              <a:rPr lang="pt-BR" sz="3200" b="1" dirty="0">
                <a:latin typeface="Calibri" panose="020F0502020204030204" pitchFamily="34" charset="0"/>
                <a:ea typeface="Calibri" panose="020F0502020204030204" pitchFamily="34" charset="0"/>
                <a:cs typeface="Times New Roman" panose="02020603050405020304" pitchFamily="18" charset="0"/>
              </a:rPr>
              <a:t>orgulho é nosso principal impedimento a salvação.</a:t>
            </a:r>
            <a:r>
              <a:rPr lang="pt-BR" sz="3200" dirty="0">
                <a:latin typeface="Calibri" panose="020F0502020204030204" pitchFamily="34" charset="0"/>
                <a:ea typeface="Calibri" panose="020F0502020204030204" pitchFamily="34" charset="0"/>
                <a:cs typeface="Times New Roman" panose="02020603050405020304" pitchFamily="18" charset="0"/>
              </a:rPr>
              <a:t> Humildade é essencial para a salvação. </a:t>
            </a:r>
          </a:p>
          <a:p>
            <a:pPr marL="0" marR="0" indent="0" algn="ctr">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 </a:t>
            </a:r>
            <a:r>
              <a:rPr lang="pt-BR" dirty="0" smtClean="0">
                <a:latin typeface="Calibri" panose="020F0502020204030204" pitchFamily="34" charset="0"/>
                <a:ea typeface="Calibri" panose="020F0502020204030204" pitchFamily="34" charset="0"/>
                <a:cs typeface="Times New Roman" panose="02020603050405020304" pitchFamily="18" charset="0"/>
              </a:rPr>
              <a:t>Mateus </a:t>
            </a:r>
            <a:r>
              <a:rPr lang="pt-BR" dirty="0">
                <a:latin typeface="Calibri" panose="020F0502020204030204" pitchFamily="34" charset="0"/>
                <a:ea typeface="Calibri" panose="020F0502020204030204" pitchFamily="34" charset="0"/>
                <a:cs typeface="Times New Roman" panose="02020603050405020304" pitchFamily="18" charset="0"/>
              </a:rPr>
              <a:t>18:1-5 </a:t>
            </a:r>
          </a:p>
          <a:p>
            <a:pPr marL="0" marR="0" indent="0" algn="ctr">
              <a:lnSpc>
                <a:spcPct val="107000"/>
              </a:lnSpc>
              <a:spcBef>
                <a:spcPts val="0"/>
              </a:spcBef>
              <a:spcAft>
                <a:spcPts val="0"/>
              </a:spcAft>
              <a:buNone/>
            </a:pPr>
            <a:r>
              <a:rPr lang="pt-BR" i="1" dirty="0">
                <a:latin typeface="Calibri" panose="020F0502020204030204" pitchFamily="34" charset="0"/>
                <a:ea typeface="Calibri" panose="020F0502020204030204" pitchFamily="34" charset="0"/>
                <a:cs typeface="Times New Roman" panose="02020603050405020304" pitchFamily="18" charset="0"/>
              </a:rPr>
              <a:t>"</a:t>
            </a:r>
            <a:r>
              <a:rPr lang="pt-BR" i="1" baseline="30000" dirty="0">
                <a:latin typeface="Calibri" panose="020F0502020204030204" pitchFamily="34" charset="0"/>
                <a:ea typeface="Calibri" panose="020F0502020204030204" pitchFamily="34" charset="0"/>
                <a:cs typeface="Times New Roman" panose="02020603050405020304" pitchFamily="18" charset="0"/>
              </a:rPr>
              <a:t>1</a:t>
            </a:r>
            <a:r>
              <a:rPr lang="pt-BR" i="1" dirty="0">
                <a:latin typeface="Calibri" panose="020F0502020204030204" pitchFamily="34" charset="0"/>
                <a:ea typeface="Calibri" panose="020F0502020204030204" pitchFamily="34" charset="0"/>
                <a:cs typeface="Times New Roman" panose="02020603050405020304" pitchFamily="18" charset="0"/>
              </a:rPr>
              <a:t>Naquela mesma hora chegaram os discípulos ao pé de Jesus, dizendo: Quem é o maior no reino dos céus? </a:t>
            </a:r>
            <a:r>
              <a:rPr lang="pt-BR" i="1" baseline="30000" dirty="0">
                <a:latin typeface="Calibri" panose="020F0502020204030204" pitchFamily="34" charset="0"/>
                <a:ea typeface="Calibri" panose="020F0502020204030204" pitchFamily="34" charset="0"/>
                <a:cs typeface="Times New Roman" panose="02020603050405020304" pitchFamily="18" charset="0"/>
              </a:rPr>
              <a:t>2</a:t>
            </a:r>
            <a:r>
              <a:rPr lang="pt-BR" i="1" dirty="0">
                <a:latin typeface="Calibri" panose="020F0502020204030204" pitchFamily="34" charset="0"/>
                <a:ea typeface="Calibri" panose="020F0502020204030204" pitchFamily="34" charset="0"/>
                <a:cs typeface="Times New Roman" panose="02020603050405020304" pitchFamily="18" charset="0"/>
              </a:rPr>
              <a:t>E Jesus, chamando um menino, o pôs no meio deles, </a:t>
            </a:r>
            <a:r>
              <a:rPr lang="pt-BR" i="1" baseline="30000" dirty="0">
                <a:latin typeface="Calibri" panose="020F0502020204030204" pitchFamily="34" charset="0"/>
                <a:ea typeface="Calibri" panose="020F0502020204030204" pitchFamily="34" charset="0"/>
                <a:cs typeface="Times New Roman" panose="02020603050405020304" pitchFamily="18" charset="0"/>
              </a:rPr>
              <a:t>3</a:t>
            </a:r>
            <a:r>
              <a:rPr lang="pt-BR" i="1" dirty="0">
                <a:latin typeface="Calibri" panose="020F0502020204030204" pitchFamily="34" charset="0"/>
                <a:ea typeface="Calibri" panose="020F0502020204030204" pitchFamily="34" charset="0"/>
                <a:cs typeface="Times New Roman" panose="02020603050405020304" pitchFamily="18" charset="0"/>
              </a:rPr>
              <a:t>E disse: Em verdade vos digo que, se não vos converterdes e não vos fizerdes como meninos, de modo algum entrareis no reino dos céus. </a:t>
            </a:r>
            <a:r>
              <a:rPr lang="pt-BR" i="1" baseline="30000" dirty="0">
                <a:latin typeface="Calibri" panose="020F0502020204030204" pitchFamily="34" charset="0"/>
                <a:ea typeface="Calibri" panose="020F0502020204030204" pitchFamily="34" charset="0"/>
                <a:cs typeface="Times New Roman" panose="02020603050405020304" pitchFamily="18" charset="0"/>
              </a:rPr>
              <a:t>4</a:t>
            </a:r>
            <a:r>
              <a:rPr lang="pt-BR" i="1" dirty="0">
                <a:latin typeface="Calibri" panose="020F0502020204030204" pitchFamily="34" charset="0"/>
                <a:ea typeface="Calibri" panose="020F0502020204030204" pitchFamily="34" charset="0"/>
                <a:cs typeface="Times New Roman" panose="02020603050405020304" pitchFamily="18" charset="0"/>
              </a:rPr>
              <a:t>Portanto, aquele que se tornar humilde como este menino, esse é o maior no reino dos céus."</a:t>
            </a:r>
            <a:endParaRPr lang="pt-BR"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i="1" dirty="0" smtClean="0">
                <a:latin typeface="Calibri" panose="020F0502020204030204" pitchFamily="34" charset="0"/>
                <a:ea typeface="Calibri" panose="020F0502020204030204" pitchFamily="34" charset="0"/>
                <a:cs typeface="Times New Roman" panose="02020603050405020304" pitchFamily="18" charset="0"/>
              </a:rPr>
              <a:t> </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111</a:t>
            </a:fld>
            <a:endParaRPr lang="pt-BR" dirty="0"/>
          </a:p>
        </p:txBody>
      </p:sp>
    </p:spTree>
    <p:extLst>
      <p:ext uri="{BB962C8B-B14F-4D97-AF65-F5344CB8AC3E}">
        <p14:creationId xmlns:p14="http://schemas.microsoft.com/office/powerpoint/2010/main" val="3449055381"/>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41539" y="1825625"/>
            <a:ext cx="11714671" cy="4351338"/>
          </a:xfrm>
        </p:spPr>
        <p:txBody>
          <a:bodyPr>
            <a:noAutofit/>
          </a:bodyPr>
          <a:lstStyle/>
          <a:p>
            <a:pPr marL="0" marR="0" indent="0" algn="ctr">
              <a:lnSpc>
                <a:spcPct val="107000"/>
              </a:lnSpc>
              <a:spcBef>
                <a:spcPts val="0"/>
              </a:spcBef>
              <a:spcAft>
                <a:spcPts val="0"/>
              </a:spcAft>
              <a:buNone/>
            </a:pPr>
            <a:r>
              <a:rPr lang="pt-BR" sz="3200" b="1" dirty="0" smtClean="0">
                <a:latin typeface="Calibri" panose="020F0502020204030204" pitchFamily="34" charset="0"/>
                <a:ea typeface="Calibri" panose="020F0502020204030204" pitchFamily="34" charset="0"/>
                <a:cs typeface="Times New Roman" panose="02020603050405020304" pitchFamily="18" charset="0"/>
              </a:rPr>
              <a:t>O </a:t>
            </a:r>
            <a:r>
              <a:rPr lang="pt-BR" sz="3200" b="1" dirty="0">
                <a:latin typeface="Calibri" panose="020F0502020204030204" pitchFamily="34" charset="0"/>
                <a:ea typeface="Calibri" panose="020F0502020204030204" pitchFamily="34" charset="0"/>
                <a:cs typeface="Times New Roman" panose="02020603050405020304" pitchFamily="18" charset="0"/>
              </a:rPr>
              <a:t>Que A Bíblia Ensina Acerca Do Orgulho?</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sz="2000" b="1" dirty="0">
                <a:latin typeface="Calibri" panose="020F0502020204030204" pitchFamily="34" charset="0"/>
                <a:ea typeface="Calibri" panose="020F0502020204030204" pitchFamily="34" charset="0"/>
                <a:cs typeface="Times New Roman" panose="02020603050405020304" pitchFamily="18" charset="0"/>
              </a:rPr>
              <a:t> </a:t>
            </a:r>
            <a:endParaRPr lang="pt-BR" sz="2000" dirty="0">
              <a:latin typeface="Calibri" panose="020F0502020204030204" pitchFamily="34" charset="0"/>
              <a:ea typeface="Calibri" panose="020F0502020204030204" pitchFamily="34" charset="0"/>
              <a:cs typeface="Times New Roman" panose="02020603050405020304" pitchFamily="18" charset="0"/>
            </a:endParaRPr>
          </a:p>
          <a:p>
            <a:pPr marL="465138" marR="0" lvl="0" indent="-465138">
              <a:lnSpc>
                <a:spcPct val="107000"/>
              </a:lnSpc>
              <a:spcBef>
                <a:spcPts val="0"/>
              </a:spcBef>
              <a:spcAft>
                <a:spcPts val="0"/>
              </a:spcAft>
              <a:buFont typeface="Wingdings" panose="05000000000000000000" pitchFamily="2" charset="2"/>
              <a:buChar char="Ø"/>
            </a:pPr>
            <a:r>
              <a:rPr lang="pt-BR" sz="3200" b="1" dirty="0" smtClean="0">
                <a:latin typeface="Calibri" panose="020F0502020204030204" pitchFamily="34" charset="0"/>
                <a:ea typeface="Calibri" panose="020F0502020204030204" pitchFamily="34" charset="0"/>
                <a:cs typeface="Times New Roman" panose="02020603050405020304" pitchFamily="18" charset="0"/>
              </a:rPr>
              <a:t>Nosso orgulho nos impede de admitir que somos pecadores, merecedores do inferno.</a:t>
            </a:r>
          </a:p>
          <a:p>
            <a:pPr marL="465138" marR="0" lvl="0" indent="-465138">
              <a:lnSpc>
                <a:spcPct val="107000"/>
              </a:lnSpc>
              <a:spcBef>
                <a:spcPts val="0"/>
              </a:spcBef>
              <a:spcAft>
                <a:spcPts val="0"/>
              </a:spcAft>
              <a:buFont typeface="Wingdings" panose="05000000000000000000" pitchFamily="2" charset="2"/>
              <a:buChar char="Ø"/>
            </a:pPr>
            <a:endParaRPr lang="pt-BR" sz="20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sz="3200" dirty="0" smtClean="0">
                <a:latin typeface="Calibri" panose="020F0502020204030204" pitchFamily="34" charset="0"/>
                <a:ea typeface="Calibri" panose="020F0502020204030204" pitchFamily="34" charset="0"/>
                <a:cs typeface="Times New Roman" panose="02020603050405020304" pitchFamily="18" charset="0"/>
              </a:rPr>
              <a:t> Romanos </a:t>
            </a:r>
            <a:r>
              <a:rPr lang="pt-BR" sz="3200" dirty="0">
                <a:latin typeface="Calibri" panose="020F0502020204030204" pitchFamily="34" charset="0"/>
                <a:ea typeface="Calibri" panose="020F0502020204030204" pitchFamily="34" charset="0"/>
                <a:cs typeface="Times New Roman" panose="02020603050405020304" pitchFamily="18" charset="0"/>
              </a:rPr>
              <a:t>3:10 </a:t>
            </a:r>
          </a:p>
          <a:p>
            <a:pPr marL="0" marR="0" indent="0" algn="ctr">
              <a:lnSpc>
                <a:spcPct val="107000"/>
              </a:lnSpc>
              <a:spcBef>
                <a:spcPts val="0"/>
              </a:spcBef>
              <a:spcAft>
                <a:spcPts val="0"/>
              </a:spcAft>
              <a:buNone/>
            </a:pPr>
            <a:r>
              <a:rPr lang="pt-BR" sz="3200" i="1" dirty="0">
                <a:latin typeface="Calibri" panose="020F0502020204030204" pitchFamily="34" charset="0"/>
                <a:ea typeface="Calibri" panose="020F0502020204030204" pitchFamily="34" charset="0"/>
                <a:cs typeface="Times New Roman" panose="02020603050405020304" pitchFamily="18" charset="0"/>
              </a:rPr>
              <a:t>"Como está escrito: Não há um justo, nem um sequer." </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 </a:t>
            </a:r>
          </a:p>
          <a:p>
            <a:pPr marL="0" marR="0" indent="0" algn="ctr">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Romanos 3:23 </a:t>
            </a:r>
          </a:p>
          <a:p>
            <a:pPr marL="0" marR="0" indent="0" algn="ctr">
              <a:lnSpc>
                <a:spcPct val="107000"/>
              </a:lnSpc>
              <a:spcBef>
                <a:spcPts val="0"/>
              </a:spcBef>
              <a:spcAft>
                <a:spcPts val="0"/>
              </a:spcAft>
              <a:buNone/>
            </a:pPr>
            <a:r>
              <a:rPr lang="pt-BR" sz="3200" i="1" dirty="0">
                <a:latin typeface="Calibri" panose="020F0502020204030204" pitchFamily="34" charset="0"/>
                <a:ea typeface="Calibri" panose="020F0502020204030204" pitchFamily="34" charset="0"/>
                <a:cs typeface="Times New Roman" panose="02020603050405020304" pitchFamily="18" charset="0"/>
              </a:rPr>
              <a:t>"Porque todos pecaram e destituídos estão da gloria de Deus;" </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sz="3200" dirty="0" smtClean="0">
                <a:latin typeface="Calibri" panose="020F0502020204030204" pitchFamily="34" charset="0"/>
                <a:ea typeface="Calibri" panose="020F0502020204030204" pitchFamily="34" charset="0"/>
                <a:cs typeface="Times New Roman" panose="02020603050405020304" pitchFamily="18" charset="0"/>
              </a:rPr>
              <a:t> </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112</a:t>
            </a:fld>
            <a:endParaRPr lang="pt-BR" dirty="0"/>
          </a:p>
        </p:txBody>
      </p:sp>
    </p:spTree>
    <p:extLst>
      <p:ext uri="{BB962C8B-B14F-4D97-AF65-F5344CB8AC3E}">
        <p14:creationId xmlns:p14="http://schemas.microsoft.com/office/powerpoint/2010/main" val="1563066565"/>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41539" y="1825625"/>
            <a:ext cx="11714671" cy="4351338"/>
          </a:xfrm>
        </p:spPr>
        <p:txBody>
          <a:bodyPr>
            <a:noAutofit/>
          </a:bodyPr>
          <a:lstStyle/>
          <a:p>
            <a:pPr marL="0" marR="0" indent="0" algn="ctr">
              <a:lnSpc>
                <a:spcPct val="107000"/>
              </a:lnSpc>
              <a:spcBef>
                <a:spcPts val="0"/>
              </a:spcBef>
              <a:spcAft>
                <a:spcPts val="0"/>
              </a:spcAft>
              <a:buNone/>
            </a:pPr>
            <a:r>
              <a:rPr lang="pt-BR" sz="3200" b="1" dirty="0" smtClean="0">
                <a:latin typeface="Calibri" panose="020F0502020204030204" pitchFamily="34" charset="0"/>
                <a:ea typeface="Calibri" panose="020F0502020204030204" pitchFamily="34" charset="0"/>
                <a:cs typeface="Times New Roman" panose="02020603050405020304" pitchFamily="18" charset="0"/>
              </a:rPr>
              <a:t>O </a:t>
            </a:r>
            <a:r>
              <a:rPr lang="pt-BR" sz="3200" b="1" dirty="0">
                <a:latin typeface="Calibri" panose="020F0502020204030204" pitchFamily="34" charset="0"/>
                <a:ea typeface="Calibri" panose="020F0502020204030204" pitchFamily="34" charset="0"/>
                <a:cs typeface="Times New Roman" panose="02020603050405020304" pitchFamily="18" charset="0"/>
              </a:rPr>
              <a:t>Que A Bíblia Ensina Acerca Do Orgulho?</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sz="2000" b="1" dirty="0">
                <a:latin typeface="Calibri" panose="020F0502020204030204" pitchFamily="34" charset="0"/>
                <a:ea typeface="Calibri" panose="020F0502020204030204" pitchFamily="34" charset="0"/>
                <a:cs typeface="Times New Roman" panose="02020603050405020304" pitchFamily="18" charset="0"/>
              </a:rPr>
              <a:t> </a:t>
            </a:r>
            <a:endParaRPr lang="pt-BR" sz="20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sz="3200" dirty="0" smtClean="0">
                <a:latin typeface="Calibri" panose="020F0502020204030204" pitchFamily="34" charset="0"/>
                <a:ea typeface="Calibri" panose="020F0502020204030204" pitchFamily="34" charset="0"/>
                <a:cs typeface="Times New Roman" panose="02020603050405020304" pitchFamily="18" charset="0"/>
              </a:rPr>
              <a:t>Romanos </a:t>
            </a:r>
            <a:r>
              <a:rPr lang="pt-BR" sz="3200" dirty="0">
                <a:latin typeface="Calibri" panose="020F0502020204030204" pitchFamily="34" charset="0"/>
                <a:ea typeface="Calibri" panose="020F0502020204030204" pitchFamily="34" charset="0"/>
                <a:cs typeface="Times New Roman" panose="02020603050405020304" pitchFamily="18" charset="0"/>
              </a:rPr>
              <a:t>6:23 </a:t>
            </a:r>
          </a:p>
          <a:p>
            <a:pPr marL="0" marR="0" indent="0" algn="ctr">
              <a:lnSpc>
                <a:spcPct val="107000"/>
              </a:lnSpc>
              <a:spcBef>
                <a:spcPts val="0"/>
              </a:spcBef>
              <a:spcAft>
                <a:spcPts val="0"/>
              </a:spcAft>
              <a:buNone/>
            </a:pPr>
            <a:r>
              <a:rPr lang="pt-BR" sz="3200" i="1" dirty="0">
                <a:latin typeface="Calibri" panose="020F0502020204030204" pitchFamily="34" charset="0"/>
                <a:ea typeface="Calibri" panose="020F0502020204030204" pitchFamily="34" charset="0"/>
                <a:cs typeface="Times New Roman" panose="02020603050405020304" pitchFamily="18" charset="0"/>
              </a:rPr>
              <a:t>"Porque o salário do pecado é a morte, mas o dom gratuito de Deus é a vida eterna, por </a:t>
            </a:r>
            <a:r>
              <a:rPr lang="pt-BR" sz="3200" i="1" dirty="0" smtClean="0">
                <a:latin typeface="Calibri" panose="020F0502020204030204" pitchFamily="34" charset="0"/>
                <a:ea typeface="Calibri" panose="020F0502020204030204" pitchFamily="34" charset="0"/>
                <a:cs typeface="Times New Roman" panose="02020603050405020304" pitchFamily="18" charset="0"/>
              </a:rPr>
              <a:t> Cristo </a:t>
            </a:r>
            <a:r>
              <a:rPr lang="pt-BR" sz="3200" i="1" dirty="0">
                <a:latin typeface="Calibri" panose="020F0502020204030204" pitchFamily="34" charset="0"/>
                <a:ea typeface="Calibri" panose="020F0502020204030204" pitchFamily="34" charset="0"/>
                <a:cs typeface="Times New Roman" panose="02020603050405020304" pitchFamily="18" charset="0"/>
              </a:rPr>
              <a:t>Jesus nosso Senhor." </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 </a:t>
            </a:r>
          </a:p>
          <a:p>
            <a:pPr marL="0" marR="0" lvl="0" indent="0">
              <a:lnSpc>
                <a:spcPct val="107000"/>
              </a:lnSpc>
              <a:spcBef>
                <a:spcPts val="0"/>
              </a:spcBef>
              <a:spcAft>
                <a:spcPts val="0"/>
              </a:spcAft>
              <a:buNone/>
            </a:pPr>
            <a:r>
              <a:rPr lang="pt-BR" sz="3200" dirty="0" smtClean="0">
                <a:latin typeface="Calibri" panose="020F0502020204030204" pitchFamily="34" charset="0"/>
                <a:ea typeface="Calibri" panose="020F0502020204030204" pitchFamily="34" charset="0"/>
                <a:cs typeface="Times New Roman" panose="02020603050405020304" pitchFamily="18" charset="0"/>
              </a:rPr>
              <a:t> </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113</a:t>
            </a:fld>
            <a:endParaRPr lang="pt-BR" dirty="0"/>
          </a:p>
        </p:txBody>
      </p:sp>
    </p:spTree>
    <p:extLst>
      <p:ext uri="{BB962C8B-B14F-4D97-AF65-F5344CB8AC3E}">
        <p14:creationId xmlns:p14="http://schemas.microsoft.com/office/powerpoint/2010/main" val="42591517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41539" y="1825625"/>
            <a:ext cx="11714671" cy="4351338"/>
          </a:xfrm>
        </p:spPr>
        <p:txBody>
          <a:bodyPr>
            <a:noAutofit/>
          </a:bodyPr>
          <a:lstStyle/>
          <a:p>
            <a:pPr marL="0" marR="0" indent="0" algn="ctr">
              <a:lnSpc>
                <a:spcPct val="107000"/>
              </a:lnSpc>
              <a:spcBef>
                <a:spcPts val="0"/>
              </a:spcBef>
              <a:spcAft>
                <a:spcPts val="0"/>
              </a:spcAft>
              <a:buNone/>
            </a:pPr>
            <a:r>
              <a:rPr lang="pt-BR" sz="3200" b="1" dirty="0" smtClean="0">
                <a:latin typeface="Calibri" panose="020F0502020204030204" pitchFamily="34" charset="0"/>
                <a:ea typeface="Calibri" panose="020F0502020204030204" pitchFamily="34" charset="0"/>
                <a:cs typeface="Times New Roman" panose="02020603050405020304" pitchFamily="18" charset="0"/>
              </a:rPr>
              <a:t>O </a:t>
            </a:r>
            <a:r>
              <a:rPr lang="pt-BR" sz="3200" b="1" dirty="0">
                <a:latin typeface="Calibri" panose="020F0502020204030204" pitchFamily="34" charset="0"/>
                <a:ea typeface="Calibri" panose="020F0502020204030204" pitchFamily="34" charset="0"/>
                <a:cs typeface="Times New Roman" panose="02020603050405020304" pitchFamily="18" charset="0"/>
              </a:rPr>
              <a:t>Que A Bíblia Ensina Acerca Do Orgulho?</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sz="2000" b="1" dirty="0">
                <a:latin typeface="Calibri" panose="020F0502020204030204" pitchFamily="34" charset="0"/>
                <a:ea typeface="Calibri" panose="020F0502020204030204" pitchFamily="34" charset="0"/>
                <a:cs typeface="Times New Roman" panose="02020603050405020304" pitchFamily="18" charset="0"/>
              </a:rPr>
              <a:t> </a:t>
            </a:r>
            <a:endParaRPr lang="pt-BR" sz="2000" dirty="0">
              <a:latin typeface="Calibri" panose="020F0502020204030204" pitchFamily="34" charset="0"/>
              <a:ea typeface="Calibri" panose="020F0502020204030204" pitchFamily="34" charset="0"/>
              <a:cs typeface="Times New Roman" panose="02020603050405020304" pitchFamily="18" charset="0"/>
            </a:endParaRPr>
          </a:p>
          <a:p>
            <a:pPr marL="465138" indent="-465138">
              <a:lnSpc>
                <a:spcPct val="107000"/>
              </a:lnSpc>
              <a:spcBef>
                <a:spcPts val="0"/>
              </a:spcBef>
              <a:buFont typeface="Wingdings" panose="05000000000000000000" pitchFamily="2" charset="2"/>
              <a:buChar char="Ø"/>
            </a:pPr>
            <a:r>
              <a:rPr lang="pt-BR" sz="3200" dirty="0" smtClean="0">
                <a:latin typeface="Calibri" panose="020F0502020204030204" pitchFamily="34" charset="0"/>
                <a:ea typeface="Calibri" panose="020F0502020204030204" pitchFamily="34" charset="0"/>
                <a:cs typeface="Times New Roman" panose="02020603050405020304" pitchFamily="18" charset="0"/>
              </a:rPr>
              <a:t>O </a:t>
            </a:r>
            <a:r>
              <a:rPr lang="pt-BR" sz="3200" dirty="0">
                <a:latin typeface="Calibri" panose="020F0502020204030204" pitchFamily="34" charset="0"/>
                <a:ea typeface="Calibri" panose="020F0502020204030204" pitchFamily="34" charset="0"/>
                <a:cs typeface="Times New Roman" panose="02020603050405020304" pitchFamily="18" charset="0"/>
              </a:rPr>
              <a:t>orgulho nos ensina que podemos fazer algo para merecer a salvação, sendo que a Bíblia ensina o contrário.</a:t>
            </a:r>
          </a:p>
          <a:p>
            <a:pPr marL="0" marR="0" indent="0">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 </a:t>
            </a:r>
          </a:p>
          <a:p>
            <a:pPr marL="0" marR="0" indent="0" algn="ctr">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Romanos 3:20</a:t>
            </a:r>
          </a:p>
          <a:p>
            <a:pPr marL="0" marR="0" indent="0" algn="ctr">
              <a:lnSpc>
                <a:spcPct val="107000"/>
              </a:lnSpc>
              <a:spcBef>
                <a:spcPts val="0"/>
              </a:spcBef>
              <a:spcAft>
                <a:spcPts val="0"/>
              </a:spcAft>
              <a:buNone/>
            </a:pPr>
            <a:r>
              <a:rPr lang="pt-BR" sz="3200" i="1" dirty="0">
                <a:latin typeface="Calibri" panose="020F0502020204030204" pitchFamily="34" charset="0"/>
                <a:ea typeface="Calibri" panose="020F0502020204030204" pitchFamily="34" charset="0"/>
                <a:cs typeface="Times New Roman" panose="02020603050405020304" pitchFamily="18" charset="0"/>
              </a:rPr>
              <a:t>"Por isso nenhuma carne será justificada diante dele pelas obras da lei, porque pela lei vem o conhecimento do pecado."</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 </a:t>
            </a:r>
          </a:p>
          <a:p>
            <a:pPr marL="0" marR="0" indent="0" algn="ctr">
              <a:lnSpc>
                <a:spcPct val="107000"/>
              </a:lnSpc>
              <a:spcBef>
                <a:spcPts val="0"/>
              </a:spcBef>
              <a:spcAft>
                <a:spcPts val="0"/>
              </a:spcAft>
              <a:buNone/>
            </a:pPr>
            <a:r>
              <a:rPr lang="pt-BR" sz="3200" dirty="0" smtClean="0">
                <a:latin typeface="Calibri" panose="020F0502020204030204" pitchFamily="34" charset="0"/>
                <a:ea typeface="Calibri" panose="020F0502020204030204" pitchFamily="34" charset="0"/>
                <a:cs typeface="Times New Roman" panose="02020603050405020304" pitchFamily="18" charset="0"/>
              </a:rPr>
              <a:t> </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114</a:t>
            </a:fld>
            <a:endParaRPr lang="pt-BR" dirty="0"/>
          </a:p>
        </p:txBody>
      </p:sp>
    </p:spTree>
    <p:extLst>
      <p:ext uri="{BB962C8B-B14F-4D97-AF65-F5344CB8AC3E}">
        <p14:creationId xmlns:p14="http://schemas.microsoft.com/office/powerpoint/2010/main" val="618407598"/>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41539" y="1825625"/>
            <a:ext cx="11714671" cy="4351338"/>
          </a:xfrm>
        </p:spPr>
        <p:txBody>
          <a:bodyPr>
            <a:noAutofit/>
          </a:bodyPr>
          <a:lstStyle/>
          <a:p>
            <a:pPr marL="0" marR="0" indent="0" algn="ctr">
              <a:lnSpc>
                <a:spcPct val="107000"/>
              </a:lnSpc>
              <a:spcBef>
                <a:spcPts val="0"/>
              </a:spcBef>
              <a:spcAft>
                <a:spcPts val="0"/>
              </a:spcAft>
              <a:buNone/>
            </a:pPr>
            <a:r>
              <a:rPr lang="pt-BR" sz="3200" b="1" dirty="0" smtClean="0">
                <a:latin typeface="Calibri" panose="020F0502020204030204" pitchFamily="34" charset="0"/>
                <a:ea typeface="Calibri" panose="020F0502020204030204" pitchFamily="34" charset="0"/>
                <a:cs typeface="Times New Roman" panose="02020603050405020304" pitchFamily="18" charset="0"/>
              </a:rPr>
              <a:t>O </a:t>
            </a:r>
            <a:r>
              <a:rPr lang="pt-BR" sz="3200" b="1" dirty="0">
                <a:latin typeface="Calibri" panose="020F0502020204030204" pitchFamily="34" charset="0"/>
                <a:ea typeface="Calibri" panose="020F0502020204030204" pitchFamily="34" charset="0"/>
                <a:cs typeface="Times New Roman" panose="02020603050405020304" pitchFamily="18" charset="0"/>
              </a:rPr>
              <a:t>Que A Bíblia Ensina Acerca Do Orgulho?</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sz="2000" b="1" dirty="0">
                <a:latin typeface="Calibri" panose="020F0502020204030204" pitchFamily="34" charset="0"/>
                <a:ea typeface="Calibri" panose="020F0502020204030204" pitchFamily="34" charset="0"/>
                <a:cs typeface="Times New Roman" panose="02020603050405020304" pitchFamily="18" charset="0"/>
              </a:rPr>
              <a:t> </a:t>
            </a:r>
            <a:endParaRPr lang="pt-BR" sz="20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sz="3200" dirty="0" smtClean="0">
                <a:latin typeface="Calibri" panose="020F0502020204030204" pitchFamily="34" charset="0"/>
                <a:ea typeface="Calibri" panose="020F0502020204030204" pitchFamily="34" charset="0"/>
                <a:cs typeface="Times New Roman" panose="02020603050405020304" pitchFamily="18" charset="0"/>
              </a:rPr>
              <a:t>Romanos </a:t>
            </a:r>
            <a:r>
              <a:rPr lang="pt-BR" sz="3200" dirty="0">
                <a:latin typeface="Calibri" panose="020F0502020204030204" pitchFamily="34" charset="0"/>
                <a:ea typeface="Calibri" panose="020F0502020204030204" pitchFamily="34" charset="0"/>
                <a:cs typeface="Times New Roman" panose="02020603050405020304" pitchFamily="18" charset="0"/>
              </a:rPr>
              <a:t>10:3</a:t>
            </a:r>
          </a:p>
          <a:p>
            <a:pPr marL="0" marR="0" indent="0" algn="ctr">
              <a:lnSpc>
                <a:spcPct val="107000"/>
              </a:lnSpc>
              <a:spcBef>
                <a:spcPts val="0"/>
              </a:spcBef>
              <a:spcAft>
                <a:spcPts val="0"/>
              </a:spcAft>
              <a:buNone/>
            </a:pPr>
            <a:r>
              <a:rPr lang="pt-BR" sz="3200" i="1" dirty="0">
                <a:latin typeface="Calibri" panose="020F0502020204030204" pitchFamily="34" charset="0"/>
                <a:ea typeface="Calibri" panose="020F0502020204030204" pitchFamily="34" charset="0"/>
                <a:cs typeface="Times New Roman" panose="02020603050405020304" pitchFamily="18" charset="0"/>
              </a:rPr>
              <a:t>"Porquanto, não conhecendo a justiça de Deus, e procurando estabelecer a sua </a:t>
            </a:r>
            <a:r>
              <a:rPr lang="pt-BR" sz="3200" i="1" dirty="0" smtClean="0">
                <a:latin typeface="Calibri" panose="020F0502020204030204" pitchFamily="34" charset="0"/>
                <a:ea typeface="Calibri" panose="020F0502020204030204" pitchFamily="34" charset="0"/>
                <a:cs typeface="Times New Roman" panose="02020603050405020304" pitchFamily="18" charset="0"/>
              </a:rPr>
              <a:t>própria justiça</a:t>
            </a:r>
            <a:r>
              <a:rPr lang="pt-BR" sz="3200" i="1" dirty="0">
                <a:latin typeface="Calibri" panose="020F0502020204030204" pitchFamily="34" charset="0"/>
                <a:ea typeface="Calibri" panose="020F0502020204030204" pitchFamily="34" charset="0"/>
                <a:cs typeface="Times New Roman" panose="02020603050405020304" pitchFamily="18" charset="0"/>
              </a:rPr>
              <a:t>, não se sujeitaram a justiça de Deus."</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sz="2000" i="1" dirty="0">
                <a:latin typeface="Calibri" panose="020F0502020204030204" pitchFamily="34" charset="0"/>
                <a:ea typeface="Calibri" panose="020F0502020204030204" pitchFamily="34" charset="0"/>
                <a:cs typeface="Times New Roman" panose="02020603050405020304" pitchFamily="18" charset="0"/>
              </a:rPr>
              <a:t> </a:t>
            </a:r>
            <a:endParaRPr lang="pt-BR" sz="20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Efésios 2:8-9</a:t>
            </a:r>
          </a:p>
          <a:p>
            <a:pPr marL="0" marR="0" indent="0" algn="ctr">
              <a:lnSpc>
                <a:spcPct val="107000"/>
              </a:lnSpc>
              <a:spcBef>
                <a:spcPts val="0"/>
              </a:spcBef>
              <a:spcAft>
                <a:spcPts val="0"/>
              </a:spcAft>
              <a:buNone/>
            </a:pPr>
            <a:r>
              <a:rPr lang="pt-BR" sz="3200" i="1" dirty="0">
                <a:latin typeface="Calibri" panose="020F0502020204030204" pitchFamily="34" charset="0"/>
                <a:ea typeface="Calibri" panose="020F0502020204030204" pitchFamily="34" charset="0"/>
                <a:cs typeface="Times New Roman" panose="02020603050405020304" pitchFamily="18" charset="0"/>
              </a:rPr>
              <a:t>"</a:t>
            </a:r>
            <a:r>
              <a:rPr lang="pt-BR" sz="3200" i="1" baseline="30000" dirty="0">
                <a:latin typeface="Calibri" panose="020F0502020204030204" pitchFamily="34" charset="0"/>
                <a:ea typeface="Calibri" panose="020F0502020204030204" pitchFamily="34" charset="0"/>
                <a:cs typeface="Times New Roman" panose="02020603050405020304" pitchFamily="18" charset="0"/>
              </a:rPr>
              <a:t>8</a:t>
            </a:r>
            <a:r>
              <a:rPr lang="pt-BR" sz="3200" i="1" dirty="0">
                <a:latin typeface="Calibri" panose="020F0502020204030204" pitchFamily="34" charset="0"/>
                <a:ea typeface="Calibri" panose="020F0502020204030204" pitchFamily="34" charset="0"/>
                <a:cs typeface="Times New Roman" panose="02020603050405020304" pitchFamily="18" charset="0"/>
              </a:rPr>
              <a:t>Porque pela graça sois salvos, por meio </a:t>
            </a:r>
            <a:r>
              <a:rPr lang="pt-BR" sz="3200" i="1" dirty="0" smtClean="0">
                <a:latin typeface="Calibri" panose="020F0502020204030204" pitchFamily="34" charset="0"/>
                <a:ea typeface="Calibri" panose="020F0502020204030204" pitchFamily="34" charset="0"/>
                <a:cs typeface="Times New Roman" panose="02020603050405020304" pitchFamily="18" charset="0"/>
              </a:rPr>
              <a:t>da </a:t>
            </a:r>
            <a:r>
              <a:rPr lang="pt-BR" sz="3200" i="1" dirty="0">
                <a:latin typeface="Calibri" panose="020F0502020204030204" pitchFamily="34" charset="0"/>
                <a:ea typeface="Calibri" panose="020F0502020204030204" pitchFamily="34" charset="0"/>
                <a:cs typeface="Times New Roman" panose="02020603050405020304" pitchFamily="18" charset="0"/>
              </a:rPr>
              <a:t>fé; e isto não vem de vos, é dom de Deus. </a:t>
            </a:r>
            <a:r>
              <a:rPr lang="pt-BR" sz="3200" i="1" baseline="30000" dirty="0" smtClean="0">
                <a:latin typeface="Calibri" panose="020F0502020204030204" pitchFamily="34" charset="0"/>
                <a:ea typeface="Calibri" panose="020F0502020204030204" pitchFamily="34" charset="0"/>
                <a:cs typeface="Times New Roman" panose="02020603050405020304" pitchFamily="18" charset="0"/>
              </a:rPr>
              <a:t>9</a:t>
            </a:r>
            <a:r>
              <a:rPr lang="pt-BR" sz="3200" i="1" dirty="0" smtClean="0">
                <a:latin typeface="Calibri" panose="020F0502020204030204" pitchFamily="34" charset="0"/>
                <a:ea typeface="Calibri" panose="020F0502020204030204" pitchFamily="34" charset="0"/>
                <a:cs typeface="Times New Roman" panose="02020603050405020304" pitchFamily="18" charset="0"/>
              </a:rPr>
              <a:t>Não </a:t>
            </a:r>
            <a:r>
              <a:rPr lang="pt-BR" sz="3200" i="1" dirty="0">
                <a:latin typeface="Calibri" panose="020F0502020204030204" pitchFamily="34" charset="0"/>
                <a:ea typeface="Calibri" panose="020F0502020204030204" pitchFamily="34" charset="0"/>
                <a:cs typeface="Times New Roman" panose="02020603050405020304" pitchFamily="18" charset="0"/>
              </a:rPr>
              <a:t>vem das obras, para que ninguém se </a:t>
            </a:r>
            <a:r>
              <a:rPr lang="pt-BR" sz="3200" i="1" dirty="0" smtClean="0">
                <a:latin typeface="Calibri" panose="020F0502020204030204" pitchFamily="34" charset="0"/>
                <a:ea typeface="Calibri" panose="020F0502020204030204" pitchFamily="34" charset="0"/>
                <a:cs typeface="Times New Roman" panose="02020603050405020304" pitchFamily="18" charset="0"/>
              </a:rPr>
              <a:t>glorie.”</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115</a:t>
            </a:fld>
            <a:endParaRPr lang="pt-BR" dirty="0"/>
          </a:p>
        </p:txBody>
      </p:sp>
    </p:spTree>
    <p:extLst>
      <p:ext uri="{BB962C8B-B14F-4D97-AF65-F5344CB8AC3E}">
        <p14:creationId xmlns:p14="http://schemas.microsoft.com/office/powerpoint/2010/main" val="97952531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41539" y="1825625"/>
            <a:ext cx="11714671" cy="4351338"/>
          </a:xfrm>
        </p:spPr>
        <p:txBody>
          <a:bodyPr>
            <a:noAutofit/>
          </a:bodyPr>
          <a:lstStyle/>
          <a:p>
            <a:pPr marL="0" marR="0" indent="0" algn="ctr">
              <a:lnSpc>
                <a:spcPct val="107000"/>
              </a:lnSpc>
              <a:spcBef>
                <a:spcPts val="0"/>
              </a:spcBef>
              <a:spcAft>
                <a:spcPts val="0"/>
              </a:spcAft>
              <a:buNone/>
            </a:pPr>
            <a:r>
              <a:rPr lang="pt-BR" sz="3200" b="1" dirty="0" smtClean="0">
                <a:latin typeface="Calibri" panose="020F0502020204030204" pitchFamily="34" charset="0"/>
                <a:ea typeface="Calibri" panose="020F0502020204030204" pitchFamily="34" charset="0"/>
                <a:cs typeface="Times New Roman" panose="02020603050405020304" pitchFamily="18" charset="0"/>
              </a:rPr>
              <a:t>O </a:t>
            </a:r>
            <a:r>
              <a:rPr lang="pt-BR" sz="3200" b="1" dirty="0">
                <a:latin typeface="Calibri" panose="020F0502020204030204" pitchFamily="34" charset="0"/>
                <a:ea typeface="Calibri" panose="020F0502020204030204" pitchFamily="34" charset="0"/>
                <a:cs typeface="Times New Roman" panose="02020603050405020304" pitchFamily="18" charset="0"/>
              </a:rPr>
              <a:t>Que A Bíblia Ensina Acerca Do Orgulho?</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endParaRPr lang="pt-BR" sz="3200" b="1" dirty="0" smtClean="0">
              <a:latin typeface="Calibri" panose="020F0502020204030204" pitchFamily="34" charset="0"/>
              <a:ea typeface="Calibri" panose="020F0502020204030204" pitchFamily="34" charset="0"/>
              <a:cs typeface="Times New Roman" panose="02020603050405020304" pitchFamily="18" charset="0"/>
            </a:endParaRPr>
          </a:p>
          <a:p>
            <a:pPr marL="465138" marR="0" indent="-465138">
              <a:lnSpc>
                <a:spcPct val="107000"/>
              </a:lnSpc>
              <a:spcBef>
                <a:spcPts val="0"/>
              </a:spcBef>
              <a:spcAft>
                <a:spcPts val="0"/>
              </a:spcAft>
              <a:buFont typeface="Wingdings" panose="05000000000000000000" pitchFamily="2" charset="2"/>
              <a:buChar char="Ø"/>
            </a:pPr>
            <a:r>
              <a:rPr lang="pt-BR" sz="3200" b="1" dirty="0" smtClean="0">
                <a:latin typeface="Calibri" panose="020F0502020204030204" pitchFamily="34" charset="0"/>
                <a:ea typeface="Calibri" panose="020F0502020204030204" pitchFamily="34" charset="0"/>
                <a:cs typeface="Times New Roman" panose="02020603050405020304" pitchFamily="18" charset="0"/>
              </a:rPr>
              <a:t>O </a:t>
            </a:r>
            <a:r>
              <a:rPr lang="pt-BR" sz="3200" b="1" dirty="0">
                <a:latin typeface="Calibri" panose="020F0502020204030204" pitchFamily="34" charset="0"/>
                <a:ea typeface="Calibri" panose="020F0502020204030204" pitchFamily="34" charset="0"/>
                <a:cs typeface="Times New Roman" panose="02020603050405020304" pitchFamily="18" charset="0"/>
              </a:rPr>
              <a:t>orgulho diz que seu caminho de pecado e descrença é melhor, assim rejeitando o evangelho. </a:t>
            </a: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116</a:t>
            </a:fld>
            <a:endParaRPr lang="pt-BR" dirty="0"/>
          </a:p>
        </p:txBody>
      </p:sp>
    </p:spTree>
    <p:extLst>
      <p:ext uri="{BB962C8B-B14F-4D97-AF65-F5344CB8AC3E}">
        <p14:creationId xmlns:p14="http://schemas.microsoft.com/office/powerpoint/2010/main" val="493139097"/>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41539" y="1825625"/>
            <a:ext cx="11714671" cy="4351338"/>
          </a:xfrm>
        </p:spPr>
        <p:txBody>
          <a:bodyPr>
            <a:noAutofit/>
          </a:bodyPr>
          <a:lstStyle/>
          <a:p>
            <a:pPr marL="0" marR="0" indent="0" algn="ctr">
              <a:lnSpc>
                <a:spcPct val="107000"/>
              </a:lnSpc>
              <a:spcBef>
                <a:spcPts val="0"/>
              </a:spcBef>
              <a:spcAft>
                <a:spcPts val="0"/>
              </a:spcAft>
              <a:buNone/>
            </a:pPr>
            <a:r>
              <a:rPr lang="pt-BR" sz="3200" b="1" dirty="0" smtClean="0">
                <a:latin typeface="Calibri" panose="020F0502020204030204" pitchFamily="34" charset="0"/>
                <a:ea typeface="Calibri" panose="020F0502020204030204" pitchFamily="34" charset="0"/>
                <a:cs typeface="Times New Roman" panose="02020603050405020304" pitchFamily="18" charset="0"/>
              </a:rPr>
              <a:t>O </a:t>
            </a:r>
            <a:r>
              <a:rPr lang="pt-BR" sz="3200" b="1" dirty="0">
                <a:latin typeface="Calibri" panose="020F0502020204030204" pitchFamily="34" charset="0"/>
                <a:ea typeface="Calibri" panose="020F0502020204030204" pitchFamily="34" charset="0"/>
                <a:cs typeface="Times New Roman" panose="02020603050405020304" pitchFamily="18" charset="0"/>
              </a:rPr>
              <a:t>Que A Bíblia Ensina Acerca Do Orgulho?</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endParaRPr lang="pt-BR" sz="2000" b="1" dirty="0" smtClean="0">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pt-BR" sz="3100" dirty="0" smtClean="0"/>
              <a:t>João </a:t>
            </a:r>
            <a:r>
              <a:rPr lang="pt-BR" sz="3100" dirty="0"/>
              <a:t>3:18-21</a:t>
            </a:r>
          </a:p>
          <a:p>
            <a:pPr marL="0" indent="0" algn="ctr">
              <a:buNone/>
            </a:pPr>
            <a:r>
              <a:rPr lang="pt-BR" sz="3100" i="1" dirty="0"/>
              <a:t>"</a:t>
            </a:r>
            <a:r>
              <a:rPr lang="pt-BR" sz="3100" i="1" baseline="30000" dirty="0"/>
              <a:t>18</a:t>
            </a:r>
            <a:r>
              <a:rPr lang="pt-BR" sz="3100" i="1" dirty="0"/>
              <a:t>Quem cré nele não é condenado; mas quem não cré já está condenado, porquanto não crê no nome do unigénito Filho de Deus. </a:t>
            </a:r>
            <a:r>
              <a:rPr lang="pt-BR" sz="3100" i="1" baseline="30000" dirty="0"/>
              <a:t>19</a:t>
            </a:r>
            <a:r>
              <a:rPr lang="pt-BR" sz="3100" i="1" dirty="0"/>
              <a:t>E a condenação é esta: Que a luz veio ao mundo, e os homens amaram mais as trevas do que a luz, porque as suas obras eram más. </a:t>
            </a:r>
            <a:r>
              <a:rPr lang="pt-BR" sz="3100" i="1" baseline="30000" dirty="0"/>
              <a:t>20</a:t>
            </a:r>
            <a:r>
              <a:rPr lang="pt-BR" sz="3100" i="1" dirty="0"/>
              <a:t>Porque todo aquele que faz o mal odeia a luz, e não vem para a luz, para que as suas obras não sejam reprovadas. </a:t>
            </a:r>
            <a:r>
              <a:rPr lang="pt-BR" sz="3100" i="1" baseline="30000" dirty="0"/>
              <a:t>21</a:t>
            </a:r>
            <a:r>
              <a:rPr lang="pt-BR" sz="3100" i="1" dirty="0"/>
              <a:t>Mas quem pratica a verdade vem para a luz, a fim de que as suas obras sejam manifestos, porque são feitas em Deus</a:t>
            </a:r>
            <a:r>
              <a:rPr lang="pt-BR" sz="3100" i="1" dirty="0" smtClean="0"/>
              <a:t>."</a:t>
            </a:r>
            <a:endParaRPr lang="pt-BR" sz="3200"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117</a:t>
            </a:fld>
            <a:endParaRPr lang="pt-BR" dirty="0"/>
          </a:p>
        </p:txBody>
      </p:sp>
    </p:spTree>
    <p:extLst>
      <p:ext uri="{BB962C8B-B14F-4D97-AF65-F5344CB8AC3E}">
        <p14:creationId xmlns:p14="http://schemas.microsoft.com/office/powerpoint/2010/main" val="1272094287"/>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41539" y="1825625"/>
            <a:ext cx="11714671" cy="4351338"/>
          </a:xfrm>
        </p:spPr>
        <p:txBody>
          <a:bodyPr>
            <a:noAutofit/>
          </a:bodyPr>
          <a:lstStyle/>
          <a:p>
            <a:pPr marL="0" marR="0" indent="0" algn="ctr">
              <a:lnSpc>
                <a:spcPct val="107000"/>
              </a:lnSpc>
              <a:spcBef>
                <a:spcPts val="0"/>
              </a:spcBef>
              <a:spcAft>
                <a:spcPts val="0"/>
              </a:spcAft>
              <a:buNone/>
            </a:pPr>
            <a:r>
              <a:rPr lang="pt-BR" sz="3200" b="1" dirty="0" smtClean="0">
                <a:latin typeface="Calibri" panose="020F0502020204030204" pitchFamily="34" charset="0"/>
                <a:ea typeface="Calibri" panose="020F0502020204030204" pitchFamily="34" charset="0"/>
                <a:cs typeface="Times New Roman" panose="02020603050405020304" pitchFamily="18" charset="0"/>
              </a:rPr>
              <a:t>O </a:t>
            </a:r>
            <a:r>
              <a:rPr lang="pt-BR" sz="3200" b="1" dirty="0">
                <a:latin typeface="Calibri" panose="020F0502020204030204" pitchFamily="34" charset="0"/>
                <a:ea typeface="Calibri" panose="020F0502020204030204" pitchFamily="34" charset="0"/>
                <a:cs typeface="Times New Roman" panose="02020603050405020304" pitchFamily="18" charset="0"/>
              </a:rPr>
              <a:t>Que A Bíblia Ensina Acerca Do Orgulho</a:t>
            </a:r>
            <a:r>
              <a:rPr lang="pt-BR" sz="3200" b="1" dirty="0" smtClean="0">
                <a:latin typeface="Calibri" panose="020F0502020204030204" pitchFamily="34" charset="0"/>
                <a:ea typeface="Calibri" panose="020F0502020204030204" pitchFamily="34" charset="0"/>
                <a:cs typeface="Times New Roman" panose="02020603050405020304" pitchFamily="18" charset="0"/>
              </a:rPr>
              <a:t>?</a:t>
            </a:r>
          </a:p>
          <a:p>
            <a:pPr marL="0" marR="0" indent="0" algn="ctr">
              <a:lnSpc>
                <a:spcPct val="107000"/>
              </a:lnSpc>
              <a:spcBef>
                <a:spcPts val="0"/>
              </a:spcBef>
              <a:spcAft>
                <a:spcPts val="0"/>
              </a:spcAft>
              <a:buNone/>
            </a:pP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dirty="0" smtClean="0">
                <a:latin typeface="Calibri" panose="020F0502020204030204" pitchFamily="34" charset="0"/>
                <a:ea typeface="Calibri" panose="020F0502020204030204" pitchFamily="34" charset="0"/>
                <a:cs typeface="Times New Roman" panose="02020603050405020304" pitchFamily="18" charset="0"/>
              </a:rPr>
              <a:t>Provérbios 14:12, </a:t>
            </a:r>
            <a:r>
              <a:rPr lang="pt-BR" i="1" dirty="0" smtClean="0">
                <a:latin typeface="Calibri" panose="020F0502020204030204" pitchFamily="34" charset="0"/>
                <a:ea typeface="Calibri" panose="020F0502020204030204" pitchFamily="34" charset="0"/>
                <a:cs typeface="Times New Roman" panose="02020603050405020304" pitchFamily="18" charset="0"/>
              </a:rPr>
              <a:t>“Há </a:t>
            </a:r>
            <a:r>
              <a:rPr lang="pt-BR" i="1" dirty="0">
                <a:latin typeface="Calibri" panose="020F0502020204030204" pitchFamily="34" charset="0"/>
                <a:ea typeface="Calibri" panose="020F0502020204030204" pitchFamily="34" charset="0"/>
                <a:cs typeface="Times New Roman" panose="02020603050405020304" pitchFamily="18" charset="0"/>
              </a:rPr>
              <a:t>um caminho que ao homem parece direito, mas o fim dele são os caminhos da morte</a:t>
            </a:r>
            <a:r>
              <a:rPr lang="pt-BR" i="1" dirty="0" smtClean="0">
                <a:latin typeface="Calibri" panose="020F0502020204030204" pitchFamily="34" charset="0"/>
                <a:ea typeface="Calibri" panose="020F0502020204030204" pitchFamily="34" charset="0"/>
                <a:cs typeface="Times New Roman" panose="02020603050405020304" pitchFamily="18" charset="0"/>
              </a:rPr>
              <a:t>.”</a:t>
            </a:r>
          </a:p>
          <a:p>
            <a:pPr marL="0" marR="0" indent="0" algn="ctr">
              <a:lnSpc>
                <a:spcPct val="107000"/>
              </a:lnSpc>
              <a:spcBef>
                <a:spcPts val="0"/>
              </a:spcBef>
              <a:spcAft>
                <a:spcPts val="0"/>
              </a:spcAft>
              <a:buNone/>
            </a:pPr>
            <a:endParaRPr lang="pt-BR" i="1"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dirty="0" smtClean="0">
                <a:latin typeface="Calibri" panose="020F0502020204030204" pitchFamily="34" charset="0"/>
                <a:ea typeface="Calibri" panose="020F0502020204030204" pitchFamily="34" charset="0"/>
                <a:cs typeface="Times New Roman" panose="02020603050405020304" pitchFamily="18" charset="0"/>
              </a:rPr>
              <a:t>Provérbios 12:15 </a:t>
            </a:r>
            <a:r>
              <a:rPr lang="pt-BR" i="1" dirty="0" smtClean="0">
                <a:latin typeface="Calibri" panose="020F0502020204030204" pitchFamily="34" charset="0"/>
                <a:ea typeface="Calibri" panose="020F0502020204030204" pitchFamily="34" charset="0"/>
                <a:cs typeface="Times New Roman" panose="02020603050405020304" pitchFamily="18" charset="0"/>
              </a:rPr>
              <a:t>“O </a:t>
            </a:r>
            <a:r>
              <a:rPr lang="pt-BR" i="1" dirty="0">
                <a:latin typeface="Calibri" panose="020F0502020204030204" pitchFamily="34" charset="0"/>
                <a:ea typeface="Calibri" panose="020F0502020204030204" pitchFamily="34" charset="0"/>
                <a:cs typeface="Times New Roman" panose="02020603050405020304" pitchFamily="18" charset="0"/>
              </a:rPr>
              <a:t>caminho do insensato é reto aos seus próprios olhos, mas o que dá ouvidos ao conselho é sábio</a:t>
            </a:r>
            <a:r>
              <a:rPr lang="pt-BR" i="1" dirty="0" smtClean="0">
                <a:latin typeface="Calibri" panose="020F0502020204030204" pitchFamily="34" charset="0"/>
                <a:ea typeface="Calibri" panose="020F0502020204030204" pitchFamily="34" charset="0"/>
                <a:cs typeface="Times New Roman" panose="02020603050405020304" pitchFamily="18" charset="0"/>
              </a:rPr>
              <a:t>.”</a:t>
            </a:r>
            <a:endParaRPr lang="pt-BR" i="1"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endParaRPr lang="pt-BR" dirty="0" smtClean="0">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118</a:t>
            </a:fld>
            <a:endParaRPr lang="pt-BR" dirty="0"/>
          </a:p>
        </p:txBody>
      </p:sp>
    </p:spTree>
    <p:extLst>
      <p:ext uri="{BB962C8B-B14F-4D97-AF65-F5344CB8AC3E}">
        <p14:creationId xmlns:p14="http://schemas.microsoft.com/office/powerpoint/2010/main" val="2896558756"/>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41539" y="1825625"/>
            <a:ext cx="11714671" cy="4351338"/>
          </a:xfrm>
        </p:spPr>
        <p:txBody>
          <a:bodyPr>
            <a:noAutofit/>
          </a:bodyPr>
          <a:lstStyle/>
          <a:p>
            <a:pPr marL="0" indent="0" algn="ctr">
              <a:buNone/>
            </a:pPr>
            <a:r>
              <a:rPr lang="pt-BR" sz="3200" b="1" dirty="0" smtClean="0"/>
              <a:t>Exemplos Bíblicos de Orgulho</a:t>
            </a:r>
            <a:endParaRPr lang="pt-BR" sz="3200" dirty="0"/>
          </a:p>
          <a:p>
            <a:pPr marL="0" indent="0">
              <a:buNone/>
            </a:pPr>
            <a:r>
              <a:rPr lang="pt-BR" sz="3200" dirty="0"/>
              <a:t> </a:t>
            </a:r>
          </a:p>
          <a:p>
            <a:pPr marL="0" indent="0">
              <a:buNone/>
            </a:pPr>
            <a:r>
              <a:rPr lang="pt-BR" sz="3200" dirty="0"/>
              <a:t>A Bíblia explica o que é o orgulho e explica o que leva a ambição egoísta, se você não se </a:t>
            </a:r>
            <a:r>
              <a:rPr lang="pt-BR" sz="3200" dirty="0" smtClean="0"/>
              <a:t>arrepender. </a:t>
            </a:r>
            <a:r>
              <a:rPr lang="pt-BR" sz="3200" dirty="0"/>
              <a:t>As Escrituras contam história após história do orgulho das pessoas e da devastação que deixou em seu rastro. Queremos chamar atenção a algumas demonstrações do orgulho nas Escrituras. </a:t>
            </a: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119</a:t>
            </a:fld>
            <a:endParaRPr lang="pt-BR" dirty="0"/>
          </a:p>
        </p:txBody>
      </p:sp>
    </p:spTree>
    <p:extLst>
      <p:ext uri="{BB962C8B-B14F-4D97-AF65-F5344CB8AC3E}">
        <p14:creationId xmlns:p14="http://schemas.microsoft.com/office/powerpoint/2010/main" val="37964883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00741"/>
            <a:ext cx="10515600" cy="1325563"/>
          </a:xfrm>
        </p:spPr>
        <p:txBody>
          <a:bodyPr>
            <a:normAutofit/>
          </a:bodyPr>
          <a:lstStyle/>
          <a:p>
            <a:pPr algn="ctr"/>
            <a:r>
              <a:rPr lang="pt-BR" sz="6000" b="1" dirty="0" smtClean="0"/>
              <a:t>DE ONDE VEM O ORGULHO?</a:t>
            </a:r>
            <a:endParaRPr lang="pt-BR" sz="6000" dirty="0"/>
          </a:p>
        </p:txBody>
      </p:sp>
      <p:sp>
        <p:nvSpPr>
          <p:cNvPr id="3" name="Espaço Reservado para Conteúdo 2"/>
          <p:cNvSpPr>
            <a:spLocks noGrp="1"/>
          </p:cNvSpPr>
          <p:nvPr>
            <p:ph idx="1"/>
          </p:nvPr>
        </p:nvSpPr>
        <p:spPr>
          <a:xfrm>
            <a:off x="838200" y="1526304"/>
            <a:ext cx="10515600" cy="4650659"/>
          </a:xfrm>
        </p:spPr>
        <p:txBody>
          <a:bodyPr>
            <a:noAutofit/>
          </a:bodyPr>
          <a:lstStyle/>
          <a:p>
            <a:pPr marL="571500" indent="-571500">
              <a:buNone/>
            </a:pPr>
            <a:r>
              <a:rPr lang="pt-BR" dirty="0" smtClean="0"/>
              <a:t>3</a:t>
            </a:r>
            <a:r>
              <a:rPr lang="pt-BR" dirty="0"/>
              <a:t>.	A Bíblia enfatiza que Deus descansou de toda a sua criação. Isso deve incluir os anjos que foram criados. A ênfase sobre o sétimo dia, mostra que Deus criou tudo durante os seis dias da criação.</a:t>
            </a:r>
          </a:p>
          <a:p>
            <a:pPr marL="0" indent="0">
              <a:buNone/>
            </a:pPr>
            <a:r>
              <a:rPr lang="x-none" dirty="0"/>
              <a:t> </a:t>
            </a:r>
            <a:endParaRPr lang="pt-BR" dirty="0"/>
          </a:p>
          <a:p>
            <a:pPr marL="0" indent="0" algn="ctr">
              <a:buNone/>
            </a:pPr>
            <a:r>
              <a:rPr lang="x-none" dirty="0"/>
              <a:t>Hebreus 4:4</a:t>
            </a:r>
            <a:endParaRPr lang="pt-BR" dirty="0"/>
          </a:p>
          <a:p>
            <a:pPr marL="0" indent="0" algn="ctr">
              <a:buNone/>
            </a:pPr>
            <a:r>
              <a:rPr lang="pt-BR" dirty="0"/>
              <a:t>“</a:t>
            </a:r>
            <a:r>
              <a:rPr lang="x-none" i="1" dirty="0"/>
              <a:t>Porque em certo lugar disse assim do dia sétimo: E repousou Deus </a:t>
            </a:r>
            <a:r>
              <a:rPr lang="x-none" b="1" i="1" dirty="0"/>
              <a:t>de todas as suas obras</a:t>
            </a:r>
            <a:r>
              <a:rPr lang="x-none" i="1" dirty="0"/>
              <a:t> no sétimo dia.</a:t>
            </a:r>
            <a:r>
              <a:rPr lang="pt-BR" dirty="0"/>
              <a:t>”</a:t>
            </a:r>
          </a:p>
          <a:p>
            <a:pPr marL="0" indent="0" algn="ctr">
              <a:buNone/>
            </a:pPr>
            <a:r>
              <a:rPr lang="x-none" dirty="0"/>
              <a:t> </a:t>
            </a:r>
            <a:endParaRPr lang="pt-BR" dirty="0"/>
          </a:p>
          <a:p>
            <a:pPr marL="0" indent="0" algn="ctr">
              <a:buNone/>
            </a:pPr>
            <a:r>
              <a:rPr lang="x-none" dirty="0"/>
              <a:t>Gênesis 2:2</a:t>
            </a:r>
            <a:endParaRPr lang="pt-BR" dirty="0"/>
          </a:p>
          <a:p>
            <a:pPr marL="0" indent="0" algn="ctr">
              <a:buNone/>
            </a:pPr>
            <a:r>
              <a:rPr lang="pt-BR" dirty="0"/>
              <a:t>“</a:t>
            </a:r>
            <a:r>
              <a:rPr lang="x-none" i="1" dirty="0"/>
              <a:t>E havendo Deus acabado no dia sétimo a obra que fizera, descansou no sétimo dia </a:t>
            </a:r>
            <a:r>
              <a:rPr lang="x-none" b="1" i="1" dirty="0"/>
              <a:t>de toda a sua obra</a:t>
            </a:r>
            <a:r>
              <a:rPr lang="x-none" i="1" dirty="0"/>
              <a:t>, que tinha feito</a:t>
            </a:r>
            <a:r>
              <a:rPr lang="x-none" dirty="0"/>
              <a:t>.</a:t>
            </a:r>
            <a:r>
              <a:rPr lang="pt-BR" dirty="0" smtClean="0"/>
              <a:t>”</a:t>
            </a: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12</a:t>
            </a:fld>
            <a:endParaRPr lang="pt-BR" dirty="0"/>
          </a:p>
        </p:txBody>
      </p:sp>
    </p:spTree>
    <p:extLst>
      <p:ext uri="{BB962C8B-B14F-4D97-AF65-F5344CB8AC3E}">
        <p14:creationId xmlns:p14="http://schemas.microsoft.com/office/powerpoint/2010/main" val="3402226626"/>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41539" y="1825625"/>
            <a:ext cx="11714671" cy="4351338"/>
          </a:xfrm>
        </p:spPr>
        <p:txBody>
          <a:bodyPr>
            <a:noAutofit/>
          </a:bodyPr>
          <a:lstStyle/>
          <a:p>
            <a:pPr marL="0" indent="0" algn="ctr">
              <a:buNone/>
            </a:pPr>
            <a:r>
              <a:rPr lang="pt-BR" sz="3200" b="1" dirty="0" smtClean="0"/>
              <a:t>Exemplos Bíblicos de Orgulho</a:t>
            </a:r>
            <a:endParaRPr lang="pt-BR" sz="3200" dirty="0"/>
          </a:p>
          <a:p>
            <a:pPr marL="0" indent="0">
              <a:buNone/>
            </a:pPr>
            <a:r>
              <a:rPr lang="pt-BR" sz="3200" dirty="0"/>
              <a:t> </a:t>
            </a:r>
          </a:p>
          <a:p>
            <a:pPr marL="0" marR="0" indent="0" algn="ctr">
              <a:lnSpc>
                <a:spcPct val="107000"/>
              </a:lnSpc>
              <a:spcBef>
                <a:spcPts val="0"/>
              </a:spcBef>
              <a:spcAft>
                <a:spcPts val="0"/>
              </a:spcAft>
              <a:buNone/>
            </a:pPr>
            <a:r>
              <a:rPr lang="pt-BR" sz="3200" b="1" dirty="0">
                <a:latin typeface="Calibri" panose="020F0502020204030204" pitchFamily="34" charset="0"/>
                <a:ea typeface="Calibri" panose="020F0502020204030204" pitchFamily="34" charset="0"/>
                <a:cs typeface="Times New Roman" panose="02020603050405020304" pitchFamily="18" charset="0"/>
              </a:rPr>
              <a:t>Eva </a:t>
            </a:r>
            <a:r>
              <a:rPr lang="pt-BR" sz="3200" dirty="0">
                <a:latin typeface="Calibri" panose="020F0502020204030204" pitchFamily="34" charset="0"/>
                <a:ea typeface="Calibri" panose="020F0502020204030204" pitchFamily="34" charset="0"/>
                <a:cs typeface="Times New Roman" panose="02020603050405020304" pitchFamily="18" charset="0"/>
              </a:rPr>
              <a:t>(Genesis 2:16-17, 3:1-6) </a:t>
            </a:r>
          </a:p>
          <a:p>
            <a:pPr marL="0" marR="0" indent="0" algn="ctr">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Em Genesis, vemos que o orgulho causou a queda </a:t>
            </a:r>
            <a:r>
              <a:rPr lang="pt-BR" sz="3200" dirty="0" smtClean="0">
                <a:latin typeface="Calibri" panose="020F0502020204030204" pitchFamily="34" charset="0"/>
                <a:ea typeface="Calibri" panose="020F0502020204030204" pitchFamily="34" charset="0"/>
                <a:cs typeface="Times New Roman" panose="02020603050405020304" pitchFamily="18" charset="0"/>
              </a:rPr>
              <a:t>da </a:t>
            </a:r>
            <a:r>
              <a:rPr lang="pt-BR" sz="3200" dirty="0">
                <a:latin typeface="Calibri" panose="020F0502020204030204" pitchFamily="34" charset="0"/>
                <a:ea typeface="Calibri" panose="020F0502020204030204" pitchFamily="34" charset="0"/>
                <a:cs typeface="Times New Roman" panose="02020603050405020304" pitchFamily="18" charset="0"/>
              </a:rPr>
              <a:t>humanidade no pecado. Eva queria estar no mesmo nível de Deus e não confiava na autoridade de Deus. Quando Satanás tentou Eva, foi fácil para ela se desencaminhar, porque ela não era submissa e </a:t>
            </a:r>
            <a:r>
              <a:rPr lang="pt-BR" sz="3200" dirty="0" smtClean="0">
                <a:latin typeface="Calibri" panose="020F0502020204030204" pitchFamily="34" charset="0"/>
                <a:ea typeface="Calibri" panose="020F0502020204030204" pitchFamily="34" charset="0"/>
                <a:cs typeface="Times New Roman" panose="02020603050405020304" pitchFamily="18" charset="0"/>
              </a:rPr>
              <a:t>pensou </a:t>
            </a:r>
            <a:r>
              <a:rPr lang="pt-BR" sz="3200" dirty="0">
                <a:latin typeface="Calibri" panose="020F0502020204030204" pitchFamily="34" charset="0"/>
                <a:ea typeface="Calibri" panose="020F0502020204030204" pitchFamily="34" charset="0"/>
                <a:cs typeface="Times New Roman" panose="02020603050405020304" pitchFamily="18" charset="0"/>
              </a:rPr>
              <a:t>que mereceu mais. </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120</a:t>
            </a:fld>
            <a:endParaRPr lang="pt-BR" dirty="0"/>
          </a:p>
        </p:txBody>
      </p:sp>
    </p:spTree>
    <p:extLst>
      <p:ext uri="{BB962C8B-B14F-4D97-AF65-F5344CB8AC3E}">
        <p14:creationId xmlns:p14="http://schemas.microsoft.com/office/powerpoint/2010/main" val="1203189971"/>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41539" y="1825625"/>
            <a:ext cx="11714671" cy="4351338"/>
          </a:xfrm>
        </p:spPr>
        <p:txBody>
          <a:bodyPr>
            <a:noAutofit/>
          </a:bodyPr>
          <a:lstStyle/>
          <a:p>
            <a:pPr marL="0" indent="0" algn="ctr">
              <a:buNone/>
            </a:pPr>
            <a:r>
              <a:rPr lang="pt-BR" sz="3200" b="1" dirty="0" smtClean="0"/>
              <a:t>Exemplos </a:t>
            </a:r>
            <a:r>
              <a:rPr lang="pt-BR" sz="3200" b="1" dirty="0"/>
              <a:t>Bíblicos </a:t>
            </a:r>
            <a:r>
              <a:rPr lang="pt-BR" sz="3200" b="1" dirty="0" smtClean="0"/>
              <a:t> de Orgulho</a:t>
            </a:r>
            <a:endParaRPr lang="pt-BR" sz="3200" dirty="0"/>
          </a:p>
          <a:p>
            <a:pPr marL="0" indent="0">
              <a:buNone/>
            </a:pPr>
            <a:r>
              <a:rPr lang="pt-BR" sz="3200" dirty="0"/>
              <a:t> </a:t>
            </a:r>
          </a:p>
          <a:p>
            <a:pPr marL="0" marR="0" indent="0" algn="ctr">
              <a:lnSpc>
                <a:spcPct val="107000"/>
              </a:lnSpc>
              <a:spcBef>
                <a:spcPts val="0"/>
              </a:spcBef>
              <a:spcAft>
                <a:spcPts val="0"/>
              </a:spcAft>
              <a:buNone/>
            </a:pPr>
            <a:r>
              <a:rPr lang="pt-BR" sz="3200" b="1" dirty="0" smtClean="0">
                <a:latin typeface="Calibri" panose="020F0502020204030204" pitchFamily="34" charset="0"/>
                <a:ea typeface="Calibri" panose="020F0502020204030204" pitchFamily="34" charset="0"/>
                <a:cs typeface="Times New Roman" panose="02020603050405020304" pitchFamily="18" charset="0"/>
              </a:rPr>
              <a:t>Faraó</a:t>
            </a:r>
            <a:r>
              <a:rPr lang="pt-BR" sz="3200" dirty="0" smtClean="0">
                <a:latin typeface="Calibri" panose="020F0502020204030204" pitchFamily="34" charset="0"/>
                <a:ea typeface="Calibri" panose="020F0502020204030204" pitchFamily="34" charset="0"/>
                <a:cs typeface="Times New Roman" panose="02020603050405020304" pitchFamily="18" charset="0"/>
              </a:rPr>
              <a:t> </a:t>
            </a:r>
            <a:r>
              <a:rPr lang="pt-BR" sz="3200" dirty="0">
                <a:latin typeface="Calibri" panose="020F0502020204030204" pitchFamily="34" charset="0"/>
                <a:ea typeface="Calibri" panose="020F0502020204030204" pitchFamily="34" charset="0"/>
                <a:cs typeface="Times New Roman" panose="02020603050405020304" pitchFamily="18" charset="0"/>
              </a:rPr>
              <a:t>(Êxodo 5-11) </a:t>
            </a:r>
          </a:p>
          <a:p>
            <a:pPr marL="0" marR="0" indent="0" algn="ctr">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Deus pediu a Faraó para deixar os </a:t>
            </a:r>
            <a:r>
              <a:rPr lang="pt-BR" sz="3200" dirty="0" smtClean="0">
                <a:latin typeface="Calibri" panose="020F0502020204030204" pitchFamily="34" charset="0"/>
                <a:ea typeface="Calibri" panose="020F0502020204030204" pitchFamily="34" charset="0"/>
                <a:cs typeface="Times New Roman" panose="02020603050405020304" pitchFamily="18" charset="0"/>
              </a:rPr>
              <a:t>israelitas </a:t>
            </a:r>
            <a:r>
              <a:rPr lang="pt-BR" sz="3200" dirty="0">
                <a:latin typeface="Calibri" panose="020F0502020204030204" pitchFamily="34" charset="0"/>
                <a:ea typeface="Calibri" panose="020F0502020204030204" pitchFamily="34" charset="0"/>
                <a:cs typeface="Times New Roman" panose="02020603050405020304" pitchFamily="18" charset="0"/>
              </a:rPr>
              <a:t>irem e ele se recusou a ouvir, apesar dos vários avisos. Ele é um exemplo de homem orgulhoso na Bíblia porque se recusou a se render, apesar de Deus ter lhe dado chances de se arrepender. O Faraó pensou que ele era um Deus</a:t>
            </a:r>
            <a:r>
              <a:rPr lang="pt-BR" sz="3200" dirty="0" smtClean="0">
                <a:latin typeface="Calibri" panose="020F0502020204030204" pitchFamily="34" charset="0"/>
                <a:ea typeface="Calibri" panose="020F0502020204030204" pitchFamily="34" charset="0"/>
                <a:cs typeface="Times New Roman" panose="02020603050405020304" pitchFamily="18" charset="0"/>
              </a:rPr>
              <a:t>.</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121</a:t>
            </a:fld>
            <a:endParaRPr lang="pt-BR" dirty="0"/>
          </a:p>
        </p:txBody>
      </p:sp>
    </p:spTree>
    <p:extLst>
      <p:ext uri="{BB962C8B-B14F-4D97-AF65-F5344CB8AC3E}">
        <p14:creationId xmlns:p14="http://schemas.microsoft.com/office/powerpoint/2010/main" val="86304619"/>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41539" y="1825625"/>
            <a:ext cx="11714671" cy="4351338"/>
          </a:xfrm>
        </p:spPr>
        <p:txBody>
          <a:bodyPr>
            <a:noAutofit/>
          </a:bodyPr>
          <a:lstStyle/>
          <a:p>
            <a:pPr marL="0" indent="0" algn="ctr">
              <a:buNone/>
            </a:pPr>
            <a:r>
              <a:rPr lang="pt-BR" sz="3200" b="1" dirty="0" smtClean="0"/>
              <a:t>Exemplos </a:t>
            </a:r>
            <a:r>
              <a:rPr lang="pt-BR" sz="3200" b="1" dirty="0"/>
              <a:t>Bíblicos </a:t>
            </a:r>
            <a:r>
              <a:rPr lang="pt-BR" sz="3200" b="1" dirty="0" smtClean="0"/>
              <a:t> de Orgulho</a:t>
            </a:r>
            <a:endParaRPr lang="pt-BR" sz="3200" dirty="0"/>
          </a:p>
          <a:p>
            <a:pPr marL="0" indent="0">
              <a:buNone/>
            </a:pPr>
            <a:r>
              <a:rPr lang="pt-BR" sz="3200" dirty="0"/>
              <a:t> </a:t>
            </a:r>
          </a:p>
          <a:p>
            <a:pPr marL="0" marR="0" indent="0" algn="ctr">
              <a:lnSpc>
                <a:spcPct val="107000"/>
              </a:lnSpc>
              <a:spcBef>
                <a:spcPts val="0"/>
              </a:spcBef>
              <a:spcAft>
                <a:spcPts val="0"/>
              </a:spcAft>
              <a:buNone/>
            </a:pPr>
            <a:r>
              <a:rPr lang="pt-BR" sz="3200" b="1" dirty="0" smtClean="0">
                <a:latin typeface="Calibri" panose="020F0502020204030204" pitchFamily="34" charset="0"/>
                <a:ea typeface="Calibri" panose="020F0502020204030204" pitchFamily="34" charset="0"/>
                <a:cs typeface="Times New Roman" panose="02020603050405020304" pitchFamily="18" charset="0"/>
              </a:rPr>
              <a:t>Faraó</a:t>
            </a:r>
            <a:r>
              <a:rPr lang="pt-BR" sz="3200" dirty="0" smtClean="0">
                <a:latin typeface="Calibri" panose="020F0502020204030204" pitchFamily="34" charset="0"/>
                <a:ea typeface="Calibri" panose="020F0502020204030204" pitchFamily="34" charset="0"/>
                <a:cs typeface="Times New Roman" panose="02020603050405020304" pitchFamily="18" charset="0"/>
              </a:rPr>
              <a:t> </a:t>
            </a:r>
            <a:r>
              <a:rPr lang="pt-BR" sz="3200" dirty="0">
                <a:latin typeface="Calibri" panose="020F0502020204030204" pitchFamily="34" charset="0"/>
                <a:ea typeface="Calibri" panose="020F0502020204030204" pitchFamily="34" charset="0"/>
                <a:cs typeface="Times New Roman" panose="02020603050405020304" pitchFamily="18" charset="0"/>
              </a:rPr>
              <a:t>(Êxodo 5-11) </a:t>
            </a:r>
          </a:p>
          <a:p>
            <a:pPr marL="0" marR="0" indent="0" algn="ctr">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0"/>
              </a:spcAft>
              <a:buNone/>
            </a:pPr>
            <a:r>
              <a:rPr lang="pt-BR" sz="3200" dirty="0" smtClean="0">
                <a:latin typeface="Calibri" panose="020F0502020204030204" pitchFamily="34" charset="0"/>
                <a:ea typeface="Calibri" panose="020F0502020204030204" pitchFamily="34" charset="0"/>
                <a:cs typeface="Times New Roman" panose="02020603050405020304" pitchFamily="18" charset="0"/>
              </a:rPr>
              <a:t>Então </a:t>
            </a:r>
            <a:r>
              <a:rPr lang="pt-BR" sz="3200" dirty="0">
                <a:latin typeface="Calibri" panose="020F0502020204030204" pitchFamily="34" charset="0"/>
                <a:ea typeface="Calibri" panose="020F0502020204030204" pitchFamily="34" charset="0"/>
                <a:cs typeface="Times New Roman" panose="02020603050405020304" pitchFamily="18" charset="0"/>
              </a:rPr>
              <a:t>Deus mostrou a Faraó quão fraco ele era. Deus deu a Faraó múltiplas chances de se arrepender e ele não aproveitou. </a:t>
            </a:r>
          </a:p>
          <a:p>
            <a:pPr marL="0" marR="0" indent="0">
              <a:lnSpc>
                <a:spcPct val="107000"/>
              </a:lnSpc>
              <a:spcBef>
                <a:spcPts val="0"/>
              </a:spcBef>
              <a:spcAft>
                <a:spcPts val="0"/>
              </a:spcAft>
              <a:buNone/>
            </a:pPr>
            <a:r>
              <a:rPr lang="pt-BR" sz="3200" b="1" dirty="0">
                <a:latin typeface="Calibri" panose="020F0502020204030204" pitchFamily="34" charset="0"/>
                <a:ea typeface="Calibri" panose="020F0502020204030204" pitchFamily="34" charset="0"/>
                <a:cs typeface="Times New Roman" panose="02020603050405020304" pitchFamily="18" charset="0"/>
              </a:rPr>
              <a:t> </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122</a:t>
            </a:fld>
            <a:endParaRPr lang="pt-BR" dirty="0"/>
          </a:p>
        </p:txBody>
      </p:sp>
    </p:spTree>
    <p:extLst>
      <p:ext uri="{BB962C8B-B14F-4D97-AF65-F5344CB8AC3E}">
        <p14:creationId xmlns:p14="http://schemas.microsoft.com/office/powerpoint/2010/main" val="3225130749"/>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41539" y="1825625"/>
            <a:ext cx="11714671" cy="4351338"/>
          </a:xfrm>
        </p:spPr>
        <p:txBody>
          <a:bodyPr>
            <a:noAutofit/>
          </a:bodyPr>
          <a:lstStyle/>
          <a:p>
            <a:pPr marL="0" indent="0" algn="ctr">
              <a:buNone/>
            </a:pPr>
            <a:r>
              <a:rPr lang="pt-BR" sz="3200" b="1" dirty="0" smtClean="0"/>
              <a:t>Exemplos </a:t>
            </a:r>
            <a:r>
              <a:rPr lang="pt-BR" sz="3200" b="1" dirty="0"/>
              <a:t>Bíblicos </a:t>
            </a:r>
            <a:r>
              <a:rPr lang="pt-BR" sz="3200" b="1" dirty="0" smtClean="0"/>
              <a:t> de Orgulho</a:t>
            </a:r>
            <a:endParaRPr lang="pt-BR" sz="3200" dirty="0"/>
          </a:p>
          <a:p>
            <a:pPr marL="0" indent="0">
              <a:buNone/>
            </a:pPr>
            <a:r>
              <a:rPr lang="pt-BR" sz="3200" dirty="0"/>
              <a:t> </a:t>
            </a:r>
          </a:p>
          <a:p>
            <a:pPr marL="0" marR="0" indent="0" algn="ctr">
              <a:lnSpc>
                <a:spcPct val="107000"/>
              </a:lnSpc>
              <a:spcBef>
                <a:spcPts val="0"/>
              </a:spcBef>
              <a:spcAft>
                <a:spcPts val="0"/>
              </a:spcAft>
              <a:buNone/>
            </a:pPr>
            <a:r>
              <a:rPr lang="pt-BR" sz="3200" b="1" dirty="0" smtClean="0">
                <a:latin typeface="Calibri" panose="020F0502020204030204" pitchFamily="34" charset="0"/>
                <a:ea typeface="Calibri" panose="020F0502020204030204" pitchFamily="34" charset="0"/>
                <a:cs typeface="Times New Roman" panose="02020603050405020304" pitchFamily="18" charset="0"/>
              </a:rPr>
              <a:t>Sansão</a:t>
            </a:r>
            <a:r>
              <a:rPr lang="pt-BR" sz="3200" dirty="0" smtClean="0">
                <a:latin typeface="Calibri" panose="020F0502020204030204" pitchFamily="34" charset="0"/>
                <a:ea typeface="Calibri" panose="020F0502020204030204" pitchFamily="34" charset="0"/>
                <a:cs typeface="Times New Roman" panose="02020603050405020304" pitchFamily="18" charset="0"/>
              </a:rPr>
              <a:t> </a:t>
            </a:r>
            <a:r>
              <a:rPr lang="pt-BR" sz="3200" dirty="0">
                <a:latin typeface="Calibri" panose="020F0502020204030204" pitchFamily="34" charset="0"/>
                <a:ea typeface="Calibri" panose="020F0502020204030204" pitchFamily="34" charset="0"/>
                <a:cs typeface="Times New Roman" panose="02020603050405020304" pitchFamily="18" charset="0"/>
              </a:rPr>
              <a:t>(Juízes 13-16)</a:t>
            </a:r>
          </a:p>
          <a:p>
            <a:pPr marL="0" marR="0" indent="0" algn="ctr">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Sansão foi chamado por Deus para libertar os israelitas dos filisteus. Ele foi abençoado com grande força, mas usou sua </a:t>
            </a:r>
            <a:r>
              <a:rPr lang="pt-BR" sz="3200" dirty="0" smtClean="0">
                <a:latin typeface="Calibri" panose="020F0502020204030204" pitchFamily="34" charset="0"/>
                <a:ea typeface="Calibri" panose="020F0502020204030204" pitchFamily="34" charset="0"/>
                <a:cs typeface="Times New Roman" panose="02020603050405020304" pitchFamily="18" charset="0"/>
              </a:rPr>
              <a:t>força </a:t>
            </a:r>
            <a:r>
              <a:rPr lang="pt-BR" sz="3200" dirty="0">
                <a:latin typeface="Calibri" panose="020F0502020204030204" pitchFamily="34" charset="0"/>
                <a:ea typeface="Calibri" panose="020F0502020204030204" pitchFamily="34" charset="0"/>
                <a:cs typeface="Times New Roman" panose="02020603050405020304" pitchFamily="18" charset="0"/>
              </a:rPr>
              <a:t>e status para confraternizar com os filisteus; ser mulherengo e simplesmente fazer o que queria sem respeitar a lei de Deus. Ele acabou sendo mais útil a </a:t>
            </a:r>
          </a:p>
          <a:p>
            <a:pPr marL="0" marR="0" indent="0">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Deus em sua morte do que em sua vida. </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123</a:t>
            </a:fld>
            <a:endParaRPr lang="pt-BR" dirty="0"/>
          </a:p>
        </p:txBody>
      </p:sp>
    </p:spTree>
    <p:extLst>
      <p:ext uri="{BB962C8B-B14F-4D97-AF65-F5344CB8AC3E}">
        <p14:creationId xmlns:p14="http://schemas.microsoft.com/office/powerpoint/2010/main" val="1217932498"/>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41539" y="1825625"/>
            <a:ext cx="11714671" cy="4351338"/>
          </a:xfrm>
        </p:spPr>
        <p:txBody>
          <a:bodyPr>
            <a:noAutofit/>
          </a:bodyPr>
          <a:lstStyle/>
          <a:p>
            <a:pPr marL="0" indent="0" algn="ctr">
              <a:buNone/>
            </a:pPr>
            <a:r>
              <a:rPr lang="pt-BR" sz="3200" b="1" dirty="0" smtClean="0"/>
              <a:t>Exemplos </a:t>
            </a:r>
            <a:r>
              <a:rPr lang="pt-BR" sz="3200" b="1" dirty="0"/>
              <a:t>Bíblicos </a:t>
            </a:r>
            <a:r>
              <a:rPr lang="pt-BR" sz="3200" b="1" dirty="0" smtClean="0"/>
              <a:t> de Orgulho</a:t>
            </a:r>
            <a:endParaRPr lang="pt-BR" sz="3200" dirty="0"/>
          </a:p>
          <a:p>
            <a:pPr marL="0" indent="0">
              <a:buNone/>
            </a:pPr>
            <a:r>
              <a:rPr lang="pt-BR" sz="3200" dirty="0"/>
              <a:t> </a:t>
            </a:r>
          </a:p>
          <a:p>
            <a:pPr marL="0" marR="0" indent="0" algn="ctr">
              <a:lnSpc>
                <a:spcPct val="107000"/>
              </a:lnSpc>
              <a:spcBef>
                <a:spcPts val="0"/>
              </a:spcBef>
              <a:spcAft>
                <a:spcPts val="0"/>
              </a:spcAft>
              <a:buNone/>
            </a:pPr>
            <a:r>
              <a:rPr lang="pt-BR" sz="3200" b="1" dirty="0" smtClean="0">
                <a:latin typeface="Calibri" panose="020F0502020204030204" pitchFamily="34" charset="0"/>
                <a:ea typeface="Calibri" panose="020F0502020204030204" pitchFamily="34" charset="0"/>
                <a:cs typeface="Times New Roman" panose="02020603050405020304" pitchFamily="18" charset="0"/>
              </a:rPr>
              <a:t>Sansão</a:t>
            </a:r>
            <a:r>
              <a:rPr lang="pt-BR" sz="3200" dirty="0" smtClean="0">
                <a:latin typeface="Calibri" panose="020F0502020204030204" pitchFamily="34" charset="0"/>
                <a:ea typeface="Calibri" panose="020F0502020204030204" pitchFamily="34" charset="0"/>
                <a:cs typeface="Times New Roman" panose="02020603050405020304" pitchFamily="18" charset="0"/>
              </a:rPr>
              <a:t> </a:t>
            </a:r>
            <a:r>
              <a:rPr lang="pt-BR" sz="3200" dirty="0">
                <a:latin typeface="Calibri" panose="020F0502020204030204" pitchFamily="34" charset="0"/>
                <a:ea typeface="Calibri" panose="020F0502020204030204" pitchFamily="34" charset="0"/>
                <a:cs typeface="Times New Roman" panose="02020603050405020304" pitchFamily="18" charset="0"/>
              </a:rPr>
              <a:t>(Juízes 13-16)</a:t>
            </a:r>
          </a:p>
          <a:p>
            <a:pPr marL="0" marR="0" indent="0" algn="ctr">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0"/>
              </a:spcAft>
              <a:buNone/>
            </a:pPr>
            <a:r>
              <a:rPr lang="pt-BR" sz="3200" dirty="0" smtClean="0">
                <a:latin typeface="Calibri" panose="020F0502020204030204" pitchFamily="34" charset="0"/>
                <a:ea typeface="Calibri" panose="020F0502020204030204" pitchFamily="34" charset="0"/>
                <a:cs typeface="Times New Roman" panose="02020603050405020304" pitchFamily="18" charset="0"/>
              </a:rPr>
              <a:t>O </a:t>
            </a:r>
            <a:r>
              <a:rPr lang="pt-BR" sz="3200" dirty="0">
                <a:latin typeface="Calibri" panose="020F0502020204030204" pitchFamily="34" charset="0"/>
                <a:ea typeface="Calibri" panose="020F0502020204030204" pitchFamily="34" charset="0"/>
                <a:cs typeface="Times New Roman" panose="02020603050405020304" pitchFamily="18" charset="0"/>
              </a:rPr>
              <a:t>orgulho nos diz que "nada vai acontecer comigo". Sansão tinha essa atitude. Ele pensava que estava acima da lei de Deus. O orgulho nos diz a mesma coisa: que estamos acima da lei de Deus. Precisamos ter cuidado quando começamos a justificar e não obedecer a algo que </a:t>
            </a:r>
            <a:r>
              <a:rPr lang="pt-BR" sz="3200" dirty="0" smtClean="0">
                <a:latin typeface="Calibri" panose="020F0502020204030204" pitchFamily="34" charset="0"/>
                <a:ea typeface="Calibri" panose="020F0502020204030204" pitchFamily="34" charset="0"/>
                <a:cs typeface="Times New Roman" panose="02020603050405020304" pitchFamily="18" charset="0"/>
              </a:rPr>
              <a:t>Deus </a:t>
            </a:r>
            <a:r>
              <a:rPr lang="pt-BR" sz="3200" dirty="0">
                <a:latin typeface="Calibri" panose="020F0502020204030204" pitchFamily="34" charset="0"/>
                <a:ea typeface="Calibri" panose="020F0502020204030204" pitchFamily="34" charset="0"/>
                <a:cs typeface="Times New Roman" panose="02020603050405020304" pitchFamily="18" charset="0"/>
              </a:rPr>
              <a:t>nos diz para fazer</a:t>
            </a:r>
            <a:r>
              <a:rPr lang="pt-BR" sz="3200" dirty="0" smtClean="0">
                <a:latin typeface="Calibri" panose="020F0502020204030204" pitchFamily="34" charset="0"/>
                <a:ea typeface="Calibri" panose="020F0502020204030204" pitchFamily="34" charset="0"/>
                <a:cs typeface="Times New Roman" panose="02020603050405020304" pitchFamily="18" charset="0"/>
              </a:rPr>
              <a:t>.</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124</a:t>
            </a:fld>
            <a:endParaRPr lang="pt-BR" dirty="0"/>
          </a:p>
        </p:txBody>
      </p:sp>
    </p:spTree>
    <p:extLst>
      <p:ext uri="{BB962C8B-B14F-4D97-AF65-F5344CB8AC3E}">
        <p14:creationId xmlns:p14="http://schemas.microsoft.com/office/powerpoint/2010/main" val="1549210151"/>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41539" y="1825625"/>
            <a:ext cx="11714671" cy="4351338"/>
          </a:xfrm>
        </p:spPr>
        <p:txBody>
          <a:bodyPr>
            <a:noAutofit/>
          </a:bodyPr>
          <a:lstStyle/>
          <a:p>
            <a:pPr marL="0" indent="0" algn="ctr">
              <a:buNone/>
            </a:pPr>
            <a:r>
              <a:rPr lang="pt-BR" sz="3200" b="1" dirty="0" smtClean="0"/>
              <a:t>Exemplos </a:t>
            </a:r>
            <a:r>
              <a:rPr lang="pt-BR" sz="3200" b="1" dirty="0"/>
              <a:t>Bíblicos </a:t>
            </a:r>
            <a:r>
              <a:rPr lang="pt-BR" sz="3200" b="1" dirty="0" smtClean="0"/>
              <a:t> de Orgulho</a:t>
            </a:r>
            <a:endParaRPr lang="pt-BR" sz="3200" dirty="0"/>
          </a:p>
          <a:p>
            <a:pPr marL="0" indent="0">
              <a:buNone/>
            </a:pPr>
            <a:r>
              <a:rPr lang="pt-BR" sz="3200" dirty="0"/>
              <a:t> </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sz="3200" b="1" dirty="0">
                <a:latin typeface="Calibri" panose="020F0502020204030204" pitchFamily="34" charset="0"/>
                <a:ea typeface="Calibri" panose="020F0502020204030204" pitchFamily="34" charset="0"/>
                <a:cs typeface="Times New Roman" panose="02020603050405020304" pitchFamily="18" charset="0"/>
              </a:rPr>
              <a:t>Jonas</a:t>
            </a:r>
            <a:r>
              <a:rPr lang="pt-BR" sz="3200" dirty="0">
                <a:latin typeface="Calibri" panose="020F0502020204030204" pitchFamily="34" charset="0"/>
                <a:ea typeface="Calibri" panose="020F0502020204030204" pitchFamily="34" charset="0"/>
                <a:cs typeface="Times New Roman" panose="02020603050405020304" pitchFamily="18" charset="0"/>
              </a:rPr>
              <a:t> (Jonas 4:2-3, 7-8)</a:t>
            </a:r>
          </a:p>
          <a:p>
            <a:pPr marL="0" marR="0" indent="0" algn="ctr">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Jonas foi o profeta </a:t>
            </a:r>
            <a:r>
              <a:rPr lang="pt-BR" sz="3200" dirty="0" smtClean="0">
                <a:latin typeface="Calibri" panose="020F0502020204030204" pitchFamily="34" charset="0"/>
                <a:ea typeface="Calibri" panose="020F0502020204030204" pitchFamily="34" charset="0"/>
                <a:cs typeface="Times New Roman" panose="02020603050405020304" pitchFamily="18" charset="0"/>
              </a:rPr>
              <a:t>para </a:t>
            </a:r>
            <a:r>
              <a:rPr lang="pt-BR" sz="3200" dirty="0">
                <a:latin typeface="Calibri" panose="020F0502020204030204" pitchFamily="34" charset="0"/>
                <a:ea typeface="Calibri" panose="020F0502020204030204" pitchFamily="34" charset="0"/>
                <a:cs typeface="Times New Roman" panose="02020603050405020304" pitchFamily="18" charset="0"/>
              </a:rPr>
              <a:t>Nínive. Ele foi incumbido de repreender os ninivitas iníquos e exortá-los a se arrepender de atos horrendos, Quando Jonas ouviu o pedido de Deus, desobedeceu e fugiu, o que o levou a ser engolido por uma baleia. Ele achou que ele era muito melhor do que os assírios, e que eles não mereciam </a:t>
            </a:r>
            <a:r>
              <a:rPr lang="pt-BR" sz="3200" dirty="0" smtClean="0">
                <a:latin typeface="Calibri" panose="020F0502020204030204" pitchFamily="34" charset="0"/>
                <a:ea typeface="Calibri" panose="020F0502020204030204" pitchFamily="34" charset="0"/>
                <a:cs typeface="Times New Roman" panose="02020603050405020304" pitchFamily="18" charset="0"/>
              </a:rPr>
              <a:t>misericórdia</a:t>
            </a:r>
            <a:r>
              <a:rPr lang="pt-BR" sz="3200" dirty="0">
                <a:latin typeface="Calibri" panose="020F0502020204030204" pitchFamily="34" charset="0"/>
                <a:ea typeface="Calibri" panose="020F0502020204030204" pitchFamily="34" charset="0"/>
                <a:cs typeface="Times New Roman" panose="02020603050405020304" pitchFamily="18" charset="0"/>
              </a:rPr>
              <a:t>. </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125</a:t>
            </a:fld>
            <a:endParaRPr lang="pt-BR" dirty="0"/>
          </a:p>
        </p:txBody>
      </p:sp>
    </p:spTree>
    <p:extLst>
      <p:ext uri="{BB962C8B-B14F-4D97-AF65-F5344CB8AC3E}">
        <p14:creationId xmlns:p14="http://schemas.microsoft.com/office/powerpoint/2010/main" val="514486176"/>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41539" y="1825625"/>
            <a:ext cx="11714671" cy="4351338"/>
          </a:xfrm>
        </p:spPr>
        <p:txBody>
          <a:bodyPr>
            <a:noAutofit/>
          </a:bodyPr>
          <a:lstStyle/>
          <a:p>
            <a:pPr marL="0" indent="0" algn="ctr">
              <a:buNone/>
            </a:pPr>
            <a:r>
              <a:rPr lang="pt-BR" sz="3200" b="1" dirty="0" smtClean="0"/>
              <a:t>Exemplos </a:t>
            </a:r>
            <a:r>
              <a:rPr lang="pt-BR" sz="3200" b="1" dirty="0"/>
              <a:t>Bíblicos </a:t>
            </a:r>
            <a:r>
              <a:rPr lang="pt-BR" sz="3200" b="1" dirty="0" smtClean="0"/>
              <a:t> de Orgulho</a:t>
            </a:r>
            <a:endParaRPr lang="pt-BR" sz="3200" dirty="0"/>
          </a:p>
          <a:p>
            <a:pPr marL="0" indent="0">
              <a:buNone/>
            </a:pPr>
            <a:r>
              <a:rPr lang="pt-BR" sz="3200" dirty="0"/>
              <a:t> </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sz="3200" b="1" dirty="0">
                <a:latin typeface="Calibri" panose="020F0502020204030204" pitchFamily="34" charset="0"/>
                <a:ea typeface="Calibri" panose="020F0502020204030204" pitchFamily="34" charset="0"/>
                <a:cs typeface="Times New Roman" panose="02020603050405020304" pitchFamily="18" charset="0"/>
              </a:rPr>
              <a:t>Jonas</a:t>
            </a:r>
            <a:r>
              <a:rPr lang="pt-BR" sz="3200" dirty="0">
                <a:latin typeface="Calibri" panose="020F0502020204030204" pitchFamily="34" charset="0"/>
                <a:ea typeface="Calibri" panose="020F0502020204030204" pitchFamily="34" charset="0"/>
                <a:cs typeface="Times New Roman" panose="02020603050405020304" pitchFamily="18" charset="0"/>
              </a:rPr>
              <a:t> (Jonas 4:2-3, 7-8)</a:t>
            </a:r>
          </a:p>
          <a:p>
            <a:pPr marL="0" marR="0" indent="0">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Quando Jonas percebeu que Nínive foi salva e quando a aboboreira morreu, ele queria morrer; pois, o seu orgulho foi ferido</a:t>
            </a:r>
            <a:r>
              <a:rPr lang="pt-BR" sz="3200" dirty="0" smtClean="0">
                <a:latin typeface="Calibri" panose="020F0502020204030204" pitchFamily="34" charset="0"/>
                <a:ea typeface="Calibri" panose="020F0502020204030204" pitchFamily="34" charset="0"/>
                <a:cs typeface="Times New Roman" panose="02020603050405020304" pitchFamily="18" charset="0"/>
              </a:rPr>
              <a:t>.</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126</a:t>
            </a:fld>
            <a:endParaRPr lang="pt-BR" dirty="0"/>
          </a:p>
        </p:txBody>
      </p:sp>
    </p:spTree>
    <p:extLst>
      <p:ext uri="{BB962C8B-B14F-4D97-AF65-F5344CB8AC3E}">
        <p14:creationId xmlns:p14="http://schemas.microsoft.com/office/powerpoint/2010/main" val="50810953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41539" y="1825625"/>
            <a:ext cx="11714671" cy="4351338"/>
          </a:xfrm>
        </p:spPr>
        <p:txBody>
          <a:bodyPr>
            <a:noAutofit/>
          </a:bodyPr>
          <a:lstStyle/>
          <a:p>
            <a:pPr marL="0" indent="0" algn="ctr">
              <a:buNone/>
            </a:pPr>
            <a:r>
              <a:rPr lang="pt-BR" sz="3200" b="1" dirty="0" smtClean="0"/>
              <a:t>Exemplos </a:t>
            </a:r>
            <a:r>
              <a:rPr lang="pt-BR" sz="3200" b="1" dirty="0"/>
              <a:t>Bíblicos </a:t>
            </a:r>
            <a:r>
              <a:rPr lang="pt-BR" sz="3200" b="1" dirty="0" smtClean="0"/>
              <a:t> de Orgulho</a:t>
            </a:r>
            <a:endParaRPr lang="pt-BR" sz="3200" dirty="0"/>
          </a:p>
          <a:p>
            <a:pPr marL="0" indent="0">
              <a:buNone/>
            </a:pPr>
            <a:r>
              <a:rPr lang="pt-BR" sz="3200" dirty="0"/>
              <a:t> </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sz="3200" b="1" dirty="0" smtClean="0">
                <a:latin typeface="Calibri" panose="020F0502020204030204" pitchFamily="34" charset="0"/>
                <a:ea typeface="Calibri" panose="020F0502020204030204" pitchFamily="34" charset="0"/>
                <a:cs typeface="Times New Roman" panose="02020603050405020304" pitchFamily="18" charset="0"/>
              </a:rPr>
              <a:t>Pedro</a:t>
            </a:r>
            <a:r>
              <a:rPr lang="pt-BR" sz="3200" dirty="0" smtClean="0">
                <a:latin typeface="Calibri" panose="020F0502020204030204" pitchFamily="34" charset="0"/>
                <a:ea typeface="Calibri" panose="020F0502020204030204" pitchFamily="34" charset="0"/>
                <a:cs typeface="Times New Roman" panose="02020603050405020304" pitchFamily="18" charset="0"/>
              </a:rPr>
              <a:t> </a:t>
            </a:r>
            <a:r>
              <a:rPr lang="pt-BR" sz="3200" dirty="0">
                <a:latin typeface="Calibri" panose="020F0502020204030204" pitchFamily="34" charset="0"/>
                <a:ea typeface="Calibri" panose="020F0502020204030204" pitchFamily="34" charset="0"/>
                <a:cs typeface="Times New Roman" panose="02020603050405020304" pitchFamily="18" charset="0"/>
              </a:rPr>
              <a:t>(Mateus 26:33-35)</a:t>
            </a:r>
          </a:p>
          <a:p>
            <a:pPr marL="0" marR="0" indent="0" algn="ctr">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Pedro é conhecido por ter uma boca grande e falar besteiras sem pensar antes. Ele costuma dizer coisas por capricho e por orgulho. Neste exemplo, ele diz a Jesus que nunca se afastaria </a:t>
            </a:r>
            <a:r>
              <a:rPr lang="pt-BR" sz="3200" dirty="0" smtClean="0">
                <a:latin typeface="Calibri" panose="020F0502020204030204" pitchFamily="34" charset="0"/>
                <a:ea typeface="Calibri" panose="020F0502020204030204" pitchFamily="34" charset="0"/>
                <a:cs typeface="Times New Roman" panose="02020603050405020304" pitchFamily="18" charset="0"/>
              </a:rPr>
              <a:t> Dele</a:t>
            </a:r>
            <a:r>
              <a:rPr lang="pt-BR" sz="3200" dirty="0">
                <a:latin typeface="Calibri" panose="020F0502020204030204" pitchFamily="34" charset="0"/>
                <a:ea typeface="Calibri" panose="020F0502020204030204" pitchFamily="34" charset="0"/>
                <a:cs typeface="Times New Roman" panose="02020603050405020304" pitchFamily="18" charset="0"/>
              </a:rPr>
              <a:t>, mesmo que outros se afastem. Mas quando outros abandonaram Jesus em seu julgamento, Pedro também o abandonou e até o negou. </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127</a:t>
            </a:fld>
            <a:endParaRPr lang="pt-BR" dirty="0"/>
          </a:p>
        </p:txBody>
      </p:sp>
    </p:spTree>
    <p:extLst>
      <p:ext uri="{BB962C8B-B14F-4D97-AF65-F5344CB8AC3E}">
        <p14:creationId xmlns:p14="http://schemas.microsoft.com/office/powerpoint/2010/main" val="2211538930"/>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41539" y="1825625"/>
            <a:ext cx="11714671" cy="4351338"/>
          </a:xfrm>
        </p:spPr>
        <p:txBody>
          <a:bodyPr>
            <a:noAutofit/>
          </a:bodyPr>
          <a:lstStyle/>
          <a:p>
            <a:pPr marL="0" indent="0" algn="ctr">
              <a:buNone/>
            </a:pPr>
            <a:r>
              <a:rPr lang="pt-BR" sz="3200" b="1" dirty="0" smtClean="0"/>
              <a:t>Exemplos </a:t>
            </a:r>
            <a:r>
              <a:rPr lang="pt-BR" sz="3200" b="1" dirty="0"/>
              <a:t>Bíblicos </a:t>
            </a:r>
            <a:r>
              <a:rPr lang="pt-BR" sz="3200" b="1" dirty="0" smtClean="0"/>
              <a:t> de Orgulho</a:t>
            </a:r>
            <a:endParaRPr lang="pt-BR" sz="3200" dirty="0"/>
          </a:p>
          <a:p>
            <a:pPr marL="0" indent="0">
              <a:buNone/>
            </a:pPr>
            <a:r>
              <a:rPr lang="pt-BR" sz="2000" dirty="0"/>
              <a:t> </a:t>
            </a:r>
            <a:endParaRPr lang="pt-BR" sz="20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sz="3200" b="1" dirty="0" smtClean="0">
                <a:latin typeface="Calibri" panose="020F0502020204030204" pitchFamily="34" charset="0"/>
                <a:ea typeface="Calibri" panose="020F0502020204030204" pitchFamily="34" charset="0"/>
                <a:cs typeface="Times New Roman" panose="02020603050405020304" pitchFamily="18" charset="0"/>
              </a:rPr>
              <a:t>Pedro</a:t>
            </a:r>
            <a:r>
              <a:rPr lang="pt-BR" sz="3200" dirty="0" smtClean="0">
                <a:latin typeface="Calibri" panose="020F0502020204030204" pitchFamily="34" charset="0"/>
                <a:ea typeface="Calibri" panose="020F0502020204030204" pitchFamily="34" charset="0"/>
                <a:cs typeface="Times New Roman" panose="02020603050405020304" pitchFamily="18" charset="0"/>
              </a:rPr>
              <a:t> </a:t>
            </a:r>
            <a:r>
              <a:rPr lang="pt-BR" sz="3200" dirty="0">
                <a:latin typeface="Calibri" panose="020F0502020204030204" pitchFamily="34" charset="0"/>
                <a:ea typeface="Calibri" panose="020F0502020204030204" pitchFamily="34" charset="0"/>
                <a:cs typeface="Times New Roman" panose="02020603050405020304" pitchFamily="18" charset="0"/>
              </a:rPr>
              <a:t>(Mateus 26:33-35)</a:t>
            </a:r>
          </a:p>
          <a:p>
            <a:pPr marL="0" marR="0" indent="0" algn="ctr">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0"/>
              </a:spcAft>
              <a:buNone/>
            </a:pPr>
            <a:r>
              <a:rPr lang="pt-BR" sz="3200" dirty="0" smtClean="0">
                <a:latin typeface="Calibri" panose="020F0502020204030204" pitchFamily="34" charset="0"/>
                <a:ea typeface="Calibri" panose="020F0502020204030204" pitchFamily="34" charset="0"/>
                <a:cs typeface="Times New Roman" panose="02020603050405020304" pitchFamily="18" charset="0"/>
              </a:rPr>
              <a:t>O </a:t>
            </a:r>
            <a:r>
              <a:rPr lang="pt-BR" sz="3200" dirty="0">
                <a:latin typeface="Calibri" panose="020F0502020204030204" pitchFamily="34" charset="0"/>
                <a:ea typeface="Calibri" panose="020F0502020204030204" pitchFamily="34" charset="0"/>
                <a:cs typeface="Times New Roman" panose="02020603050405020304" pitchFamily="18" charset="0"/>
              </a:rPr>
              <a:t>que este exemplo de orgulho na Bíblia significa para nós: O orgulho nos faz pensar que sempre faremos a coisa certa. Há uma grande diferença entre pensar que sempre fazermos a coisa certa e ter a sabedoria de saber que sempre somos capazes de fazer a coisa errada e então escolher fazer a coisa certa. A Bíblia é enfática quando afirma que o orgulho nos leva para cair. </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128</a:t>
            </a:fld>
            <a:endParaRPr lang="pt-BR" dirty="0"/>
          </a:p>
        </p:txBody>
      </p:sp>
    </p:spTree>
    <p:extLst>
      <p:ext uri="{BB962C8B-B14F-4D97-AF65-F5344CB8AC3E}">
        <p14:creationId xmlns:p14="http://schemas.microsoft.com/office/powerpoint/2010/main" val="3459153521"/>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41539" y="1825625"/>
            <a:ext cx="11714671" cy="4351338"/>
          </a:xfrm>
        </p:spPr>
        <p:txBody>
          <a:bodyPr>
            <a:noAutofit/>
          </a:bodyPr>
          <a:lstStyle/>
          <a:p>
            <a:pPr marL="0" indent="0" algn="ctr">
              <a:buNone/>
            </a:pPr>
            <a:r>
              <a:rPr lang="pt-BR" sz="3200" b="1" dirty="0" smtClean="0"/>
              <a:t>Exemplos </a:t>
            </a:r>
            <a:r>
              <a:rPr lang="pt-BR" sz="3200" b="1" dirty="0"/>
              <a:t>Bíblicos </a:t>
            </a:r>
            <a:r>
              <a:rPr lang="pt-BR" sz="3200" b="1" dirty="0" smtClean="0"/>
              <a:t> de Orgulho</a:t>
            </a:r>
            <a:endParaRPr lang="pt-BR" sz="3200" dirty="0"/>
          </a:p>
          <a:p>
            <a:pPr marL="0" indent="0">
              <a:buNone/>
            </a:pPr>
            <a:r>
              <a:rPr lang="pt-BR" sz="2000" dirty="0"/>
              <a:t> </a:t>
            </a:r>
            <a:r>
              <a:rPr lang="pt-BR" sz="2000" dirty="0">
                <a:latin typeface="Calibri" panose="020F0502020204030204" pitchFamily="34" charset="0"/>
                <a:ea typeface="Calibri" panose="020F0502020204030204" pitchFamily="34" charset="0"/>
                <a:cs typeface="Times New Roman" panose="02020603050405020304" pitchFamily="18" charset="0"/>
              </a:rPr>
              <a:t> </a:t>
            </a:r>
          </a:p>
          <a:p>
            <a:pPr marL="0" marR="0" indent="0" algn="ctr">
              <a:lnSpc>
                <a:spcPct val="107000"/>
              </a:lnSpc>
              <a:spcBef>
                <a:spcPts val="0"/>
              </a:spcBef>
              <a:spcAft>
                <a:spcPts val="0"/>
              </a:spcAft>
              <a:buNone/>
            </a:pPr>
            <a:r>
              <a:rPr lang="pt-BR" sz="3200" b="1" dirty="0">
                <a:latin typeface="Calibri" panose="020F0502020204030204" pitchFamily="34" charset="0"/>
                <a:ea typeface="Calibri" panose="020F0502020204030204" pitchFamily="34" charset="0"/>
                <a:cs typeface="Times New Roman" panose="02020603050405020304" pitchFamily="18" charset="0"/>
              </a:rPr>
              <a:t>Os Fariseus</a:t>
            </a:r>
            <a:r>
              <a:rPr lang="pt-BR" sz="3200" dirty="0">
                <a:latin typeface="Calibri" panose="020F0502020204030204" pitchFamily="34" charset="0"/>
                <a:ea typeface="Calibri" panose="020F0502020204030204" pitchFamily="34" charset="0"/>
                <a:cs typeface="Times New Roman" panose="02020603050405020304" pitchFamily="18" charset="0"/>
              </a:rPr>
              <a:t> (Mateus 23)</a:t>
            </a:r>
          </a:p>
          <a:p>
            <a:pPr marL="0" marR="0" indent="0" algn="ctr">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0"/>
              </a:spcAft>
              <a:buNone/>
            </a:pPr>
            <a:r>
              <a:rPr lang="pt-BR" sz="2900" dirty="0">
                <a:latin typeface="Calibri" panose="020F0502020204030204" pitchFamily="34" charset="0"/>
                <a:ea typeface="Calibri" panose="020F0502020204030204" pitchFamily="34" charset="0"/>
                <a:cs typeface="Times New Roman" panose="02020603050405020304" pitchFamily="18" charset="0"/>
              </a:rPr>
              <a:t>Nesta passagem, Jesus condena os fariseus por dizerem uma coisa e fazerem outra, e fazerem tudo o que fazem apenas para parecer às outras pessoas. Os fariseus adoravam a atenção e o respeito que recebiam por sua posição, mas não tinham nenhum desejo de realmente e genuinamente ajudar outras pessoas ou amar a Deus. Se não tomarmos cuidado, também podemos ser chamados de fariseus modernos cheios de orgulho</a:t>
            </a:r>
            <a:r>
              <a:rPr lang="pt-BR" sz="2900" dirty="0" smtClean="0">
                <a:latin typeface="Calibri" panose="020F0502020204030204" pitchFamily="34" charset="0"/>
                <a:ea typeface="Calibri" panose="020F0502020204030204" pitchFamily="34" charset="0"/>
                <a:cs typeface="Times New Roman" panose="02020603050405020304" pitchFamily="18" charset="0"/>
              </a:rPr>
              <a:t>.</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129</a:t>
            </a:fld>
            <a:endParaRPr lang="pt-BR" dirty="0"/>
          </a:p>
        </p:txBody>
      </p:sp>
    </p:spTree>
    <p:extLst>
      <p:ext uri="{BB962C8B-B14F-4D97-AF65-F5344CB8AC3E}">
        <p14:creationId xmlns:p14="http://schemas.microsoft.com/office/powerpoint/2010/main" val="24643987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00741"/>
            <a:ext cx="10515600" cy="1325563"/>
          </a:xfrm>
        </p:spPr>
        <p:txBody>
          <a:bodyPr>
            <a:normAutofit/>
          </a:bodyPr>
          <a:lstStyle/>
          <a:p>
            <a:pPr algn="ctr"/>
            <a:r>
              <a:rPr lang="pt-BR" sz="6000" b="1" dirty="0" smtClean="0"/>
              <a:t>DE ONDE VEM O ORGULHO?</a:t>
            </a:r>
            <a:endParaRPr lang="pt-BR" sz="6000" dirty="0"/>
          </a:p>
        </p:txBody>
      </p:sp>
      <p:sp>
        <p:nvSpPr>
          <p:cNvPr id="3" name="Espaço Reservado para Conteúdo 2"/>
          <p:cNvSpPr>
            <a:spLocks noGrp="1"/>
          </p:cNvSpPr>
          <p:nvPr>
            <p:ph idx="1"/>
          </p:nvPr>
        </p:nvSpPr>
        <p:spPr>
          <a:xfrm>
            <a:off x="838200" y="1526304"/>
            <a:ext cx="10515600" cy="4650659"/>
          </a:xfrm>
        </p:spPr>
        <p:txBody>
          <a:bodyPr>
            <a:noAutofit/>
          </a:bodyPr>
          <a:lstStyle/>
          <a:p>
            <a:pPr marL="0" indent="0" algn="ctr">
              <a:buNone/>
            </a:pPr>
            <a:r>
              <a:rPr lang="x-none" dirty="0" smtClean="0"/>
              <a:t>Gênesis </a:t>
            </a:r>
            <a:r>
              <a:rPr lang="x-none" dirty="0"/>
              <a:t>2:3</a:t>
            </a:r>
            <a:endParaRPr lang="pt-BR" dirty="0"/>
          </a:p>
          <a:p>
            <a:pPr marL="0" indent="0" algn="ctr">
              <a:buNone/>
            </a:pPr>
            <a:r>
              <a:rPr lang="pt-BR" dirty="0"/>
              <a:t>“</a:t>
            </a:r>
            <a:r>
              <a:rPr lang="x-none" i="1" dirty="0"/>
              <a:t>E abençoou Deus o dia sétimo, e o santificou; porque nele descansou </a:t>
            </a:r>
            <a:r>
              <a:rPr lang="x-none" b="1" i="1" dirty="0"/>
              <a:t>de toda a sua obra</a:t>
            </a:r>
            <a:r>
              <a:rPr lang="x-none" i="1" dirty="0"/>
              <a:t> que Deus criara e fizera</a:t>
            </a:r>
            <a:r>
              <a:rPr lang="x-none" dirty="0"/>
              <a:t>.</a:t>
            </a:r>
            <a:r>
              <a:rPr lang="pt-BR" dirty="0"/>
              <a:t>”</a:t>
            </a:r>
          </a:p>
          <a:p>
            <a:pPr marL="0" indent="0" fontAlgn="base">
              <a:buNone/>
            </a:pPr>
            <a:r>
              <a:rPr lang="pt-BR" dirty="0"/>
              <a:t> </a:t>
            </a:r>
          </a:p>
          <a:p>
            <a:pPr marL="0" indent="0" fontAlgn="base">
              <a:buNone/>
            </a:pPr>
            <a:r>
              <a:rPr lang="pt-BR" dirty="0"/>
              <a:t>Ele foi criado </a:t>
            </a:r>
            <a:r>
              <a:rPr lang="pt-BR" b="1" dirty="0"/>
              <a:t>perfeito</a:t>
            </a:r>
            <a:r>
              <a:rPr lang="pt-BR" dirty="0"/>
              <a:t> (Eze. 28:15), sem pecado, mas com a habilidade de escolher por si mesmo, justamente com todos nós. </a:t>
            </a:r>
          </a:p>
          <a:p>
            <a:pPr marL="0" indent="0" fontAlgn="base">
              <a:buNone/>
            </a:pPr>
            <a:r>
              <a:rPr lang="pt-BR" dirty="0"/>
              <a:t> </a:t>
            </a: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13</a:t>
            </a:fld>
            <a:endParaRPr lang="pt-BR" dirty="0"/>
          </a:p>
        </p:txBody>
      </p:sp>
    </p:spTree>
    <p:extLst>
      <p:ext uri="{BB962C8B-B14F-4D97-AF65-F5344CB8AC3E}">
        <p14:creationId xmlns:p14="http://schemas.microsoft.com/office/powerpoint/2010/main" val="1037614353"/>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41539" y="1825625"/>
            <a:ext cx="11714671" cy="4351338"/>
          </a:xfrm>
        </p:spPr>
        <p:txBody>
          <a:bodyPr>
            <a:noAutofit/>
          </a:bodyPr>
          <a:lstStyle/>
          <a:p>
            <a:pPr marL="0" indent="0" algn="ctr">
              <a:buNone/>
            </a:pPr>
            <a:r>
              <a:rPr lang="pt-BR" sz="3200" b="1" dirty="0" smtClean="0"/>
              <a:t>Exemplos </a:t>
            </a:r>
            <a:r>
              <a:rPr lang="pt-BR" sz="3200" b="1" dirty="0"/>
              <a:t>Bíblicos </a:t>
            </a:r>
            <a:r>
              <a:rPr lang="pt-BR" sz="3200" b="1" dirty="0" smtClean="0"/>
              <a:t> de Orgulho</a:t>
            </a:r>
            <a:endParaRPr lang="pt-BR" sz="3200" dirty="0"/>
          </a:p>
          <a:p>
            <a:pPr marL="0" indent="0">
              <a:buNone/>
            </a:pPr>
            <a:r>
              <a:rPr lang="pt-BR" sz="2000" dirty="0"/>
              <a:t> </a:t>
            </a:r>
            <a:r>
              <a:rPr lang="pt-BR" sz="2000" dirty="0">
                <a:latin typeface="Calibri" panose="020F0502020204030204" pitchFamily="34" charset="0"/>
                <a:ea typeface="Calibri" panose="020F0502020204030204" pitchFamily="34" charset="0"/>
                <a:cs typeface="Times New Roman" panose="02020603050405020304" pitchFamily="18" charset="0"/>
              </a:rPr>
              <a:t> </a:t>
            </a:r>
          </a:p>
          <a:p>
            <a:pPr marL="0" marR="0" indent="0" algn="ctr">
              <a:lnSpc>
                <a:spcPct val="107000"/>
              </a:lnSpc>
              <a:spcBef>
                <a:spcPts val="0"/>
              </a:spcBef>
              <a:spcAft>
                <a:spcPts val="0"/>
              </a:spcAft>
              <a:buNone/>
            </a:pPr>
            <a:r>
              <a:rPr lang="pt-BR" sz="3200" b="1" dirty="0">
                <a:latin typeface="Calibri" panose="020F0502020204030204" pitchFamily="34" charset="0"/>
                <a:ea typeface="Calibri" panose="020F0502020204030204" pitchFamily="34" charset="0"/>
                <a:cs typeface="Times New Roman" panose="02020603050405020304" pitchFamily="18" charset="0"/>
              </a:rPr>
              <a:t>Os Fariseus</a:t>
            </a:r>
            <a:r>
              <a:rPr lang="pt-BR" sz="3200" dirty="0">
                <a:latin typeface="Calibri" panose="020F0502020204030204" pitchFamily="34" charset="0"/>
                <a:ea typeface="Calibri" panose="020F0502020204030204" pitchFamily="34" charset="0"/>
                <a:cs typeface="Times New Roman" panose="02020603050405020304" pitchFamily="18" charset="0"/>
              </a:rPr>
              <a:t> (Mateus 23)</a:t>
            </a:r>
          </a:p>
          <a:p>
            <a:pPr marL="0" marR="0" indent="0" algn="ctr">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0"/>
              </a:spcAft>
              <a:buNone/>
            </a:pPr>
            <a:r>
              <a:rPr lang="pt-BR" sz="3200" dirty="0" smtClean="0">
                <a:latin typeface="Calibri" panose="020F0502020204030204" pitchFamily="34" charset="0"/>
                <a:ea typeface="Calibri" panose="020F0502020204030204" pitchFamily="34" charset="0"/>
                <a:cs typeface="Times New Roman" panose="02020603050405020304" pitchFamily="18" charset="0"/>
              </a:rPr>
              <a:t>Agir </a:t>
            </a:r>
            <a:r>
              <a:rPr lang="pt-BR" sz="3200" dirty="0">
                <a:latin typeface="Calibri" panose="020F0502020204030204" pitchFamily="34" charset="0"/>
                <a:ea typeface="Calibri" panose="020F0502020204030204" pitchFamily="34" charset="0"/>
                <a:cs typeface="Times New Roman" panose="02020603050405020304" pitchFamily="18" charset="0"/>
              </a:rPr>
              <a:t>como se estivéssemos melhor do que os outros é uma marca registrada de orgulho. </a:t>
            </a:r>
            <a:r>
              <a:rPr lang="pt-BR" sz="3200" dirty="0" smtClean="0">
                <a:latin typeface="Calibri" panose="020F0502020204030204" pitchFamily="34" charset="0"/>
                <a:ea typeface="Calibri" panose="020F0502020204030204" pitchFamily="34" charset="0"/>
                <a:cs typeface="Times New Roman" panose="02020603050405020304" pitchFamily="18" charset="0"/>
              </a:rPr>
              <a:t> Quando </a:t>
            </a:r>
            <a:r>
              <a:rPr lang="pt-BR" sz="3200" dirty="0">
                <a:latin typeface="Calibri" panose="020F0502020204030204" pitchFamily="34" charset="0"/>
                <a:ea typeface="Calibri" panose="020F0502020204030204" pitchFamily="34" charset="0"/>
                <a:cs typeface="Times New Roman" panose="02020603050405020304" pitchFamily="18" charset="0"/>
              </a:rPr>
              <a:t>obedecemos aos mandamentos de Deus para qualquer coisa que não seja agradar a </a:t>
            </a:r>
            <a:r>
              <a:rPr lang="pt-BR" sz="3200" dirty="0" smtClean="0">
                <a:latin typeface="Calibri" panose="020F0502020204030204" pitchFamily="34" charset="0"/>
                <a:ea typeface="Calibri" panose="020F0502020204030204" pitchFamily="34" charset="0"/>
                <a:cs typeface="Times New Roman" panose="02020603050405020304" pitchFamily="18" charset="0"/>
              </a:rPr>
              <a:t>Deus </a:t>
            </a:r>
            <a:r>
              <a:rPr lang="pt-BR" sz="3200" dirty="0">
                <a:latin typeface="Calibri" panose="020F0502020204030204" pitchFamily="34" charset="0"/>
                <a:ea typeface="Calibri" panose="020F0502020204030204" pitchFamily="34" charset="0"/>
                <a:cs typeface="Times New Roman" panose="02020603050405020304" pitchFamily="18" charset="0"/>
              </a:rPr>
              <a:t>ou amar genuinamente as outras pessoas, estamos agindo por orgulho. </a:t>
            </a:r>
          </a:p>
          <a:p>
            <a:pPr marL="0" marR="0" indent="0">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 </a:t>
            </a: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130</a:t>
            </a:fld>
            <a:endParaRPr lang="pt-BR" dirty="0"/>
          </a:p>
        </p:txBody>
      </p:sp>
    </p:spTree>
    <p:extLst>
      <p:ext uri="{BB962C8B-B14F-4D97-AF65-F5344CB8AC3E}">
        <p14:creationId xmlns:p14="http://schemas.microsoft.com/office/powerpoint/2010/main" val="736988766"/>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41539" y="1825625"/>
            <a:ext cx="11714671" cy="4351338"/>
          </a:xfrm>
        </p:spPr>
        <p:txBody>
          <a:bodyPr>
            <a:noAutofit/>
          </a:bodyPr>
          <a:lstStyle/>
          <a:p>
            <a:pPr marL="0" indent="0" algn="ctr">
              <a:buNone/>
            </a:pPr>
            <a:r>
              <a:rPr lang="pt-BR" sz="3200" b="1" dirty="0" smtClean="0"/>
              <a:t>Exemplos </a:t>
            </a:r>
            <a:r>
              <a:rPr lang="pt-BR" sz="3200" b="1" dirty="0"/>
              <a:t>Bíblicos </a:t>
            </a:r>
            <a:r>
              <a:rPr lang="pt-BR" sz="3200" b="1" dirty="0" smtClean="0"/>
              <a:t> de Orgulho</a:t>
            </a:r>
            <a:endParaRPr lang="pt-BR" sz="3200" dirty="0"/>
          </a:p>
          <a:p>
            <a:pPr marL="0" indent="0">
              <a:buNone/>
            </a:pPr>
            <a:r>
              <a:rPr lang="pt-BR" sz="2000" dirty="0"/>
              <a:t> </a:t>
            </a:r>
            <a:r>
              <a:rPr lang="pt-BR" sz="2000" dirty="0">
                <a:latin typeface="Calibri" panose="020F0502020204030204" pitchFamily="34" charset="0"/>
                <a:ea typeface="Calibri" panose="020F0502020204030204" pitchFamily="34" charset="0"/>
                <a:cs typeface="Times New Roman" panose="02020603050405020304" pitchFamily="18" charset="0"/>
              </a:rPr>
              <a:t> </a:t>
            </a:r>
          </a:p>
          <a:p>
            <a:pPr marL="0" marR="0" indent="0" algn="ctr">
              <a:lnSpc>
                <a:spcPct val="107000"/>
              </a:lnSpc>
              <a:spcBef>
                <a:spcPts val="0"/>
              </a:spcBef>
              <a:spcAft>
                <a:spcPts val="0"/>
              </a:spcAft>
              <a:buNone/>
            </a:pPr>
            <a:r>
              <a:rPr lang="pt-BR" sz="3200" b="1" dirty="0" smtClean="0">
                <a:latin typeface="Calibri" panose="020F0502020204030204" pitchFamily="34" charset="0"/>
                <a:ea typeface="Calibri" panose="020F0502020204030204" pitchFamily="34" charset="0"/>
                <a:cs typeface="Times New Roman" panose="02020603050405020304" pitchFamily="18" charset="0"/>
              </a:rPr>
              <a:t>Saulo </a:t>
            </a:r>
            <a:r>
              <a:rPr lang="pt-BR" sz="3200" b="1" dirty="0">
                <a:latin typeface="Calibri" panose="020F0502020204030204" pitchFamily="34" charset="0"/>
                <a:ea typeface="Calibri" panose="020F0502020204030204" pitchFamily="34" charset="0"/>
                <a:cs typeface="Times New Roman" panose="02020603050405020304" pitchFamily="18" charset="0"/>
              </a:rPr>
              <a:t>— Paulo</a:t>
            </a:r>
            <a:r>
              <a:rPr lang="pt-BR" sz="3200" dirty="0">
                <a:latin typeface="Calibri" panose="020F0502020204030204" pitchFamily="34" charset="0"/>
                <a:ea typeface="Calibri" panose="020F0502020204030204" pitchFamily="34" charset="0"/>
                <a:cs typeface="Times New Roman" panose="02020603050405020304" pitchFamily="18" charset="0"/>
              </a:rPr>
              <a:t> (Filipenses 3:4-7)</a:t>
            </a:r>
          </a:p>
          <a:p>
            <a:pPr marL="0" marR="0" indent="0">
              <a:lnSpc>
                <a:spcPct val="107000"/>
              </a:lnSpc>
              <a:spcBef>
                <a:spcPts val="0"/>
              </a:spcBef>
              <a:spcAft>
                <a:spcPts val="0"/>
              </a:spcAft>
              <a:buNone/>
            </a:pPr>
            <a:r>
              <a:rPr lang="pt-BR" sz="2000" dirty="0">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0"/>
              </a:spcAft>
              <a:buNone/>
            </a:pPr>
            <a:r>
              <a:rPr lang="pt-BR" sz="3000" dirty="0">
                <a:latin typeface="Calibri" panose="020F0502020204030204" pitchFamily="34" charset="0"/>
                <a:ea typeface="Calibri" panose="020F0502020204030204" pitchFamily="34" charset="0"/>
                <a:cs typeface="Times New Roman" panose="02020603050405020304" pitchFamily="18" charset="0"/>
              </a:rPr>
              <a:t>Saulo (mais tarde rebatizado de Paulo) é outro grande exemplo de orgulho na Bíblia. No início, ele tinha tanto orgulho de ser o judeu perfeito e acreditava que tinha o direito de matar hereges e blasfemadores (cristãos) porque tinha sabedoria para saber o que Deus queria. A </a:t>
            </a:r>
            <a:r>
              <a:rPr lang="pt-BR" sz="3000" dirty="0" smtClean="0">
                <a:latin typeface="Calibri" panose="020F0502020204030204" pitchFamily="34" charset="0"/>
                <a:ea typeface="Calibri" panose="020F0502020204030204" pitchFamily="34" charset="0"/>
                <a:cs typeface="Times New Roman" panose="02020603050405020304" pitchFamily="18" charset="0"/>
              </a:rPr>
              <a:t>ambição </a:t>
            </a:r>
            <a:r>
              <a:rPr lang="pt-BR" sz="3000" dirty="0">
                <a:latin typeface="Calibri" panose="020F0502020204030204" pitchFamily="34" charset="0"/>
                <a:ea typeface="Calibri" panose="020F0502020204030204" pitchFamily="34" charset="0"/>
                <a:cs typeface="Times New Roman" panose="02020603050405020304" pitchFamily="18" charset="0"/>
              </a:rPr>
              <a:t>egoísta e o orgulho de Saul, fizeram com que ele ficasse cego para o amor de Deus e se concentrasse mais em estar certo, ser melhor do que todos e da lei. </a:t>
            </a:r>
          </a:p>
          <a:p>
            <a:pPr marL="0" marR="0" indent="0">
              <a:lnSpc>
                <a:spcPct val="107000"/>
              </a:lnSpc>
              <a:spcBef>
                <a:spcPts val="0"/>
              </a:spcBef>
              <a:spcAft>
                <a:spcPts val="0"/>
              </a:spcAft>
              <a:buNone/>
            </a:pPr>
            <a:r>
              <a:rPr lang="pt-BR" sz="3000" dirty="0">
                <a:latin typeface="Calibri" panose="020F0502020204030204" pitchFamily="34" charset="0"/>
                <a:ea typeface="Calibri" panose="020F0502020204030204" pitchFamily="34" charset="0"/>
                <a:cs typeface="Times New Roman" panose="02020603050405020304" pitchFamily="18" charset="0"/>
              </a:rPr>
              <a:t> </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131</a:t>
            </a:fld>
            <a:endParaRPr lang="pt-BR" dirty="0"/>
          </a:p>
        </p:txBody>
      </p:sp>
    </p:spTree>
    <p:extLst>
      <p:ext uri="{BB962C8B-B14F-4D97-AF65-F5344CB8AC3E}">
        <p14:creationId xmlns:p14="http://schemas.microsoft.com/office/powerpoint/2010/main" val="2985338478"/>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41539" y="1825625"/>
            <a:ext cx="11714671" cy="4351338"/>
          </a:xfrm>
        </p:spPr>
        <p:txBody>
          <a:bodyPr>
            <a:noAutofit/>
          </a:bodyPr>
          <a:lstStyle/>
          <a:p>
            <a:pPr marL="0" indent="0" algn="ctr">
              <a:buNone/>
            </a:pPr>
            <a:r>
              <a:rPr lang="pt-BR" sz="3200" b="1" dirty="0" smtClean="0"/>
              <a:t>Exemplos </a:t>
            </a:r>
            <a:r>
              <a:rPr lang="pt-BR" sz="3200" b="1" dirty="0"/>
              <a:t>Bíblicos </a:t>
            </a:r>
            <a:r>
              <a:rPr lang="pt-BR" sz="3200" b="1" dirty="0" smtClean="0"/>
              <a:t> de Orgulho</a:t>
            </a:r>
            <a:endParaRPr lang="pt-BR" sz="3200" dirty="0"/>
          </a:p>
          <a:p>
            <a:pPr marL="0" indent="0">
              <a:buNone/>
            </a:pPr>
            <a:r>
              <a:rPr lang="pt-BR" sz="2000" dirty="0"/>
              <a:t> </a:t>
            </a:r>
            <a:r>
              <a:rPr lang="pt-BR" sz="2000" dirty="0">
                <a:latin typeface="Calibri" panose="020F0502020204030204" pitchFamily="34" charset="0"/>
                <a:ea typeface="Calibri" panose="020F0502020204030204" pitchFamily="34" charset="0"/>
                <a:cs typeface="Times New Roman" panose="02020603050405020304" pitchFamily="18" charset="0"/>
              </a:rPr>
              <a:t> </a:t>
            </a:r>
          </a:p>
          <a:p>
            <a:pPr marL="0" marR="0" indent="0" algn="ctr">
              <a:lnSpc>
                <a:spcPct val="107000"/>
              </a:lnSpc>
              <a:spcBef>
                <a:spcPts val="0"/>
              </a:spcBef>
              <a:spcAft>
                <a:spcPts val="0"/>
              </a:spcAft>
              <a:buNone/>
            </a:pPr>
            <a:r>
              <a:rPr lang="pt-BR" sz="3200" b="1" dirty="0" smtClean="0">
                <a:latin typeface="Calibri" panose="020F0502020204030204" pitchFamily="34" charset="0"/>
                <a:ea typeface="Calibri" panose="020F0502020204030204" pitchFamily="34" charset="0"/>
                <a:cs typeface="Times New Roman" panose="02020603050405020304" pitchFamily="18" charset="0"/>
              </a:rPr>
              <a:t>Saulo </a:t>
            </a:r>
            <a:r>
              <a:rPr lang="pt-BR" sz="3200" b="1" dirty="0">
                <a:latin typeface="Calibri" panose="020F0502020204030204" pitchFamily="34" charset="0"/>
                <a:ea typeface="Calibri" panose="020F0502020204030204" pitchFamily="34" charset="0"/>
                <a:cs typeface="Times New Roman" panose="02020603050405020304" pitchFamily="18" charset="0"/>
              </a:rPr>
              <a:t>— Paulo</a:t>
            </a:r>
            <a:r>
              <a:rPr lang="pt-BR" sz="3200" dirty="0">
                <a:latin typeface="Calibri" panose="020F0502020204030204" pitchFamily="34" charset="0"/>
                <a:ea typeface="Calibri" panose="020F0502020204030204" pitchFamily="34" charset="0"/>
                <a:cs typeface="Times New Roman" panose="02020603050405020304" pitchFamily="18" charset="0"/>
              </a:rPr>
              <a:t> (Filipenses 3:4-7)</a:t>
            </a:r>
          </a:p>
          <a:p>
            <a:pPr marL="0" marR="0" indent="0">
              <a:lnSpc>
                <a:spcPct val="107000"/>
              </a:lnSpc>
              <a:spcBef>
                <a:spcPts val="0"/>
              </a:spcBef>
              <a:spcAft>
                <a:spcPts val="0"/>
              </a:spcAft>
              <a:buNone/>
            </a:pPr>
            <a:r>
              <a:rPr lang="pt-BR" sz="2000" dirty="0">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0"/>
              </a:spcAft>
              <a:buNone/>
            </a:pPr>
            <a:r>
              <a:rPr lang="pt-BR" sz="3200" dirty="0" smtClean="0">
                <a:latin typeface="Calibri" panose="020F0502020204030204" pitchFamily="34" charset="0"/>
                <a:ea typeface="Calibri" panose="020F0502020204030204" pitchFamily="34" charset="0"/>
                <a:cs typeface="Times New Roman" panose="02020603050405020304" pitchFamily="18" charset="0"/>
              </a:rPr>
              <a:t>Deus </a:t>
            </a:r>
            <a:r>
              <a:rPr lang="pt-BR" sz="3200" dirty="0">
                <a:latin typeface="Calibri" panose="020F0502020204030204" pitchFamily="34" charset="0"/>
                <a:ea typeface="Calibri" panose="020F0502020204030204" pitchFamily="34" charset="0"/>
                <a:cs typeface="Times New Roman" panose="02020603050405020304" pitchFamily="18" charset="0"/>
              </a:rPr>
              <a:t>deu a Saulo a chance de se arrepender e ele se humilhou e mudou seu comportamento. </a:t>
            </a:r>
            <a:r>
              <a:rPr lang="pt-BR" sz="3200" dirty="0" smtClean="0">
                <a:latin typeface="Calibri" panose="020F0502020204030204" pitchFamily="34" charset="0"/>
                <a:ea typeface="Calibri" panose="020F0502020204030204" pitchFamily="34" charset="0"/>
                <a:cs typeface="Times New Roman" panose="02020603050405020304" pitchFamily="18" charset="0"/>
              </a:rPr>
              <a:t>Lembre-se</a:t>
            </a:r>
            <a:r>
              <a:rPr lang="pt-BR" sz="3200" dirty="0">
                <a:latin typeface="Calibri" panose="020F0502020204030204" pitchFamily="34" charset="0"/>
                <a:ea typeface="Calibri" panose="020F0502020204030204" pitchFamily="34" charset="0"/>
                <a:cs typeface="Times New Roman" panose="02020603050405020304" pitchFamily="18" charset="0"/>
              </a:rPr>
              <a:t>, sem arrependimento e mudança de comportamento, uma pessoa orgulhosa está, em última análise, escolhendo o pecado. </a:t>
            </a:r>
          </a:p>
          <a:p>
            <a:pPr marL="0" marR="0" indent="0">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 </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132</a:t>
            </a:fld>
            <a:endParaRPr lang="pt-BR" dirty="0"/>
          </a:p>
        </p:txBody>
      </p:sp>
    </p:spTree>
    <p:extLst>
      <p:ext uri="{BB962C8B-B14F-4D97-AF65-F5344CB8AC3E}">
        <p14:creationId xmlns:p14="http://schemas.microsoft.com/office/powerpoint/2010/main" val="2085353253"/>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41539" y="1825625"/>
            <a:ext cx="11714671" cy="4351338"/>
          </a:xfrm>
        </p:spPr>
        <p:txBody>
          <a:bodyPr>
            <a:noAutofit/>
          </a:bodyPr>
          <a:lstStyle/>
          <a:p>
            <a:pPr marL="0" marR="0" indent="0" algn="ctr">
              <a:lnSpc>
                <a:spcPct val="107000"/>
              </a:lnSpc>
              <a:spcBef>
                <a:spcPts val="0"/>
              </a:spcBef>
              <a:spcAft>
                <a:spcPts val="0"/>
              </a:spcAft>
              <a:buNone/>
            </a:pPr>
            <a:r>
              <a:rPr lang="pt-BR" sz="3200" b="1" dirty="0">
                <a:latin typeface="Calibri" panose="020F0502020204030204" pitchFamily="34" charset="0"/>
                <a:ea typeface="Calibri" panose="020F0502020204030204" pitchFamily="34" charset="0"/>
                <a:cs typeface="Times New Roman" panose="02020603050405020304" pitchFamily="18" charset="0"/>
              </a:rPr>
              <a:t>Por que o orgulho é espiritualmente perigoso?</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Deus espera que os cristãos sejam confiantes e fortes em suas crenças e ações. No entanto, a Bíblia está cheia de advertências contra o orgulho, que pode se manifestar como confiança e força indevidas em nós mesmos - não em Deus.</a:t>
            </a:r>
          </a:p>
          <a:p>
            <a:pPr marL="0" marR="0" indent="0">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 </a:t>
            </a: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133</a:t>
            </a:fld>
            <a:endParaRPr lang="pt-BR" dirty="0"/>
          </a:p>
        </p:txBody>
      </p:sp>
    </p:spTree>
    <p:extLst>
      <p:ext uri="{BB962C8B-B14F-4D97-AF65-F5344CB8AC3E}">
        <p14:creationId xmlns:p14="http://schemas.microsoft.com/office/powerpoint/2010/main" val="3265120331"/>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41539" y="1825625"/>
            <a:ext cx="11714671" cy="4351338"/>
          </a:xfrm>
        </p:spPr>
        <p:txBody>
          <a:bodyPr>
            <a:noAutofit/>
          </a:bodyPr>
          <a:lstStyle/>
          <a:p>
            <a:pPr marL="0" marR="0" indent="0" algn="ctr">
              <a:lnSpc>
                <a:spcPct val="107000"/>
              </a:lnSpc>
              <a:spcBef>
                <a:spcPts val="0"/>
              </a:spcBef>
              <a:spcAft>
                <a:spcPts val="0"/>
              </a:spcAft>
              <a:buNone/>
            </a:pPr>
            <a:r>
              <a:rPr lang="pt-BR" sz="3200" b="1" dirty="0">
                <a:latin typeface="Calibri" panose="020F0502020204030204" pitchFamily="34" charset="0"/>
                <a:ea typeface="Calibri" panose="020F0502020204030204" pitchFamily="34" charset="0"/>
                <a:cs typeface="Times New Roman" panose="02020603050405020304" pitchFamily="18" charset="0"/>
              </a:rPr>
              <a:t>Por que o orgulho é espiritualmente perigoso?</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0"/>
              </a:spcAft>
              <a:buNone/>
            </a:pPr>
            <a:r>
              <a:rPr lang="pt-BR" sz="3200" dirty="0" smtClean="0">
                <a:latin typeface="Calibri" panose="020F0502020204030204" pitchFamily="34" charset="0"/>
                <a:ea typeface="Calibri" panose="020F0502020204030204" pitchFamily="34" charset="0"/>
                <a:cs typeface="Times New Roman" panose="02020603050405020304" pitchFamily="18" charset="0"/>
              </a:rPr>
              <a:t>O </a:t>
            </a:r>
            <a:r>
              <a:rPr lang="pt-BR" sz="3200" dirty="0">
                <a:latin typeface="Calibri" panose="020F0502020204030204" pitchFamily="34" charset="0"/>
                <a:ea typeface="Calibri" panose="020F0502020204030204" pitchFamily="34" charset="0"/>
                <a:cs typeface="Times New Roman" panose="02020603050405020304" pitchFamily="18" charset="0"/>
              </a:rPr>
              <a:t>orgulho pode nos levar a: </a:t>
            </a:r>
          </a:p>
          <a:p>
            <a:pPr marL="0" marR="0" indent="0">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 </a:t>
            </a:r>
          </a:p>
          <a:p>
            <a:pPr marL="862013" marR="0" indent="-465138">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 </a:t>
            </a:r>
            <a:r>
              <a:rPr lang="pt-BR" sz="3200" dirty="0" smtClean="0">
                <a:latin typeface="Calibri" panose="020F0502020204030204" pitchFamily="34" charset="0"/>
                <a:ea typeface="Calibri" panose="020F0502020204030204" pitchFamily="34" charset="0"/>
                <a:cs typeface="Times New Roman" panose="02020603050405020304" pitchFamily="18" charset="0"/>
              </a:rPr>
              <a:t>	Buscar </a:t>
            </a:r>
            <a:r>
              <a:rPr lang="pt-BR" sz="3200" dirty="0">
                <a:latin typeface="Calibri" panose="020F0502020204030204" pitchFamily="34" charset="0"/>
                <a:ea typeface="Calibri" panose="020F0502020204030204" pitchFamily="34" charset="0"/>
                <a:cs typeface="Times New Roman" panose="02020603050405020304" pitchFamily="18" charset="0"/>
              </a:rPr>
              <a:t>reconhecimento para nos exaltar. </a:t>
            </a:r>
          </a:p>
          <a:p>
            <a:pPr marL="862013" marR="0" indent="-465138">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 </a:t>
            </a:r>
            <a:r>
              <a:rPr lang="pt-BR" sz="3200" dirty="0" smtClean="0">
                <a:latin typeface="Calibri" panose="020F0502020204030204" pitchFamily="34" charset="0"/>
                <a:ea typeface="Calibri" panose="020F0502020204030204" pitchFamily="34" charset="0"/>
                <a:cs typeface="Times New Roman" panose="02020603050405020304" pitchFamily="18" charset="0"/>
              </a:rPr>
              <a:t>	Tratar </a:t>
            </a:r>
            <a:r>
              <a:rPr lang="pt-BR" sz="3200" dirty="0">
                <a:latin typeface="Calibri" panose="020F0502020204030204" pitchFamily="34" charset="0"/>
                <a:ea typeface="Calibri" panose="020F0502020204030204" pitchFamily="34" charset="0"/>
                <a:cs typeface="Times New Roman" panose="02020603050405020304" pitchFamily="18" charset="0"/>
              </a:rPr>
              <a:t>os outros injustamente. </a:t>
            </a:r>
          </a:p>
          <a:p>
            <a:pPr marL="862013" marR="0" indent="-465138">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 </a:t>
            </a:r>
            <a:r>
              <a:rPr lang="pt-BR" sz="3200" dirty="0" smtClean="0">
                <a:latin typeface="Calibri" panose="020F0502020204030204" pitchFamily="34" charset="0"/>
                <a:ea typeface="Calibri" panose="020F0502020204030204" pitchFamily="34" charset="0"/>
                <a:cs typeface="Times New Roman" panose="02020603050405020304" pitchFamily="18" charset="0"/>
              </a:rPr>
              <a:t>	Não aceitar </a:t>
            </a:r>
            <a:r>
              <a:rPr lang="pt-BR" sz="3200" dirty="0">
                <a:latin typeface="Calibri" panose="020F0502020204030204" pitchFamily="34" charset="0"/>
                <a:ea typeface="Calibri" panose="020F0502020204030204" pitchFamily="34" charset="0"/>
                <a:cs typeface="Times New Roman" panose="02020603050405020304" pitchFamily="18" charset="0"/>
              </a:rPr>
              <a:t>nenhuma responsabilidade por irregularidades. </a:t>
            </a:r>
          </a:p>
          <a:p>
            <a:pPr marL="862013" marR="0" indent="-465138">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 </a:t>
            </a:r>
            <a:r>
              <a:rPr lang="pt-BR" sz="3200" dirty="0" smtClean="0">
                <a:latin typeface="Calibri" panose="020F0502020204030204" pitchFamily="34" charset="0"/>
                <a:ea typeface="Calibri" panose="020F0502020204030204" pitchFamily="34" charset="0"/>
                <a:cs typeface="Times New Roman" panose="02020603050405020304" pitchFamily="18" charset="0"/>
              </a:rPr>
              <a:t>	Falar </a:t>
            </a:r>
            <a:r>
              <a:rPr lang="pt-BR" sz="3200" dirty="0">
                <a:latin typeface="Calibri" panose="020F0502020204030204" pitchFamily="34" charset="0"/>
                <a:ea typeface="Calibri" panose="020F0502020204030204" pitchFamily="34" charset="0"/>
                <a:cs typeface="Times New Roman" panose="02020603050405020304" pitchFamily="18" charset="0"/>
              </a:rPr>
              <a:t>constantemente sem ouvir. </a:t>
            </a:r>
          </a:p>
          <a:p>
            <a:pPr marL="862013" marR="0" indent="-465138">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 </a:t>
            </a:r>
            <a:r>
              <a:rPr lang="pt-BR" sz="3200" dirty="0" smtClean="0">
                <a:latin typeface="Calibri" panose="020F0502020204030204" pitchFamily="34" charset="0"/>
                <a:ea typeface="Calibri" panose="020F0502020204030204" pitchFamily="34" charset="0"/>
                <a:cs typeface="Times New Roman" panose="02020603050405020304" pitchFamily="18" charset="0"/>
              </a:rPr>
              <a:t>	Estar </a:t>
            </a:r>
            <a:r>
              <a:rPr lang="pt-BR" sz="3200" dirty="0">
                <a:latin typeface="Calibri" panose="020F0502020204030204" pitchFamily="34" charset="0"/>
                <a:ea typeface="Calibri" panose="020F0502020204030204" pitchFamily="34" charset="0"/>
                <a:cs typeface="Times New Roman" panose="02020603050405020304" pitchFamily="18" charset="0"/>
              </a:rPr>
              <a:t>apenas preocupado conosco. </a:t>
            </a:r>
            <a:r>
              <a:rPr lang="pt-BR" sz="3200" dirty="0" smtClean="0">
                <a:latin typeface="Calibri" panose="020F0502020204030204" pitchFamily="34" charset="0"/>
                <a:ea typeface="Calibri" panose="020F0502020204030204" pitchFamily="34" charset="0"/>
                <a:cs typeface="Times New Roman" panose="02020603050405020304" pitchFamily="18" charset="0"/>
              </a:rPr>
              <a:t> </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134</a:t>
            </a:fld>
            <a:endParaRPr lang="pt-BR" dirty="0"/>
          </a:p>
        </p:txBody>
      </p:sp>
    </p:spTree>
    <p:extLst>
      <p:ext uri="{BB962C8B-B14F-4D97-AF65-F5344CB8AC3E}">
        <p14:creationId xmlns:p14="http://schemas.microsoft.com/office/powerpoint/2010/main" val="2841969743"/>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41539" y="1825625"/>
            <a:ext cx="11714671" cy="4351338"/>
          </a:xfrm>
        </p:spPr>
        <p:txBody>
          <a:bodyPr>
            <a:noAutofit/>
          </a:bodyPr>
          <a:lstStyle/>
          <a:p>
            <a:pPr marL="0" marR="0" indent="0" algn="ctr">
              <a:lnSpc>
                <a:spcPct val="107000"/>
              </a:lnSpc>
              <a:spcBef>
                <a:spcPts val="0"/>
              </a:spcBef>
              <a:spcAft>
                <a:spcPts val="0"/>
              </a:spcAft>
              <a:buNone/>
            </a:pPr>
            <a:r>
              <a:rPr lang="pt-BR" sz="3200" b="1" dirty="0">
                <a:latin typeface="Calibri" panose="020F0502020204030204" pitchFamily="34" charset="0"/>
                <a:ea typeface="Calibri" panose="020F0502020204030204" pitchFamily="34" charset="0"/>
                <a:cs typeface="Times New Roman" panose="02020603050405020304" pitchFamily="18" charset="0"/>
              </a:rPr>
              <a:t>Por que o orgulho é espiritualmente perigoso?</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0"/>
              </a:spcAft>
              <a:buNone/>
            </a:pPr>
            <a:r>
              <a:rPr lang="pt-BR" sz="3200" dirty="0" smtClean="0">
                <a:latin typeface="Calibri" panose="020F0502020204030204" pitchFamily="34" charset="0"/>
                <a:ea typeface="Calibri" panose="020F0502020204030204" pitchFamily="34" charset="0"/>
                <a:cs typeface="Times New Roman" panose="02020603050405020304" pitchFamily="18" charset="0"/>
              </a:rPr>
              <a:t>Todas </a:t>
            </a:r>
            <a:r>
              <a:rPr lang="pt-BR" sz="3200" dirty="0">
                <a:latin typeface="Calibri" panose="020F0502020204030204" pitchFamily="34" charset="0"/>
                <a:ea typeface="Calibri" panose="020F0502020204030204" pitchFamily="34" charset="0"/>
                <a:cs typeface="Times New Roman" panose="02020603050405020304" pitchFamily="18" charset="0"/>
              </a:rPr>
              <a:t>essas são ações que sabemos da Bíblia que não são semelhantes a Cristo. O apostolo </a:t>
            </a:r>
            <a:r>
              <a:rPr lang="pt-BR" sz="3200" dirty="0" smtClean="0">
                <a:latin typeface="Calibri" panose="020F0502020204030204" pitchFamily="34" charset="0"/>
                <a:ea typeface="Calibri" panose="020F0502020204030204" pitchFamily="34" charset="0"/>
                <a:cs typeface="Times New Roman" panose="02020603050405020304" pitchFamily="18" charset="0"/>
              </a:rPr>
              <a:t>João </a:t>
            </a:r>
            <a:r>
              <a:rPr lang="pt-BR" sz="3200" dirty="0">
                <a:latin typeface="Calibri" panose="020F0502020204030204" pitchFamily="34" charset="0"/>
                <a:ea typeface="Calibri" panose="020F0502020204030204" pitchFamily="34" charset="0"/>
                <a:cs typeface="Times New Roman" panose="02020603050405020304" pitchFamily="18" charset="0"/>
              </a:rPr>
              <a:t>avisa: </a:t>
            </a:r>
            <a:r>
              <a:rPr lang="pt-BR" sz="3200" i="1" dirty="0">
                <a:latin typeface="Calibri" panose="020F0502020204030204" pitchFamily="34" charset="0"/>
                <a:ea typeface="Calibri" panose="020F0502020204030204" pitchFamily="34" charset="0"/>
                <a:cs typeface="Times New Roman" panose="02020603050405020304" pitchFamily="18" charset="0"/>
              </a:rPr>
              <a:t>"Porque tudo o que há no mundo - a concupiscência da carne, a concupiscência dos olhos e a soberba da vida, não vem do Pai, mas do mundo"</a:t>
            </a:r>
            <a:r>
              <a:rPr lang="pt-BR" sz="3200" dirty="0">
                <a:latin typeface="Calibri" panose="020F0502020204030204" pitchFamily="34" charset="0"/>
                <a:ea typeface="Calibri" panose="020F0502020204030204" pitchFamily="34" charset="0"/>
                <a:cs typeface="Times New Roman" panose="02020603050405020304" pitchFamily="18" charset="0"/>
              </a:rPr>
              <a:t> (1 João 2:16). </a:t>
            </a:r>
          </a:p>
          <a:p>
            <a:pPr marL="0" marR="0" indent="0">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0"/>
              </a:spcAft>
              <a:buNone/>
            </a:pPr>
            <a:r>
              <a:rPr lang="pt-BR" sz="3200" dirty="0" smtClean="0">
                <a:latin typeface="Calibri" panose="020F0502020204030204" pitchFamily="34" charset="0"/>
                <a:ea typeface="Calibri" panose="020F0502020204030204" pitchFamily="34" charset="0"/>
                <a:cs typeface="Times New Roman" panose="02020603050405020304" pitchFamily="18" charset="0"/>
              </a:rPr>
              <a:t> </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135</a:t>
            </a:fld>
            <a:endParaRPr lang="pt-BR" dirty="0"/>
          </a:p>
        </p:txBody>
      </p:sp>
    </p:spTree>
    <p:extLst>
      <p:ext uri="{BB962C8B-B14F-4D97-AF65-F5344CB8AC3E}">
        <p14:creationId xmlns:p14="http://schemas.microsoft.com/office/powerpoint/2010/main" val="2283764781"/>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41539" y="1825625"/>
            <a:ext cx="11714671" cy="4351338"/>
          </a:xfrm>
        </p:spPr>
        <p:txBody>
          <a:bodyPr>
            <a:noAutofit/>
          </a:bodyPr>
          <a:lstStyle/>
          <a:p>
            <a:pPr marL="0" marR="0" indent="0" algn="ctr">
              <a:lnSpc>
                <a:spcPct val="107000"/>
              </a:lnSpc>
              <a:spcBef>
                <a:spcPts val="0"/>
              </a:spcBef>
              <a:spcAft>
                <a:spcPts val="0"/>
              </a:spcAft>
              <a:buNone/>
            </a:pPr>
            <a:r>
              <a:rPr lang="pt-BR" sz="3200" b="1" dirty="0">
                <a:latin typeface="Calibri" panose="020F0502020204030204" pitchFamily="34" charset="0"/>
                <a:ea typeface="Calibri" panose="020F0502020204030204" pitchFamily="34" charset="0"/>
                <a:cs typeface="Times New Roman" panose="02020603050405020304" pitchFamily="18" charset="0"/>
              </a:rPr>
              <a:t>Por que o orgulho é espiritualmente perigoso?</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0"/>
              </a:spcAft>
              <a:buNone/>
            </a:pPr>
            <a:r>
              <a:rPr lang="pt-BR" sz="3200" dirty="0" smtClean="0">
                <a:latin typeface="Calibri" panose="020F0502020204030204" pitchFamily="34" charset="0"/>
                <a:ea typeface="Calibri" panose="020F0502020204030204" pitchFamily="34" charset="0"/>
                <a:cs typeface="Times New Roman" panose="02020603050405020304" pitchFamily="18" charset="0"/>
              </a:rPr>
              <a:t>Observe </a:t>
            </a:r>
            <a:r>
              <a:rPr lang="pt-BR" sz="3200" dirty="0">
                <a:latin typeface="Calibri" panose="020F0502020204030204" pitchFamily="34" charset="0"/>
                <a:ea typeface="Calibri" panose="020F0502020204030204" pitchFamily="34" charset="0"/>
                <a:cs typeface="Times New Roman" panose="02020603050405020304" pitchFamily="18" charset="0"/>
              </a:rPr>
              <a:t>1 Pedro 5:5</a:t>
            </a:r>
            <a:r>
              <a:rPr lang="pt-BR" sz="3200" i="1" dirty="0">
                <a:latin typeface="Calibri" panose="020F0502020204030204" pitchFamily="34" charset="0"/>
                <a:ea typeface="Calibri" panose="020F0502020204030204" pitchFamily="34" charset="0"/>
                <a:cs typeface="Times New Roman" panose="02020603050405020304" pitchFamily="18" charset="0"/>
              </a:rPr>
              <a:t>: "Semelhantemente vos jovens, sede sujeitos aos anciãos; e sede todos sujeitos uns aos outros, e revesti-vos de humildade, porque Deus resiste aos soberbos, mas dá graça aos humildes." </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 </a:t>
            </a:r>
            <a:r>
              <a:rPr lang="pt-BR" sz="3200" dirty="0" smtClean="0">
                <a:latin typeface="Calibri" panose="020F0502020204030204" pitchFamily="34" charset="0"/>
                <a:ea typeface="Calibri" panose="020F0502020204030204" pitchFamily="34" charset="0"/>
                <a:cs typeface="Times New Roman" panose="02020603050405020304" pitchFamily="18" charset="0"/>
              </a:rPr>
              <a:t> </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136</a:t>
            </a:fld>
            <a:endParaRPr lang="pt-BR" dirty="0"/>
          </a:p>
        </p:txBody>
      </p:sp>
    </p:spTree>
    <p:extLst>
      <p:ext uri="{BB962C8B-B14F-4D97-AF65-F5344CB8AC3E}">
        <p14:creationId xmlns:p14="http://schemas.microsoft.com/office/powerpoint/2010/main" val="3400881712"/>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41539" y="1825625"/>
            <a:ext cx="11714671" cy="4351338"/>
          </a:xfrm>
        </p:spPr>
        <p:txBody>
          <a:bodyPr>
            <a:noAutofit/>
          </a:bodyPr>
          <a:lstStyle/>
          <a:p>
            <a:pPr marL="0" marR="0" indent="0" algn="ctr">
              <a:lnSpc>
                <a:spcPct val="107000"/>
              </a:lnSpc>
              <a:spcBef>
                <a:spcPts val="0"/>
              </a:spcBef>
              <a:spcAft>
                <a:spcPts val="0"/>
              </a:spcAft>
              <a:buNone/>
            </a:pPr>
            <a:r>
              <a:rPr lang="pt-BR" sz="3200" b="1" dirty="0">
                <a:latin typeface="Calibri" panose="020F0502020204030204" pitchFamily="34" charset="0"/>
                <a:ea typeface="Calibri" panose="020F0502020204030204" pitchFamily="34" charset="0"/>
                <a:cs typeface="Times New Roman" panose="02020603050405020304" pitchFamily="18" charset="0"/>
              </a:rPr>
              <a:t>Por que o orgulho é espiritualmente perigoso?</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0"/>
              </a:spcAft>
              <a:buNone/>
            </a:pPr>
            <a:r>
              <a:rPr lang="pt-BR" sz="3200" dirty="0" smtClean="0">
                <a:latin typeface="Calibri" panose="020F0502020204030204" pitchFamily="34" charset="0"/>
                <a:ea typeface="Calibri" panose="020F0502020204030204" pitchFamily="34" charset="0"/>
                <a:cs typeface="Times New Roman" panose="02020603050405020304" pitchFamily="18" charset="0"/>
              </a:rPr>
              <a:t>O </a:t>
            </a:r>
            <a:r>
              <a:rPr lang="pt-BR" sz="3200" dirty="0">
                <a:latin typeface="Calibri" panose="020F0502020204030204" pitchFamily="34" charset="0"/>
                <a:ea typeface="Calibri" panose="020F0502020204030204" pitchFamily="34" charset="0"/>
                <a:cs typeface="Times New Roman" panose="02020603050405020304" pitchFamily="18" charset="0"/>
              </a:rPr>
              <a:t>orgulho torna impossível ser revestido de humildade. Os cristãos não podem se enganar em desculpar seu orgulho, visto que a Bíblia diz claramente que Deus resistirá aos orgulhosos. O orgulho impede nossa demonstração dos frutos espirituais de amor e bondade, portanto, nosso pensamento deve mudar</a:t>
            </a:r>
            <a:r>
              <a:rPr lang="pt-BR" sz="3200" dirty="0" smtClean="0">
                <a:latin typeface="Calibri" panose="020F0502020204030204" pitchFamily="34" charset="0"/>
                <a:ea typeface="Calibri" panose="020F0502020204030204" pitchFamily="34" charset="0"/>
                <a:cs typeface="Times New Roman" panose="02020603050405020304" pitchFamily="18" charset="0"/>
              </a:rPr>
              <a:t>. </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137</a:t>
            </a:fld>
            <a:endParaRPr lang="pt-BR" dirty="0"/>
          </a:p>
        </p:txBody>
      </p:sp>
    </p:spTree>
    <p:extLst>
      <p:ext uri="{BB962C8B-B14F-4D97-AF65-F5344CB8AC3E}">
        <p14:creationId xmlns:p14="http://schemas.microsoft.com/office/powerpoint/2010/main" val="1740059591"/>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pPr marL="0" indent="0" algn="ctr">
              <a:buNone/>
            </a:pPr>
            <a:r>
              <a:rPr lang="pt-BR" sz="8000" dirty="0" smtClean="0"/>
              <a:t>Lição 5</a:t>
            </a:r>
            <a:endParaRPr lang="pt-BR" sz="8000"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138</a:t>
            </a:fld>
            <a:endParaRPr lang="pt-BR" dirty="0"/>
          </a:p>
        </p:txBody>
      </p:sp>
    </p:spTree>
    <p:extLst>
      <p:ext uri="{BB962C8B-B14F-4D97-AF65-F5344CB8AC3E}">
        <p14:creationId xmlns:p14="http://schemas.microsoft.com/office/powerpoint/2010/main" val="3431010006"/>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6000" dirty="0"/>
              <a:t>As Causas do </a:t>
            </a:r>
            <a:r>
              <a:rPr lang="pt-BR" sz="6000" dirty="0" smtClean="0"/>
              <a:t>Orgulho</a:t>
            </a:r>
            <a:endParaRPr lang="pt-BR" sz="6000" dirty="0"/>
          </a:p>
        </p:txBody>
      </p:sp>
      <p:sp>
        <p:nvSpPr>
          <p:cNvPr id="3" name="Espaço Reservado para Conteúdo 2"/>
          <p:cNvSpPr>
            <a:spLocks noGrp="1"/>
          </p:cNvSpPr>
          <p:nvPr>
            <p:ph idx="1"/>
          </p:nvPr>
        </p:nvSpPr>
        <p:spPr/>
        <p:txBody>
          <a:bodyPr>
            <a:normAutofit/>
          </a:bodyPr>
          <a:lstStyle/>
          <a:p>
            <a:pPr marL="0" indent="0" algn="ctr">
              <a:buNone/>
            </a:pPr>
            <a:r>
              <a:rPr lang="pt-BR" b="1" dirty="0"/>
              <a:t>Identifique a causa do pensamento orgulhoso</a:t>
            </a:r>
          </a:p>
          <a:p>
            <a:pPr marL="0" indent="0">
              <a:buNone/>
            </a:pPr>
            <a:r>
              <a:rPr lang="pt-BR" dirty="0"/>
              <a:t> </a:t>
            </a:r>
          </a:p>
          <a:p>
            <a:pPr marL="0" indent="0">
              <a:buNone/>
            </a:pPr>
            <a:r>
              <a:rPr lang="pt-BR" dirty="0"/>
              <a:t>Até que admitamos para nós mesmos que temos um problema, não faremos nenhum progresso na superação do orgulho. Como sabemos se temos problemas com orgulho?</a:t>
            </a:r>
          </a:p>
          <a:p>
            <a:pPr marL="0" indent="0">
              <a:buNone/>
            </a:pPr>
            <a:r>
              <a:rPr lang="pt-BR" dirty="0"/>
              <a:t> </a:t>
            </a: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139</a:t>
            </a:fld>
            <a:endParaRPr lang="pt-BR" dirty="0"/>
          </a:p>
        </p:txBody>
      </p:sp>
    </p:spTree>
    <p:extLst>
      <p:ext uri="{BB962C8B-B14F-4D97-AF65-F5344CB8AC3E}">
        <p14:creationId xmlns:p14="http://schemas.microsoft.com/office/powerpoint/2010/main" val="3492858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00741"/>
            <a:ext cx="10515600" cy="1325563"/>
          </a:xfrm>
        </p:spPr>
        <p:txBody>
          <a:bodyPr>
            <a:normAutofit/>
          </a:bodyPr>
          <a:lstStyle/>
          <a:p>
            <a:pPr algn="ctr"/>
            <a:r>
              <a:rPr lang="pt-BR" sz="6000" b="1" dirty="0" smtClean="0"/>
              <a:t>DE ONDE VEM O ORGULHO?</a:t>
            </a:r>
            <a:endParaRPr lang="pt-BR" sz="6000" dirty="0"/>
          </a:p>
        </p:txBody>
      </p:sp>
      <p:sp>
        <p:nvSpPr>
          <p:cNvPr id="3" name="Espaço Reservado para Conteúdo 2"/>
          <p:cNvSpPr>
            <a:spLocks noGrp="1"/>
          </p:cNvSpPr>
          <p:nvPr>
            <p:ph idx="1"/>
          </p:nvPr>
        </p:nvSpPr>
        <p:spPr>
          <a:xfrm>
            <a:off x="838200" y="1526304"/>
            <a:ext cx="10515600" cy="4650659"/>
          </a:xfrm>
        </p:spPr>
        <p:txBody>
          <a:bodyPr>
            <a:noAutofit/>
          </a:bodyPr>
          <a:lstStyle/>
          <a:p>
            <a:pPr marL="0" indent="0" algn="ctr" fontAlgn="base">
              <a:buNone/>
            </a:pPr>
            <a:r>
              <a:rPr lang="pt-BR" b="1" dirty="0" smtClean="0"/>
              <a:t>Foi </a:t>
            </a:r>
            <a:r>
              <a:rPr lang="pt-BR" b="1" dirty="0"/>
              <a:t>Colocado no Éden, Jardim de Deus</a:t>
            </a:r>
            <a:endParaRPr lang="pt-BR" dirty="0"/>
          </a:p>
          <a:p>
            <a:pPr marL="0" indent="0" fontAlgn="base">
              <a:buNone/>
            </a:pPr>
            <a:r>
              <a:rPr lang="pt-BR" b="1" dirty="0"/>
              <a:t> </a:t>
            </a:r>
            <a:endParaRPr lang="pt-BR" dirty="0"/>
          </a:p>
          <a:p>
            <a:pPr marL="0" indent="0" fontAlgn="base">
              <a:buNone/>
            </a:pPr>
            <a:r>
              <a:rPr lang="pt-BR" dirty="0"/>
              <a:t>Então ele foi colocado no </a:t>
            </a:r>
            <a:r>
              <a:rPr lang="pt-BR" b="1" dirty="0"/>
              <a:t>Éden, jardim de Deus</a:t>
            </a:r>
            <a:r>
              <a:rPr lang="pt-BR" dirty="0"/>
              <a:t> (Eze. 28:13). No início pensei que “</a:t>
            </a:r>
            <a:r>
              <a:rPr lang="pt-BR" b="1" i="1" dirty="0"/>
              <a:t>toda a pedra preciosa</a:t>
            </a:r>
            <a:r>
              <a:rPr lang="pt-BR" dirty="0"/>
              <a:t>” era uma descrição do jardim, mas então percebi que estava falando de Satanás (“</a:t>
            </a:r>
            <a:r>
              <a:rPr lang="pt-BR" b="1" i="1" dirty="0"/>
              <a:t>era a tua cobertura</a:t>
            </a:r>
            <a:r>
              <a:rPr lang="pt-BR" dirty="0"/>
              <a:t>“). Não sei se esta cobertura era a sua roupa ou ele mesmo. Não tem palavras para realmente descrever as coisas que pertencem aos Céu de Deus.</a:t>
            </a:r>
          </a:p>
          <a:p>
            <a:pPr marL="0" indent="0" fontAlgn="base">
              <a:buNone/>
            </a:pPr>
            <a:r>
              <a:rPr lang="pt-BR" dirty="0"/>
              <a:t> </a:t>
            </a:r>
          </a:p>
          <a:p>
            <a:pPr marL="0" indent="0" fontAlgn="base">
              <a:buNone/>
            </a:pPr>
            <a:r>
              <a:rPr lang="pt-BR" dirty="0" smtClean="0"/>
              <a:t> </a:t>
            </a: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14</a:t>
            </a:fld>
            <a:endParaRPr lang="pt-BR" dirty="0"/>
          </a:p>
        </p:txBody>
      </p:sp>
    </p:spTree>
    <p:extLst>
      <p:ext uri="{BB962C8B-B14F-4D97-AF65-F5344CB8AC3E}">
        <p14:creationId xmlns:p14="http://schemas.microsoft.com/office/powerpoint/2010/main" val="2425543994"/>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6000" dirty="0"/>
              <a:t>As Causas do </a:t>
            </a:r>
            <a:r>
              <a:rPr lang="pt-BR" sz="6000" dirty="0" smtClean="0"/>
              <a:t>Orgulho</a:t>
            </a:r>
            <a:endParaRPr lang="pt-BR" sz="6000" dirty="0"/>
          </a:p>
        </p:txBody>
      </p:sp>
      <p:sp>
        <p:nvSpPr>
          <p:cNvPr id="3" name="Espaço Reservado para Conteúdo 2"/>
          <p:cNvSpPr>
            <a:spLocks noGrp="1"/>
          </p:cNvSpPr>
          <p:nvPr>
            <p:ph idx="1"/>
          </p:nvPr>
        </p:nvSpPr>
        <p:spPr/>
        <p:txBody>
          <a:bodyPr>
            <a:normAutofit/>
          </a:bodyPr>
          <a:lstStyle/>
          <a:p>
            <a:pPr marL="0" indent="0">
              <a:buNone/>
            </a:pPr>
            <a:r>
              <a:rPr lang="pt-BR" dirty="0" smtClean="0"/>
              <a:t>Algumas </a:t>
            </a:r>
            <a:r>
              <a:rPr lang="pt-BR" dirty="0"/>
              <a:t>perguntas possíveis que devemos nos fazer para descobrir e, em seguida, identificar a causa podem ser: "Com que frequência eu admito que estava errado?" "Por que é tão difícil para mim admitir quando estou errado?" “Com que frequência preciso ser visto ou ouvido por outras pessoas para me sentir bem?” “Por que eu quero que outras pessoas me vejam ou me ouçam?” “Quantas das minhas postagens nos redes sociais são direcionadas a mim e às minhas opiniões?” “Por que tenho que falar tanto sobre mim e minhas opiniões para os outros?” “O quanto eu me gabo de minhas realizações ou faço coisas para que os outros me vejam fazendo?” “Por que preciso que outras pessoas me validem?”</a:t>
            </a: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140</a:t>
            </a:fld>
            <a:endParaRPr lang="pt-BR" dirty="0"/>
          </a:p>
        </p:txBody>
      </p:sp>
    </p:spTree>
    <p:extLst>
      <p:ext uri="{BB962C8B-B14F-4D97-AF65-F5344CB8AC3E}">
        <p14:creationId xmlns:p14="http://schemas.microsoft.com/office/powerpoint/2010/main" val="3700939714"/>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6000" dirty="0"/>
              <a:t>As Causas do </a:t>
            </a:r>
            <a:r>
              <a:rPr lang="pt-BR" sz="6000" dirty="0" smtClean="0"/>
              <a:t>Orgulho</a:t>
            </a:r>
            <a:endParaRPr lang="pt-BR" sz="6000" dirty="0"/>
          </a:p>
        </p:txBody>
      </p:sp>
      <p:sp>
        <p:nvSpPr>
          <p:cNvPr id="3" name="Espaço Reservado para Conteúdo 2"/>
          <p:cNvSpPr>
            <a:spLocks noGrp="1"/>
          </p:cNvSpPr>
          <p:nvPr>
            <p:ph idx="1"/>
          </p:nvPr>
        </p:nvSpPr>
        <p:spPr>
          <a:xfrm>
            <a:off x="166255" y="1365663"/>
            <a:ext cx="11860480" cy="5355812"/>
          </a:xfrm>
        </p:spPr>
        <p:txBody>
          <a:bodyPr>
            <a:normAutofit lnSpcReduction="10000"/>
          </a:bodyPr>
          <a:lstStyle/>
          <a:p>
            <a:pPr marL="0" indent="0" algn="ctr" fontAlgn="base">
              <a:buNone/>
            </a:pPr>
            <a:r>
              <a:rPr lang="pt-BR" b="1" dirty="0"/>
              <a:t>7 causas raízes do orgulho</a:t>
            </a:r>
          </a:p>
          <a:p>
            <a:pPr marL="0" indent="0" fontAlgn="base">
              <a:buNone/>
            </a:pPr>
            <a:r>
              <a:rPr lang="pt-BR" dirty="0"/>
              <a:t> </a:t>
            </a:r>
          </a:p>
          <a:p>
            <a:pPr marL="0" indent="0" fontAlgn="base">
              <a:buNone/>
            </a:pPr>
            <a:r>
              <a:rPr lang="pt-BR" dirty="0"/>
              <a:t>Queremos mencionar sete (7) causa que fortificam e aumentam nosso orgulho.</a:t>
            </a:r>
          </a:p>
          <a:p>
            <a:pPr marL="0" indent="0" fontAlgn="base">
              <a:buNone/>
            </a:pPr>
            <a:r>
              <a:rPr lang="pt-BR" b="1" dirty="0"/>
              <a:t> </a:t>
            </a:r>
          </a:p>
          <a:p>
            <a:pPr marL="0" indent="0" fontAlgn="base">
              <a:buNone/>
            </a:pPr>
            <a:r>
              <a:rPr lang="pt-BR" b="1" dirty="0"/>
              <a:t># 1 Desejo de ser Amado e Aceitado.</a:t>
            </a:r>
          </a:p>
          <a:p>
            <a:pPr marL="0" indent="0" fontAlgn="base">
              <a:buNone/>
            </a:pPr>
            <a:r>
              <a:rPr lang="pt-BR" b="1" dirty="0"/>
              <a:t> </a:t>
            </a:r>
          </a:p>
          <a:p>
            <a:pPr marL="0" indent="0" fontAlgn="base">
              <a:buNone/>
            </a:pPr>
            <a:r>
              <a:rPr lang="pt-BR" dirty="0"/>
              <a:t>Temos uma necessidade desde do nascimento de ser amado e aceito. Quando isso não está sendo suprido, procuramos maneiras para suprir estas necessidades. Estas tentativas geralmente si </a:t>
            </a:r>
            <a:r>
              <a:rPr lang="pt-BR" dirty="0" smtClean="0"/>
              <a:t>manifestam </a:t>
            </a:r>
            <a:r>
              <a:rPr lang="pt-BR" dirty="0"/>
              <a:t>com alguma forma de orgulho. Agimos de alguma forma dizendo que eu mereço melhor, ou eu sou melhor. Começamos a exigir que nossa vontade seja feita. Tornamos reis da nossa vida, pensando que sabemos melhor</a:t>
            </a:r>
            <a:r>
              <a:rPr lang="pt-BR" dirty="0" smtClean="0"/>
              <a:t>.</a:t>
            </a:r>
            <a:endParaRPr lang="pt-BR" b="1"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141</a:t>
            </a:fld>
            <a:endParaRPr lang="pt-BR" dirty="0"/>
          </a:p>
        </p:txBody>
      </p:sp>
    </p:spTree>
    <p:extLst>
      <p:ext uri="{BB962C8B-B14F-4D97-AF65-F5344CB8AC3E}">
        <p14:creationId xmlns:p14="http://schemas.microsoft.com/office/powerpoint/2010/main" val="1601188716"/>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6000" dirty="0"/>
              <a:t>As Causas do </a:t>
            </a:r>
            <a:r>
              <a:rPr lang="pt-BR" sz="6000" dirty="0" smtClean="0"/>
              <a:t>Orgulho</a:t>
            </a:r>
            <a:endParaRPr lang="pt-BR" sz="6000" dirty="0"/>
          </a:p>
        </p:txBody>
      </p:sp>
      <p:sp>
        <p:nvSpPr>
          <p:cNvPr id="3" name="Espaço Reservado para Conteúdo 2"/>
          <p:cNvSpPr>
            <a:spLocks noGrp="1"/>
          </p:cNvSpPr>
          <p:nvPr>
            <p:ph idx="1"/>
          </p:nvPr>
        </p:nvSpPr>
        <p:spPr/>
        <p:txBody>
          <a:bodyPr>
            <a:normAutofit/>
          </a:bodyPr>
          <a:lstStyle/>
          <a:p>
            <a:pPr marL="0" indent="0" fontAlgn="base">
              <a:buNone/>
            </a:pPr>
            <a:r>
              <a:rPr lang="pt-BR" b="1" dirty="0"/>
              <a:t># 2 Confiança em nossa Capacidade</a:t>
            </a:r>
          </a:p>
          <a:p>
            <a:pPr marL="0" indent="0" fontAlgn="base">
              <a:buNone/>
            </a:pPr>
            <a:r>
              <a:rPr lang="pt-BR" b="1" dirty="0"/>
              <a:t> </a:t>
            </a:r>
            <a:endParaRPr lang="pt-BR" dirty="0"/>
          </a:p>
          <a:p>
            <a:pPr marL="0" indent="0" fontAlgn="base">
              <a:buNone/>
            </a:pPr>
            <a:r>
              <a:rPr lang="pt-BR" b="1" dirty="0"/>
              <a:t>Tentar consertar tudo em sua própria força é orgulho.  </a:t>
            </a:r>
            <a:r>
              <a:rPr lang="pt-BR" dirty="0"/>
              <a:t>Quando tentamos ter um lar feliz e bem-sucedido através </a:t>
            </a:r>
            <a:r>
              <a:rPr lang="pt-BR" dirty="0" smtClean="0"/>
              <a:t>do nosso </a:t>
            </a:r>
            <a:r>
              <a:rPr lang="pt-BR" dirty="0"/>
              <a:t>próprio sabedoria e força, vamos falhar.</a:t>
            </a:r>
          </a:p>
          <a:p>
            <a:pPr marL="0" indent="0" fontAlgn="base">
              <a:buNone/>
            </a:pPr>
            <a:r>
              <a:rPr lang="pt-BR" dirty="0"/>
              <a:t> </a:t>
            </a:r>
          </a:p>
          <a:p>
            <a:pPr marL="0" indent="0" algn="ctr" fontAlgn="base">
              <a:buNone/>
            </a:pPr>
            <a:r>
              <a:rPr lang="pt-BR" dirty="0" smtClean="0"/>
              <a:t>Salmos </a:t>
            </a:r>
            <a:r>
              <a:rPr lang="pt-BR" dirty="0"/>
              <a:t>127:1</a:t>
            </a:r>
          </a:p>
          <a:p>
            <a:pPr marL="0" indent="0" algn="ctr" fontAlgn="base">
              <a:buNone/>
            </a:pPr>
            <a:r>
              <a:rPr lang="pt-BR" dirty="0"/>
              <a:t>“</a:t>
            </a:r>
            <a:r>
              <a:rPr lang="x-none" i="1" dirty="0"/>
              <a:t>S</a:t>
            </a:r>
            <a:r>
              <a:rPr lang="pt-BR" i="1" dirty="0"/>
              <a:t>e</a:t>
            </a:r>
            <a:r>
              <a:rPr lang="x-none" i="1" dirty="0"/>
              <a:t> o SENHOR não edificar a casa, em vão trabalham os que a edificam; se o SENHOR não guardar a cidade, em vão vigia a sentinela</a:t>
            </a:r>
            <a:r>
              <a:rPr lang="x-none" dirty="0"/>
              <a:t>.</a:t>
            </a:r>
            <a:r>
              <a:rPr lang="pt-BR" dirty="0"/>
              <a:t>”</a:t>
            </a:r>
          </a:p>
          <a:p>
            <a:pPr marL="0" indent="0" fontAlgn="base">
              <a:buNone/>
            </a:pPr>
            <a:endParaRPr lang="pt-BR" dirty="0"/>
          </a:p>
          <a:p>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142</a:t>
            </a:fld>
            <a:endParaRPr lang="pt-BR" dirty="0"/>
          </a:p>
        </p:txBody>
      </p:sp>
    </p:spTree>
    <p:extLst>
      <p:ext uri="{BB962C8B-B14F-4D97-AF65-F5344CB8AC3E}">
        <p14:creationId xmlns:p14="http://schemas.microsoft.com/office/powerpoint/2010/main" val="1337325254"/>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6000" dirty="0"/>
              <a:t>As Causas do </a:t>
            </a:r>
            <a:r>
              <a:rPr lang="pt-BR" sz="6000" dirty="0" smtClean="0"/>
              <a:t>Orgulho</a:t>
            </a:r>
            <a:endParaRPr lang="pt-BR" sz="6000" dirty="0"/>
          </a:p>
        </p:txBody>
      </p:sp>
      <p:sp>
        <p:nvSpPr>
          <p:cNvPr id="3" name="Espaço Reservado para Conteúdo 2"/>
          <p:cNvSpPr>
            <a:spLocks noGrp="1"/>
          </p:cNvSpPr>
          <p:nvPr>
            <p:ph idx="1"/>
          </p:nvPr>
        </p:nvSpPr>
        <p:spPr/>
        <p:txBody>
          <a:bodyPr/>
          <a:lstStyle/>
          <a:p>
            <a:pPr marL="0" indent="0" fontAlgn="base">
              <a:buNone/>
            </a:pPr>
            <a:r>
              <a:rPr lang="pt-BR" dirty="0"/>
              <a:t>Quando alguém criticava ou reclamava no serviço, desprezaria silenciosamente aquela pessoa; pois, orgulhava de ser um funcionário perfeito que não reclamava e conseguia lidar com todos os desafios. Isso não aumenta nossa influencia ou sucesso em relacionamentos; pois é feito com orgulho.</a:t>
            </a:r>
          </a:p>
          <a:p>
            <a:pPr marL="0" indent="0" fontAlgn="base">
              <a:buNone/>
            </a:pPr>
            <a:r>
              <a:rPr lang="pt-BR" dirty="0"/>
              <a:t> </a:t>
            </a:r>
          </a:p>
          <a:p>
            <a:pPr marL="0" indent="0" fontAlgn="base">
              <a:buNone/>
            </a:pPr>
            <a:r>
              <a:rPr lang="pt-BR" dirty="0"/>
              <a:t>Quando pensa que pode resolver os problemas dos outros, </a:t>
            </a:r>
            <a:r>
              <a:rPr lang="pt-BR" dirty="0" smtClean="0"/>
              <a:t>fica </a:t>
            </a:r>
            <a:r>
              <a:rPr lang="pt-BR" dirty="0"/>
              <a:t>sobrecarregado com os seus problemas, porque não foi feito para carregar a dor de alguém ou tentar melhorar as situações com minhas próprias forças. </a:t>
            </a:r>
          </a:p>
          <a:p>
            <a:pPr marL="0" indent="0">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143</a:t>
            </a:fld>
            <a:endParaRPr lang="pt-BR" dirty="0"/>
          </a:p>
        </p:txBody>
      </p:sp>
    </p:spTree>
    <p:extLst>
      <p:ext uri="{BB962C8B-B14F-4D97-AF65-F5344CB8AC3E}">
        <p14:creationId xmlns:p14="http://schemas.microsoft.com/office/powerpoint/2010/main" val="3695235854"/>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6000" dirty="0"/>
              <a:t>As Causas do </a:t>
            </a:r>
            <a:r>
              <a:rPr lang="pt-BR" sz="6000" dirty="0" smtClean="0"/>
              <a:t>Orgulho</a:t>
            </a:r>
            <a:endParaRPr lang="pt-BR" sz="6000" dirty="0"/>
          </a:p>
        </p:txBody>
      </p:sp>
      <p:sp>
        <p:nvSpPr>
          <p:cNvPr id="3" name="Espaço Reservado para Conteúdo 2"/>
          <p:cNvSpPr>
            <a:spLocks noGrp="1"/>
          </p:cNvSpPr>
          <p:nvPr>
            <p:ph idx="1"/>
          </p:nvPr>
        </p:nvSpPr>
        <p:spPr/>
        <p:txBody>
          <a:bodyPr>
            <a:normAutofit fontScale="92500" lnSpcReduction="20000"/>
          </a:bodyPr>
          <a:lstStyle/>
          <a:p>
            <a:pPr marL="0" indent="0" algn="ctr" fontAlgn="base">
              <a:buNone/>
            </a:pPr>
            <a:r>
              <a:rPr lang="x-none" dirty="0"/>
              <a:t>Filipenses 4:13</a:t>
            </a:r>
            <a:endParaRPr lang="pt-BR" dirty="0"/>
          </a:p>
          <a:p>
            <a:pPr marL="0" indent="0" algn="ctr" fontAlgn="base">
              <a:buNone/>
            </a:pPr>
            <a:r>
              <a:rPr lang="pt-BR" dirty="0"/>
              <a:t>“</a:t>
            </a:r>
            <a:r>
              <a:rPr lang="x-none" i="1" dirty="0"/>
              <a:t>Posso todas as coisas em Cristo que me fortalece</a:t>
            </a:r>
            <a:r>
              <a:rPr lang="x-none" dirty="0"/>
              <a:t>.</a:t>
            </a:r>
            <a:r>
              <a:rPr lang="pt-BR" dirty="0"/>
              <a:t>”</a:t>
            </a:r>
          </a:p>
          <a:p>
            <a:pPr marL="0" indent="0" algn="ctr" fontAlgn="base">
              <a:buNone/>
            </a:pPr>
            <a:r>
              <a:rPr lang="pt-BR" dirty="0"/>
              <a:t> </a:t>
            </a:r>
          </a:p>
          <a:p>
            <a:pPr marL="0" indent="0" fontAlgn="base">
              <a:buNone/>
            </a:pPr>
            <a:r>
              <a:rPr lang="pt-BR" dirty="0"/>
              <a:t>Aquela atitude de sentir que ser um sucesso no trabalho, apenas através </a:t>
            </a:r>
            <a:r>
              <a:rPr lang="pt-BR" dirty="0" smtClean="0"/>
              <a:t>do nosso </a:t>
            </a:r>
            <a:r>
              <a:rPr lang="pt-BR" dirty="0"/>
              <a:t>esforço para fazer o trabalho bem </a:t>
            </a:r>
            <a:r>
              <a:rPr lang="pt-BR" dirty="0" smtClean="0"/>
              <a:t>feito está errado.</a:t>
            </a:r>
            <a:r>
              <a:rPr lang="pt-BR" dirty="0"/>
              <a:t> </a:t>
            </a:r>
            <a:r>
              <a:rPr lang="pt-BR" b="1" dirty="0"/>
              <a:t> </a:t>
            </a:r>
            <a:endParaRPr lang="pt-BR" dirty="0"/>
          </a:p>
          <a:p>
            <a:pPr marL="0" indent="0" fontAlgn="base">
              <a:buNone/>
            </a:pPr>
            <a:r>
              <a:rPr lang="pt-BR" dirty="0"/>
              <a:t> </a:t>
            </a:r>
          </a:p>
          <a:p>
            <a:pPr marL="0" indent="0" fontAlgn="base">
              <a:buNone/>
            </a:pPr>
            <a:r>
              <a:rPr lang="pt-BR" dirty="0"/>
              <a:t>Problemas com família, amigos ou relacionamentos não podem ser resolvidos em nosso poder.</a:t>
            </a:r>
          </a:p>
          <a:p>
            <a:pPr marL="0" indent="0" fontAlgn="base">
              <a:buNone/>
            </a:pPr>
            <a:r>
              <a:rPr lang="pt-BR" dirty="0"/>
              <a:t> </a:t>
            </a:r>
          </a:p>
          <a:p>
            <a:pPr marL="0" indent="0">
              <a:buNone/>
            </a:pPr>
            <a:r>
              <a:rPr lang="pt-BR" dirty="0"/>
              <a:t>O mais que confiamos em nosso próprio esforço, o mais que o orgulho cresce.</a:t>
            </a: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144</a:t>
            </a:fld>
            <a:endParaRPr lang="pt-BR" dirty="0"/>
          </a:p>
        </p:txBody>
      </p:sp>
    </p:spTree>
    <p:extLst>
      <p:ext uri="{BB962C8B-B14F-4D97-AF65-F5344CB8AC3E}">
        <p14:creationId xmlns:p14="http://schemas.microsoft.com/office/powerpoint/2010/main" val="1245184908"/>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6000" dirty="0"/>
              <a:t>As Causas do </a:t>
            </a:r>
            <a:r>
              <a:rPr lang="pt-BR" sz="6000" dirty="0" smtClean="0"/>
              <a:t>Orgulho</a:t>
            </a:r>
            <a:endParaRPr lang="pt-BR" sz="6000" dirty="0"/>
          </a:p>
        </p:txBody>
      </p:sp>
      <p:sp>
        <p:nvSpPr>
          <p:cNvPr id="3" name="Espaço Reservado para Conteúdo 2"/>
          <p:cNvSpPr>
            <a:spLocks noGrp="1"/>
          </p:cNvSpPr>
          <p:nvPr>
            <p:ph idx="1"/>
          </p:nvPr>
        </p:nvSpPr>
        <p:spPr/>
        <p:txBody>
          <a:bodyPr/>
          <a:lstStyle/>
          <a:p>
            <a:pPr marL="0" indent="0" fontAlgn="base">
              <a:buNone/>
            </a:pPr>
            <a:r>
              <a:rPr lang="pt-BR" b="1" dirty="0"/>
              <a:t># 3 Rejeição de Ajuda.</a:t>
            </a:r>
          </a:p>
          <a:p>
            <a:pPr marL="0" indent="0" fontAlgn="base">
              <a:buNone/>
            </a:pPr>
            <a:r>
              <a:rPr lang="pt-BR" b="1" dirty="0"/>
              <a:t> </a:t>
            </a:r>
            <a:endParaRPr lang="pt-BR" dirty="0"/>
          </a:p>
          <a:p>
            <a:pPr marL="0" indent="0" fontAlgn="base">
              <a:buNone/>
            </a:pPr>
            <a:r>
              <a:rPr lang="pt-BR" dirty="0"/>
              <a:t>Recusar </a:t>
            </a:r>
            <a:r>
              <a:rPr lang="pt-BR" dirty="0" smtClean="0"/>
              <a:t>ajuda </a:t>
            </a:r>
            <a:r>
              <a:rPr lang="pt-BR" dirty="0"/>
              <a:t>dos outros é orgulho.   O orgulho nos impedirá de permitir que as pessoas nos ajudem, porque sentimos que devemos ser capazes de fazer tudo sozinhos. Além disso, podemos ter vergonha de dizer a alguém que precisamos de ajuda, ou muito orgulho de aceitar a ajuda.</a:t>
            </a:r>
          </a:p>
          <a:p>
            <a:pPr marL="0" indent="0">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145</a:t>
            </a:fld>
            <a:endParaRPr lang="pt-BR" dirty="0"/>
          </a:p>
        </p:txBody>
      </p:sp>
    </p:spTree>
    <p:extLst>
      <p:ext uri="{BB962C8B-B14F-4D97-AF65-F5344CB8AC3E}">
        <p14:creationId xmlns:p14="http://schemas.microsoft.com/office/powerpoint/2010/main" val="3179848058"/>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6000" dirty="0"/>
              <a:t>As Causas do </a:t>
            </a:r>
            <a:r>
              <a:rPr lang="pt-BR" sz="6000" dirty="0" smtClean="0"/>
              <a:t>Orgulho</a:t>
            </a:r>
            <a:endParaRPr lang="pt-BR" sz="6000" dirty="0"/>
          </a:p>
        </p:txBody>
      </p:sp>
      <p:sp>
        <p:nvSpPr>
          <p:cNvPr id="3" name="Espaço Reservado para Conteúdo 2"/>
          <p:cNvSpPr>
            <a:spLocks noGrp="1"/>
          </p:cNvSpPr>
          <p:nvPr>
            <p:ph idx="1"/>
          </p:nvPr>
        </p:nvSpPr>
        <p:spPr/>
        <p:txBody>
          <a:bodyPr>
            <a:normAutofit/>
          </a:bodyPr>
          <a:lstStyle/>
          <a:p>
            <a:pPr marL="0" indent="0" fontAlgn="base">
              <a:buNone/>
            </a:pPr>
            <a:r>
              <a:rPr lang="pt-BR" dirty="0"/>
              <a:t>Permita-se ser fraco e aceite a ajuda. Acredite que seu sistema de suporte deseja estar lá para ajudá-lo de acordo com sua capacidade. Se você não tiver um sistema de apoio, existem mentores, pastores e outros que podem ajudá-lo com finanças, emoções, relacionamentos, espiritualidade e/ou sua carreira. E não se preocupe, você eventualmente estará em um lugar onde poderá ajudar outras pessoas a superar os mesmos problemas com os quais você está lutando agora.</a:t>
            </a:r>
          </a:p>
          <a:p>
            <a:pPr marL="0" indent="0" fontAlgn="base">
              <a:buNone/>
            </a:pPr>
            <a:r>
              <a:rPr lang="pt-BR" b="1" dirty="0"/>
              <a:t> </a:t>
            </a:r>
            <a:endParaRPr lang="pt-BR" dirty="0"/>
          </a:p>
          <a:p>
            <a:pPr marL="0" indent="0" fontAlgn="base">
              <a:buNone/>
            </a:pPr>
            <a:r>
              <a:rPr lang="pt-BR" dirty="0"/>
              <a:t>Aceitando </a:t>
            </a:r>
            <a:r>
              <a:rPr lang="pt-BR" dirty="0" smtClean="0"/>
              <a:t>ajuda </a:t>
            </a:r>
            <a:r>
              <a:rPr lang="pt-BR" dirty="0"/>
              <a:t>dos outros cria um forte relacionamento com os outros. Devemos dar uma oportunidade para os outros nos amar. </a:t>
            </a:r>
          </a:p>
          <a:p>
            <a:pPr marL="0" indent="0">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146</a:t>
            </a:fld>
            <a:endParaRPr lang="pt-BR" dirty="0"/>
          </a:p>
        </p:txBody>
      </p:sp>
    </p:spTree>
    <p:extLst>
      <p:ext uri="{BB962C8B-B14F-4D97-AF65-F5344CB8AC3E}">
        <p14:creationId xmlns:p14="http://schemas.microsoft.com/office/powerpoint/2010/main" val="460783958"/>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6000" dirty="0"/>
              <a:t>As Causas do </a:t>
            </a:r>
            <a:r>
              <a:rPr lang="pt-BR" sz="6000" dirty="0" smtClean="0"/>
              <a:t>Orgulho</a:t>
            </a:r>
            <a:endParaRPr lang="pt-BR" sz="6000" dirty="0"/>
          </a:p>
        </p:txBody>
      </p:sp>
      <p:sp>
        <p:nvSpPr>
          <p:cNvPr id="3" name="Espaço Reservado para Conteúdo 2"/>
          <p:cNvSpPr>
            <a:spLocks noGrp="1"/>
          </p:cNvSpPr>
          <p:nvPr>
            <p:ph idx="1"/>
          </p:nvPr>
        </p:nvSpPr>
        <p:spPr/>
        <p:txBody>
          <a:bodyPr>
            <a:noAutofit/>
          </a:bodyPr>
          <a:lstStyle/>
          <a:p>
            <a:pPr marL="0" indent="0" algn="ctr" fontAlgn="base">
              <a:buNone/>
            </a:pPr>
            <a:r>
              <a:rPr lang="pt-BR" b="1" dirty="0"/>
              <a:t>2 Coríntios 11:30</a:t>
            </a:r>
            <a:endParaRPr lang="pt-BR" dirty="0"/>
          </a:p>
          <a:p>
            <a:pPr marL="0" indent="0" algn="ctr" fontAlgn="base">
              <a:buNone/>
            </a:pPr>
            <a:r>
              <a:rPr lang="pt-BR" b="1" dirty="0"/>
              <a:t>“</a:t>
            </a:r>
            <a:r>
              <a:rPr lang="pt-BR" b="1" i="1" dirty="0"/>
              <a:t>Se convém gloriar-me, gloriar-me-ei no que diz respeito à minha fraqueza</a:t>
            </a:r>
            <a:r>
              <a:rPr lang="pt-BR" b="1" dirty="0"/>
              <a:t>.”</a:t>
            </a:r>
            <a:endParaRPr lang="pt-BR" dirty="0"/>
          </a:p>
          <a:p>
            <a:pPr marL="0" indent="0" algn="ctr" fontAlgn="base">
              <a:buNone/>
            </a:pPr>
            <a:r>
              <a:rPr lang="pt-BR" sz="2000" dirty="0"/>
              <a:t> </a:t>
            </a:r>
          </a:p>
          <a:p>
            <a:pPr marL="0" indent="0" algn="ctr" fontAlgn="base">
              <a:buNone/>
            </a:pPr>
            <a:r>
              <a:rPr lang="pt-BR" b="1" dirty="0"/>
              <a:t>2 Coríntios 12:5-10</a:t>
            </a:r>
            <a:endParaRPr lang="pt-BR" dirty="0"/>
          </a:p>
          <a:p>
            <a:pPr marL="0" indent="0" algn="ctr" fontAlgn="base">
              <a:buNone/>
            </a:pPr>
            <a:r>
              <a:rPr lang="pt-BR" b="1" dirty="0"/>
              <a:t>“</a:t>
            </a:r>
            <a:r>
              <a:rPr lang="pt-BR" b="1" i="1" baseline="30000" dirty="0"/>
              <a:t>5</a:t>
            </a:r>
            <a:r>
              <a:rPr lang="pt-BR" b="1" i="1" dirty="0"/>
              <a:t>De alguém assim me gloriarei eu, mas de mim mesmo não me gloriarei, senão nas minhas fraquezas. </a:t>
            </a:r>
            <a:r>
              <a:rPr lang="pt-BR" b="1" i="1" baseline="30000" dirty="0"/>
              <a:t>6</a:t>
            </a:r>
            <a:r>
              <a:rPr lang="pt-BR" b="1" i="1" dirty="0"/>
              <a:t>Porque, se quiser gloriar-me, não serei néscio, porque direi a verdade; mas deixo </a:t>
            </a:r>
            <a:r>
              <a:rPr lang="pt-BR" b="1" i="1" dirty="0" smtClean="0"/>
              <a:t>isto, </a:t>
            </a:r>
            <a:r>
              <a:rPr lang="pt-BR" b="1" i="1" dirty="0"/>
              <a:t>para que ninguém cuide de mim mais do que em mim vê ou de mim ouve. </a:t>
            </a:r>
            <a:r>
              <a:rPr lang="pt-BR" b="1" i="1" baseline="30000" dirty="0"/>
              <a:t>7</a:t>
            </a:r>
            <a:r>
              <a:rPr lang="pt-BR" b="1" i="1" dirty="0"/>
              <a:t>E, para que não me exaltasse pela excelência das revelações, foi-me dado um espinho na carne, a saber, um mensageiro de Satanás para me esbofetear, a fim de não me exaltar</a:t>
            </a:r>
            <a:r>
              <a:rPr lang="pt-BR" b="1" i="1" dirty="0" smtClean="0"/>
              <a:t>... </a:t>
            </a: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147</a:t>
            </a:fld>
            <a:endParaRPr lang="pt-BR" dirty="0"/>
          </a:p>
        </p:txBody>
      </p:sp>
    </p:spTree>
    <p:extLst>
      <p:ext uri="{BB962C8B-B14F-4D97-AF65-F5344CB8AC3E}">
        <p14:creationId xmlns:p14="http://schemas.microsoft.com/office/powerpoint/2010/main" val="1353627223"/>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6000" dirty="0"/>
              <a:t>As Causas do </a:t>
            </a:r>
            <a:r>
              <a:rPr lang="pt-BR" sz="6000" dirty="0" smtClean="0"/>
              <a:t>Orgulho</a:t>
            </a:r>
            <a:endParaRPr lang="pt-BR" sz="6000" dirty="0"/>
          </a:p>
        </p:txBody>
      </p:sp>
      <p:sp>
        <p:nvSpPr>
          <p:cNvPr id="3" name="Espaço Reservado para Conteúdo 2"/>
          <p:cNvSpPr>
            <a:spLocks noGrp="1"/>
          </p:cNvSpPr>
          <p:nvPr>
            <p:ph idx="1"/>
          </p:nvPr>
        </p:nvSpPr>
        <p:spPr/>
        <p:txBody>
          <a:bodyPr>
            <a:noAutofit/>
          </a:bodyPr>
          <a:lstStyle/>
          <a:p>
            <a:pPr marL="0" indent="0" algn="ctr" fontAlgn="base">
              <a:buNone/>
            </a:pPr>
            <a:r>
              <a:rPr lang="pt-BR" b="1" dirty="0"/>
              <a:t>2 Coríntios 11:30</a:t>
            </a:r>
            <a:endParaRPr lang="pt-BR" dirty="0"/>
          </a:p>
          <a:p>
            <a:pPr marL="0" indent="0" algn="ctr" fontAlgn="base">
              <a:buNone/>
            </a:pPr>
            <a:r>
              <a:rPr lang="pt-BR" b="1" dirty="0"/>
              <a:t>“</a:t>
            </a:r>
            <a:r>
              <a:rPr lang="pt-BR" b="1" i="1" dirty="0"/>
              <a:t>Se convém gloriar-me, gloriar-me-ei no que diz respeito à minha fraqueza</a:t>
            </a:r>
            <a:r>
              <a:rPr lang="pt-BR" b="1" dirty="0"/>
              <a:t>.”</a:t>
            </a:r>
            <a:endParaRPr lang="pt-BR" dirty="0"/>
          </a:p>
          <a:p>
            <a:pPr marL="0" indent="0" algn="ctr" fontAlgn="base">
              <a:buNone/>
            </a:pPr>
            <a:r>
              <a:rPr lang="pt-BR" sz="2000" dirty="0"/>
              <a:t> </a:t>
            </a:r>
          </a:p>
          <a:p>
            <a:pPr marL="0" indent="0" algn="ctr" fontAlgn="base">
              <a:buNone/>
            </a:pPr>
            <a:r>
              <a:rPr lang="pt-BR" b="1" dirty="0"/>
              <a:t>2 Coríntios 12:5-10</a:t>
            </a:r>
            <a:endParaRPr lang="pt-BR" dirty="0"/>
          </a:p>
          <a:p>
            <a:pPr marL="0" indent="0" algn="ctr" fontAlgn="base">
              <a:buNone/>
            </a:pPr>
            <a:r>
              <a:rPr lang="pt-BR" b="1" dirty="0" smtClean="0"/>
              <a:t>“</a:t>
            </a:r>
            <a:r>
              <a:rPr lang="pt-BR" b="1" i="1" dirty="0" smtClean="0"/>
              <a:t>... </a:t>
            </a:r>
            <a:r>
              <a:rPr lang="pt-BR" b="1" i="1" baseline="30000" dirty="0"/>
              <a:t>8</a:t>
            </a:r>
            <a:r>
              <a:rPr lang="pt-BR" b="1" i="1" dirty="0"/>
              <a:t>Acerca do qual três vezes orei ao Senhor para que se desviasse de mim. </a:t>
            </a:r>
            <a:r>
              <a:rPr lang="pt-BR" b="1" i="1" baseline="30000" dirty="0"/>
              <a:t>9</a:t>
            </a:r>
            <a:r>
              <a:rPr lang="pt-BR" b="1" i="1" dirty="0"/>
              <a:t>E disse-me: A minha graça te basta, porque o meu poder se aperfeiçoa na fraqueza. De boa vontade, pois, me gloriarei nas minhas fraquezas, para que em mim habite o poder de Cristo. </a:t>
            </a:r>
            <a:r>
              <a:rPr lang="pt-BR" b="1" i="1" baseline="30000" dirty="0"/>
              <a:t>10</a:t>
            </a:r>
            <a:r>
              <a:rPr lang="pt-BR" b="1" i="1" dirty="0"/>
              <a:t>Por isso sinto prazer nas fraquezas, nas injúrias, nas necessidades, nas perseguições, nas angústias por amor de Cristo. Porque quando estou fraco então sou forte</a:t>
            </a:r>
            <a:r>
              <a:rPr lang="pt-BR" b="1" dirty="0"/>
              <a:t>.”</a:t>
            </a:r>
            <a:endParaRPr lang="pt-BR" dirty="0"/>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148</a:t>
            </a:fld>
            <a:endParaRPr lang="pt-BR" dirty="0"/>
          </a:p>
        </p:txBody>
      </p:sp>
    </p:spTree>
    <p:extLst>
      <p:ext uri="{BB962C8B-B14F-4D97-AF65-F5344CB8AC3E}">
        <p14:creationId xmlns:p14="http://schemas.microsoft.com/office/powerpoint/2010/main" val="1373622102"/>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6000" dirty="0"/>
              <a:t>As Causas do </a:t>
            </a:r>
            <a:r>
              <a:rPr lang="pt-BR" sz="6000" dirty="0" smtClean="0"/>
              <a:t>Orgulho</a:t>
            </a:r>
            <a:endParaRPr lang="pt-BR" sz="6000" dirty="0"/>
          </a:p>
        </p:txBody>
      </p:sp>
      <p:sp>
        <p:nvSpPr>
          <p:cNvPr id="3" name="Espaço Reservado para Conteúdo 2"/>
          <p:cNvSpPr>
            <a:spLocks noGrp="1"/>
          </p:cNvSpPr>
          <p:nvPr>
            <p:ph idx="1"/>
          </p:nvPr>
        </p:nvSpPr>
        <p:spPr>
          <a:xfrm>
            <a:off x="617517" y="1690688"/>
            <a:ext cx="11139054" cy="4888242"/>
          </a:xfrm>
        </p:spPr>
        <p:txBody>
          <a:bodyPr>
            <a:normAutofit lnSpcReduction="10000"/>
          </a:bodyPr>
          <a:lstStyle/>
          <a:p>
            <a:pPr marL="0" indent="0" fontAlgn="base">
              <a:buNone/>
            </a:pPr>
            <a:r>
              <a:rPr lang="pt-BR" b="1" dirty="0"/>
              <a:t># 4 Medo da Vulnerabilidade.</a:t>
            </a:r>
          </a:p>
          <a:p>
            <a:pPr marL="0" indent="0" fontAlgn="base">
              <a:buNone/>
            </a:pPr>
            <a:r>
              <a:rPr lang="pt-BR" b="1" dirty="0"/>
              <a:t> </a:t>
            </a:r>
            <a:endParaRPr lang="pt-BR" dirty="0"/>
          </a:p>
          <a:p>
            <a:pPr marL="0" indent="0" fontAlgn="base">
              <a:buNone/>
            </a:pPr>
            <a:r>
              <a:rPr lang="pt-BR" dirty="0"/>
              <a:t>Você não pode ter medo do que as pessoas pensam se </a:t>
            </a:r>
            <a:r>
              <a:rPr lang="pt-BR" dirty="0" err="1" smtClean="0"/>
              <a:t>quisse</a:t>
            </a:r>
            <a:r>
              <a:rPr lang="pt-BR" dirty="0" smtClean="0"/>
              <a:t> </a:t>
            </a:r>
            <a:r>
              <a:rPr lang="pt-BR" dirty="0"/>
              <a:t>ser humilde. Frequentemente, demoramos para obter ajuda porque não queremos que as pessoas vejam nossas fraquezas ou defeitos, e pensem mal de nós. Podemos temer que eles se aproveitem de nós e nos machuquem. Então decidimos firmar nosso orgulho decidindo não melhorar, escondendo as fraquezas ou fugindo.</a:t>
            </a:r>
          </a:p>
          <a:p>
            <a:pPr marL="0" indent="0" fontAlgn="base">
              <a:buNone/>
            </a:pPr>
            <a:r>
              <a:rPr lang="pt-BR" dirty="0"/>
              <a:t> </a:t>
            </a:r>
          </a:p>
          <a:p>
            <a:pPr marL="0" indent="0" fontAlgn="base">
              <a:buNone/>
            </a:pPr>
            <a:r>
              <a:rPr lang="pt-BR" dirty="0" smtClean="0"/>
              <a:t>Vulnerabilidade significa "</a:t>
            </a:r>
            <a:r>
              <a:rPr lang="pt-BR" i="1" dirty="0" smtClean="0"/>
              <a:t>a </a:t>
            </a:r>
            <a:r>
              <a:rPr lang="pt-BR" i="1" dirty="0"/>
              <a:t>qualidade ou estado de exposição à possibilidade de ser atacado ou prejudicado, tanto física como emocionalmente</a:t>
            </a:r>
            <a:r>
              <a:rPr lang="pt-BR" dirty="0"/>
              <a:t> ".</a:t>
            </a:r>
          </a:p>
          <a:p>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149</a:t>
            </a:fld>
            <a:endParaRPr lang="pt-BR" dirty="0"/>
          </a:p>
        </p:txBody>
      </p:sp>
    </p:spTree>
    <p:extLst>
      <p:ext uri="{BB962C8B-B14F-4D97-AF65-F5344CB8AC3E}">
        <p14:creationId xmlns:p14="http://schemas.microsoft.com/office/powerpoint/2010/main" val="38106078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00741"/>
            <a:ext cx="10515600" cy="1325563"/>
          </a:xfrm>
        </p:spPr>
        <p:txBody>
          <a:bodyPr>
            <a:normAutofit/>
          </a:bodyPr>
          <a:lstStyle/>
          <a:p>
            <a:pPr algn="ctr"/>
            <a:r>
              <a:rPr lang="pt-BR" sz="6000" b="1" dirty="0" smtClean="0"/>
              <a:t>DE ONDE VEM O ORGULHO?</a:t>
            </a:r>
            <a:endParaRPr lang="pt-BR" sz="6000" dirty="0"/>
          </a:p>
        </p:txBody>
      </p:sp>
      <p:sp>
        <p:nvSpPr>
          <p:cNvPr id="3" name="Espaço Reservado para Conteúdo 2"/>
          <p:cNvSpPr>
            <a:spLocks noGrp="1"/>
          </p:cNvSpPr>
          <p:nvPr>
            <p:ph idx="1"/>
          </p:nvPr>
        </p:nvSpPr>
        <p:spPr>
          <a:xfrm>
            <a:off x="838200" y="1526304"/>
            <a:ext cx="10515600" cy="4650659"/>
          </a:xfrm>
        </p:spPr>
        <p:txBody>
          <a:bodyPr>
            <a:noAutofit/>
          </a:bodyPr>
          <a:lstStyle/>
          <a:p>
            <a:pPr marL="0" indent="0" fontAlgn="base">
              <a:buNone/>
            </a:pPr>
            <a:r>
              <a:rPr lang="pt-BR" dirty="0" smtClean="0"/>
              <a:t>Apesar </a:t>
            </a:r>
            <a:r>
              <a:rPr lang="pt-BR" dirty="0"/>
              <a:t>disso, eu estava certo de pensar que este jardim era feito principalmente de pedras preciosos. Duas vezes (Eze. 28:14 e 16) o jardim está descrito ter “</a:t>
            </a:r>
            <a:r>
              <a:rPr lang="pt-BR" b="1" i="1" dirty="0"/>
              <a:t>pedras afogueadas</a:t>
            </a:r>
            <a:r>
              <a:rPr lang="pt-BR" dirty="0"/>
              <a:t>”. Assim sabemos que este Éden não era o Éden de Adão e Eva, que era feito de vegetação, não pedras. Também a Bíblia fala que Satanás caiu do céu, não na Terra (Isa. 14:12 – “</a:t>
            </a:r>
            <a:r>
              <a:rPr lang="pt-BR" b="1" i="1" dirty="0"/>
              <a:t>caíste desde o céu</a:t>
            </a:r>
            <a:r>
              <a:rPr lang="pt-BR" dirty="0"/>
              <a:t>” e “</a:t>
            </a:r>
            <a:r>
              <a:rPr lang="pt-BR" b="1" i="1" dirty="0"/>
              <a:t>cortado por terra</a:t>
            </a:r>
            <a:r>
              <a:rPr lang="pt-BR" dirty="0"/>
              <a:t>”).</a:t>
            </a: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15</a:t>
            </a:fld>
            <a:endParaRPr lang="pt-BR" dirty="0"/>
          </a:p>
        </p:txBody>
      </p:sp>
    </p:spTree>
    <p:extLst>
      <p:ext uri="{BB962C8B-B14F-4D97-AF65-F5344CB8AC3E}">
        <p14:creationId xmlns:p14="http://schemas.microsoft.com/office/powerpoint/2010/main" val="3420068735"/>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6000" dirty="0"/>
              <a:t>As Causas do </a:t>
            </a:r>
            <a:r>
              <a:rPr lang="pt-BR" sz="6000" dirty="0" smtClean="0"/>
              <a:t>Orgulho</a:t>
            </a:r>
            <a:endParaRPr lang="pt-BR" sz="6000" dirty="0"/>
          </a:p>
        </p:txBody>
      </p:sp>
      <p:sp>
        <p:nvSpPr>
          <p:cNvPr id="3" name="Espaço Reservado para Conteúdo 2"/>
          <p:cNvSpPr>
            <a:spLocks noGrp="1"/>
          </p:cNvSpPr>
          <p:nvPr>
            <p:ph idx="1"/>
          </p:nvPr>
        </p:nvSpPr>
        <p:spPr>
          <a:xfrm>
            <a:off x="439387" y="1496291"/>
            <a:ext cx="11447813" cy="5225184"/>
          </a:xfrm>
        </p:spPr>
        <p:txBody>
          <a:bodyPr>
            <a:normAutofit/>
          </a:bodyPr>
          <a:lstStyle/>
          <a:p>
            <a:pPr marL="0" indent="0" fontAlgn="base">
              <a:buNone/>
            </a:pPr>
            <a:r>
              <a:rPr lang="pt-BR" dirty="0"/>
              <a:t>Medo que alguém poderia “</a:t>
            </a:r>
            <a:r>
              <a:rPr lang="pt-BR" i="1" dirty="0"/>
              <a:t>tirar vantagem de mim</a:t>
            </a:r>
            <a:r>
              <a:rPr lang="pt-BR" dirty="0"/>
              <a:t>”.</a:t>
            </a:r>
          </a:p>
          <a:p>
            <a:pPr marL="0" indent="0" fontAlgn="base">
              <a:buNone/>
            </a:pPr>
            <a:endParaRPr lang="pt-BR" dirty="0"/>
          </a:p>
          <a:p>
            <a:pPr marL="0" indent="0" fontAlgn="base">
              <a:buNone/>
            </a:pPr>
            <a:r>
              <a:rPr lang="pt-BR" dirty="0" smtClean="0"/>
              <a:t>Não </a:t>
            </a:r>
            <a:r>
              <a:rPr lang="pt-BR" dirty="0"/>
              <a:t>estou falando sobre pecado, que deve ser confessado e abandonado. As vezes temos medo do que o pastor poderia pensar de nós, e assim recusar buscar ajuda. Nosso orgulho somente crescerá</a:t>
            </a:r>
            <a:r>
              <a:rPr lang="pt-BR" dirty="0" smtClean="0"/>
              <a:t>.</a:t>
            </a:r>
          </a:p>
          <a:p>
            <a:pPr marL="0" indent="0" fontAlgn="base">
              <a:buNone/>
            </a:pPr>
            <a:endParaRPr lang="pt-BR" dirty="0"/>
          </a:p>
          <a:p>
            <a:pPr marL="0" indent="0" fontAlgn="base">
              <a:buNone/>
            </a:pPr>
            <a:r>
              <a:rPr lang="pt-BR" dirty="0"/>
              <a:t>No final das contas, uma pessoa humilde não tem medo de como as coisas parecem para os outros quando temos uma consciência limpa e aceita os valores de Deus.</a:t>
            </a:r>
          </a:p>
          <a:p>
            <a:pPr marL="0" indent="0" fontAlgn="base">
              <a:buNone/>
            </a:pPr>
            <a:endParaRPr lang="pt-BR" dirty="0"/>
          </a:p>
          <a:p>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150</a:t>
            </a:fld>
            <a:endParaRPr lang="pt-BR" dirty="0"/>
          </a:p>
        </p:txBody>
      </p:sp>
    </p:spTree>
    <p:extLst>
      <p:ext uri="{BB962C8B-B14F-4D97-AF65-F5344CB8AC3E}">
        <p14:creationId xmlns:p14="http://schemas.microsoft.com/office/powerpoint/2010/main" val="2436599389"/>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6000" dirty="0"/>
              <a:t>As Causas do </a:t>
            </a:r>
            <a:r>
              <a:rPr lang="pt-BR" sz="6000" dirty="0" smtClean="0"/>
              <a:t>Orgulho</a:t>
            </a:r>
            <a:endParaRPr lang="pt-BR" sz="6000" dirty="0"/>
          </a:p>
        </p:txBody>
      </p:sp>
      <p:sp>
        <p:nvSpPr>
          <p:cNvPr id="3" name="Espaço Reservado para Conteúdo 2"/>
          <p:cNvSpPr>
            <a:spLocks noGrp="1"/>
          </p:cNvSpPr>
          <p:nvPr>
            <p:ph idx="1"/>
          </p:nvPr>
        </p:nvSpPr>
        <p:spPr>
          <a:xfrm>
            <a:off x="439387" y="1496291"/>
            <a:ext cx="11447813" cy="5225184"/>
          </a:xfrm>
        </p:spPr>
        <p:txBody>
          <a:bodyPr>
            <a:normAutofit/>
          </a:bodyPr>
          <a:lstStyle/>
          <a:p>
            <a:pPr marL="0" indent="0" fontAlgn="base">
              <a:buNone/>
            </a:pPr>
            <a:endParaRPr lang="pt-BR" b="1" dirty="0" smtClean="0"/>
          </a:p>
          <a:p>
            <a:pPr marL="0" indent="0" fontAlgn="base">
              <a:buNone/>
            </a:pPr>
            <a:r>
              <a:rPr lang="pt-BR" dirty="0" smtClean="0"/>
              <a:t>Às </a:t>
            </a:r>
            <a:r>
              <a:rPr lang="pt-BR" dirty="0"/>
              <a:t>vezes, você precisa liberar o medo de que as pessoas riam, fofoquem, entendessem você mal e tentassem machucá-lo. A verdade é que Deus sempre abençoa o homem que é humilde, gentil e tenta fazer tudo com honra e pureza. “</a:t>
            </a:r>
            <a:r>
              <a:rPr lang="pt-BR" i="1" dirty="0"/>
              <a:t>Pois os que se exaltam serão humilhados, e os que se humilham serão exaltados</a:t>
            </a:r>
            <a:r>
              <a:rPr lang="pt-BR" dirty="0"/>
              <a:t> ”. Mateus 23:12</a:t>
            </a:r>
          </a:p>
          <a:p>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151</a:t>
            </a:fld>
            <a:endParaRPr lang="pt-BR" dirty="0"/>
          </a:p>
        </p:txBody>
      </p:sp>
    </p:spTree>
    <p:extLst>
      <p:ext uri="{BB962C8B-B14F-4D97-AF65-F5344CB8AC3E}">
        <p14:creationId xmlns:p14="http://schemas.microsoft.com/office/powerpoint/2010/main" val="2464756816"/>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6000" dirty="0"/>
              <a:t>As Causas do </a:t>
            </a:r>
            <a:r>
              <a:rPr lang="pt-BR" sz="6000" dirty="0" smtClean="0"/>
              <a:t>Orgulho</a:t>
            </a:r>
            <a:endParaRPr lang="pt-BR" sz="6000" dirty="0"/>
          </a:p>
        </p:txBody>
      </p:sp>
      <p:sp>
        <p:nvSpPr>
          <p:cNvPr id="3" name="Espaço Reservado para Conteúdo 2"/>
          <p:cNvSpPr>
            <a:spLocks noGrp="1"/>
          </p:cNvSpPr>
          <p:nvPr>
            <p:ph idx="1"/>
          </p:nvPr>
        </p:nvSpPr>
        <p:spPr/>
        <p:txBody>
          <a:bodyPr/>
          <a:lstStyle/>
          <a:p>
            <a:pPr marL="0" indent="0">
              <a:buNone/>
            </a:pPr>
            <a:r>
              <a:rPr lang="pt-BR" dirty="0"/>
              <a:t>Na Bíblia, foi dito a Davi que ele seria o rei. No entanto, o Rei Saul o perseguiu para matá-lo por 4 anos. Davi permaneceu vulnerável ao permitir que Deus o protegesse e não se preocupou com ninguém questionando se Deus realmente o escolheu para ser rei. Durante esse tempo, Davi também teve a oportunidade de matar Saul e se tornar rei com suas próprias forças. Mas, Davi continuou sendo humilde e permitiu que Deus resolvesse isso. Ele não se preocupou com as pessoas vendo sua fraqueza e julgando sua situação. Após 4 anos, David se tornou REI sem ter que pecar!</a:t>
            </a:r>
          </a:p>
          <a:p>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152</a:t>
            </a:fld>
            <a:endParaRPr lang="pt-BR" dirty="0"/>
          </a:p>
        </p:txBody>
      </p:sp>
    </p:spTree>
    <p:extLst>
      <p:ext uri="{BB962C8B-B14F-4D97-AF65-F5344CB8AC3E}">
        <p14:creationId xmlns:p14="http://schemas.microsoft.com/office/powerpoint/2010/main" val="2448526174"/>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6000" dirty="0"/>
              <a:t>As Causas do </a:t>
            </a:r>
            <a:r>
              <a:rPr lang="pt-BR" sz="6000" dirty="0" smtClean="0"/>
              <a:t>Orgulho</a:t>
            </a:r>
            <a:endParaRPr lang="pt-BR" sz="6000" dirty="0"/>
          </a:p>
        </p:txBody>
      </p:sp>
      <p:sp>
        <p:nvSpPr>
          <p:cNvPr id="3" name="Espaço Reservado para Conteúdo 2"/>
          <p:cNvSpPr>
            <a:spLocks noGrp="1"/>
          </p:cNvSpPr>
          <p:nvPr>
            <p:ph idx="1"/>
          </p:nvPr>
        </p:nvSpPr>
        <p:spPr/>
        <p:txBody>
          <a:bodyPr>
            <a:noAutofit/>
          </a:bodyPr>
          <a:lstStyle/>
          <a:p>
            <a:pPr marL="0" indent="0" fontAlgn="base">
              <a:buNone/>
            </a:pPr>
            <a:r>
              <a:rPr lang="pt-BR" dirty="0"/>
              <a:t>Além disso, quando Noé estava construindo a arca antes do dilúvio - todos riram dele. Noé passou 120 anos construindo a arca enquanto as pessoas o criticavam. Quando suportamos essas situações na vida, isso nos poda e desenvolve a humildade em nossas vidas. Confie em Deus para estar ao seu lado a cada passo da nossa vida.</a:t>
            </a:r>
          </a:p>
          <a:p>
            <a:pPr marL="0" indent="0" fontAlgn="base">
              <a:buNone/>
            </a:pPr>
            <a:r>
              <a:rPr lang="pt-BR" dirty="0"/>
              <a:t> </a:t>
            </a:r>
          </a:p>
          <a:p>
            <a:pPr marL="0" indent="0" algn="ctr" fontAlgn="base">
              <a:buNone/>
            </a:pPr>
            <a:r>
              <a:rPr lang="pt-BR" dirty="0"/>
              <a:t>Provérbios 3:5-6</a:t>
            </a:r>
          </a:p>
          <a:p>
            <a:pPr marL="0" indent="0" algn="ctr" fontAlgn="base">
              <a:buNone/>
            </a:pPr>
            <a:r>
              <a:rPr lang="pt-BR" dirty="0"/>
              <a:t>“</a:t>
            </a:r>
            <a:r>
              <a:rPr lang="pt-BR" i="1" baseline="30000" dirty="0"/>
              <a:t>5</a:t>
            </a:r>
            <a:r>
              <a:rPr lang="pt-BR" i="1" dirty="0"/>
              <a:t>Confia no Senhor de todo o teu coração e não te estribes no teu próprio entendimento. </a:t>
            </a:r>
            <a:r>
              <a:rPr lang="pt-BR" i="1" baseline="30000" dirty="0"/>
              <a:t>6</a:t>
            </a:r>
            <a:r>
              <a:rPr lang="pt-BR" i="1" dirty="0"/>
              <a:t>Reconhece-o em todos os teus caminhos, e ele endireitará as tuas veredas.</a:t>
            </a:r>
            <a:r>
              <a:rPr lang="pt-BR" dirty="0"/>
              <a:t>”</a:t>
            </a:r>
          </a:p>
          <a:p>
            <a:pPr marL="0" indent="0" algn="ctr" fontAlgn="base">
              <a:buNone/>
            </a:pPr>
            <a:r>
              <a:rPr lang="pt-BR" b="1" dirty="0"/>
              <a:t> </a:t>
            </a:r>
            <a:endParaRPr lang="pt-BR" dirty="0"/>
          </a:p>
          <a:p>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153</a:t>
            </a:fld>
            <a:endParaRPr lang="pt-BR" dirty="0"/>
          </a:p>
        </p:txBody>
      </p:sp>
    </p:spTree>
    <p:extLst>
      <p:ext uri="{BB962C8B-B14F-4D97-AF65-F5344CB8AC3E}">
        <p14:creationId xmlns:p14="http://schemas.microsoft.com/office/powerpoint/2010/main" val="2515753536"/>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6000" dirty="0"/>
              <a:t>As Causas do </a:t>
            </a:r>
            <a:r>
              <a:rPr lang="pt-BR" sz="6000" dirty="0" smtClean="0"/>
              <a:t>Orgulho</a:t>
            </a:r>
            <a:endParaRPr lang="pt-BR" sz="6000" dirty="0"/>
          </a:p>
        </p:txBody>
      </p:sp>
      <p:sp>
        <p:nvSpPr>
          <p:cNvPr id="3" name="Espaço Reservado para Conteúdo 2"/>
          <p:cNvSpPr>
            <a:spLocks noGrp="1"/>
          </p:cNvSpPr>
          <p:nvPr>
            <p:ph idx="1"/>
          </p:nvPr>
        </p:nvSpPr>
        <p:spPr/>
        <p:txBody>
          <a:bodyPr>
            <a:normAutofit lnSpcReduction="10000"/>
          </a:bodyPr>
          <a:lstStyle/>
          <a:p>
            <a:pPr marL="0" indent="0" fontAlgn="base">
              <a:buNone/>
            </a:pPr>
            <a:r>
              <a:rPr lang="pt-BR" b="1" dirty="0"/>
              <a:t># 5 Valor Pessoal Baixo.</a:t>
            </a:r>
          </a:p>
          <a:p>
            <a:pPr marL="0" indent="0" fontAlgn="base">
              <a:buNone/>
            </a:pPr>
            <a:r>
              <a:rPr lang="pt-BR" b="1" dirty="0"/>
              <a:t> </a:t>
            </a:r>
            <a:endParaRPr lang="pt-BR" dirty="0"/>
          </a:p>
          <a:p>
            <a:pPr marL="0" indent="0" fontAlgn="base">
              <a:buNone/>
            </a:pPr>
            <a:r>
              <a:rPr lang="pt-BR" dirty="0"/>
              <a:t>Orgulho e arrogância muitas vezes são máscaras que usamos para esconder nossa luta contra o ódio por nós mesmos, vergonha, indignidade, culpa e inadequação. A máscara é usada para representar uma persona perfeita para o mundo. O objetivo é convencer a todos de que você é perfeito e está se saindo melhor do que os outros. Debaixo da máscara, aposto que você está morrendo por dentro. A vulnerabilidade é difícil para aqueles que lutam contra o orgulho porque pode doer muito </a:t>
            </a:r>
            <a:r>
              <a:rPr lang="pt-BR" dirty="0" smtClean="0"/>
              <a:t>para permitir </a:t>
            </a:r>
            <a:r>
              <a:rPr lang="pt-BR" dirty="0"/>
              <a:t>que alguém veja seu ódio profundo por si mesmo.</a:t>
            </a:r>
          </a:p>
          <a:p>
            <a:pPr marL="0" indent="0">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154</a:t>
            </a:fld>
            <a:endParaRPr lang="pt-BR" dirty="0"/>
          </a:p>
        </p:txBody>
      </p:sp>
    </p:spTree>
    <p:extLst>
      <p:ext uri="{BB962C8B-B14F-4D97-AF65-F5344CB8AC3E}">
        <p14:creationId xmlns:p14="http://schemas.microsoft.com/office/powerpoint/2010/main" val="1412434622"/>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6000" dirty="0"/>
              <a:t>As Causas do </a:t>
            </a:r>
            <a:r>
              <a:rPr lang="pt-BR" sz="6000" dirty="0" smtClean="0"/>
              <a:t>Orgulho</a:t>
            </a:r>
            <a:endParaRPr lang="pt-BR" sz="6000" dirty="0"/>
          </a:p>
        </p:txBody>
      </p:sp>
      <p:sp>
        <p:nvSpPr>
          <p:cNvPr id="3" name="Espaço Reservado para Conteúdo 2"/>
          <p:cNvSpPr>
            <a:spLocks noGrp="1"/>
          </p:cNvSpPr>
          <p:nvPr>
            <p:ph idx="1"/>
          </p:nvPr>
        </p:nvSpPr>
        <p:spPr>
          <a:xfrm>
            <a:off x="838200" y="1543792"/>
            <a:ext cx="10515600" cy="5023263"/>
          </a:xfrm>
        </p:spPr>
        <p:txBody>
          <a:bodyPr>
            <a:normAutofit fontScale="92500" lnSpcReduction="10000"/>
          </a:bodyPr>
          <a:lstStyle/>
          <a:p>
            <a:pPr marL="0" indent="0" fontAlgn="base">
              <a:buNone/>
            </a:pPr>
            <a:r>
              <a:rPr lang="pt-BR" dirty="0"/>
              <a:t>Estou pensando mais em ser envergonhado por causa da nossa </a:t>
            </a:r>
            <a:r>
              <a:rPr lang="pt-BR" dirty="0" smtClean="0"/>
              <a:t>minha aparência</a:t>
            </a:r>
            <a:r>
              <a:rPr lang="pt-BR" dirty="0"/>
              <a:t>, falta de capacidade, eventos do passado, desejo não decepcionar as pessoas, associação com outros (pais negligentes, Jesus Cristo) ou movimentos.</a:t>
            </a:r>
          </a:p>
          <a:p>
            <a:pPr marL="0" indent="0" fontAlgn="base">
              <a:buNone/>
            </a:pPr>
            <a:r>
              <a:rPr lang="pt-BR" dirty="0"/>
              <a:t> </a:t>
            </a:r>
          </a:p>
          <a:p>
            <a:pPr marL="0" indent="0" fontAlgn="base">
              <a:buNone/>
            </a:pPr>
            <a:r>
              <a:rPr lang="pt-BR" dirty="0"/>
              <a:t>Um ótimo trabalho, uma bela parceira, muito dinheiro no banco, bons carros e outras coisas não o tornam especial. Precisa aceitar os valores que Deus tem acerca de nós mesmos.</a:t>
            </a:r>
          </a:p>
          <a:p>
            <a:pPr marL="0" indent="0" fontAlgn="base">
              <a:buNone/>
            </a:pPr>
            <a:r>
              <a:rPr lang="pt-BR" dirty="0"/>
              <a:t>  </a:t>
            </a:r>
          </a:p>
          <a:p>
            <a:pPr marL="0" indent="0" algn="ctr">
              <a:buNone/>
            </a:pPr>
            <a:r>
              <a:rPr lang="pt-BR" dirty="0"/>
              <a:t>2 Coríntios 10:12</a:t>
            </a:r>
          </a:p>
          <a:p>
            <a:pPr marL="0" indent="0" algn="ctr">
              <a:buNone/>
            </a:pPr>
            <a:r>
              <a:rPr lang="pt-BR" dirty="0"/>
              <a:t>“</a:t>
            </a:r>
            <a:r>
              <a:rPr lang="x-none" i="1" dirty="0"/>
              <a:t>Porque não ousamos classificar-nos, ou comparar-nos com alguns, que se louvam a si mesmos; mas estes que se medem a si mesmos, e se comparam consigo mesmos, estão sem entendimento</a:t>
            </a:r>
            <a:r>
              <a:rPr lang="x-none" dirty="0"/>
              <a:t>.</a:t>
            </a:r>
            <a:r>
              <a:rPr lang="pt-BR" dirty="0"/>
              <a:t>”</a:t>
            </a:r>
          </a:p>
          <a:p>
            <a:pPr marL="0" indent="0" fontAlgn="base">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155</a:t>
            </a:fld>
            <a:endParaRPr lang="pt-BR" dirty="0"/>
          </a:p>
        </p:txBody>
      </p:sp>
    </p:spTree>
    <p:extLst>
      <p:ext uri="{BB962C8B-B14F-4D97-AF65-F5344CB8AC3E}">
        <p14:creationId xmlns:p14="http://schemas.microsoft.com/office/powerpoint/2010/main" val="1721793848"/>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6000" dirty="0"/>
              <a:t>As Causas do </a:t>
            </a:r>
            <a:r>
              <a:rPr lang="pt-BR" sz="6000" dirty="0" smtClean="0"/>
              <a:t>Orgulho</a:t>
            </a:r>
            <a:endParaRPr lang="pt-BR" sz="6000" dirty="0"/>
          </a:p>
        </p:txBody>
      </p:sp>
      <p:sp>
        <p:nvSpPr>
          <p:cNvPr id="3" name="Espaço Reservado para Conteúdo 2"/>
          <p:cNvSpPr>
            <a:spLocks noGrp="1"/>
          </p:cNvSpPr>
          <p:nvPr>
            <p:ph idx="1"/>
          </p:nvPr>
        </p:nvSpPr>
        <p:spPr/>
        <p:txBody>
          <a:bodyPr/>
          <a:lstStyle/>
          <a:p>
            <a:pPr marL="0" indent="0" fontAlgn="base">
              <a:buNone/>
            </a:pPr>
            <a:r>
              <a:rPr lang="pt-BR" b="1" dirty="0"/>
              <a:t># 6 Desejo de Ser Perfeito.</a:t>
            </a:r>
          </a:p>
          <a:p>
            <a:pPr marL="0" indent="0" fontAlgn="base">
              <a:buNone/>
            </a:pPr>
            <a:r>
              <a:rPr lang="pt-BR" b="1" dirty="0"/>
              <a:t> </a:t>
            </a:r>
            <a:endParaRPr lang="pt-BR" dirty="0"/>
          </a:p>
          <a:p>
            <a:pPr marL="0" indent="0" fontAlgn="base">
              <a:buNone/>
            </a:pPr>
            <a:r>
              <a:rPr lang="pt-BR" dirty="0"/>
              <a:t>Se você luta contra o orgulho excessivo, provavelmente está tentando ser perfeito. Você pode sentir que os outros verão todas as suas falhas e fraquezas.  Então, você tenta fazer tudo perfeitamente, mas nunca realmente preenche o buraco e a insegurança profundamente enraizada em seu coração.</a:t>
            </a:r>
          </a:p>
          <a:p>
            <a:pPr marL="0" indent="0">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156</a:t>
            </a:fld>
            <a:endParaRPr lang="pt-BR" dirty="0"/>
          </a:p>
        </p:txBody>
      </p:sp>
    </p:spTree>
    <p:extLst>
      <p:ext uri="{BB962C8B-B14F-4D97-AF65-F5344CB8AC3E}">
        <p14:creationId xmlns:p14="http://schemas.microsoft.com/office/powerpoint/2010/main" val="2196790102"/>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6000" dirty="0"/>
              <a:t>As Causas do </a:t>
            </a:r>
            <a:r>
              <a:rPr lang="pt-BR" sz="6000" dirty="0" smtClean="0"/>
              <a:t>Orgulho</a:t>
            </a:r>
            <a:endParaRPr lang="pt-BR" sz="6000" dirty="0"/>
          </a:p>
        </p:txBody>
      </p:sp>
      <p:sp>
        <p:nvSpPr>
          <p:cNvPr id="3" name="Espaço Reservado para Conteúdo 2"/>
          <p:cNvSpPr>
            <a:spLocks noGrp="1"/>
          </p:cNvSpPr>
          <p:nvPr>
            <p:ph idx="1"/>
          </p:nvPr>
        </p:nvSpPr>
        <p:spPr/>
        <p:txBody>
          <a:bodyPr/>
          <a:lstStyle/>
          <a:p>
            <a:pPr marL="0" indent="0">
              <a:buNone/>
            </a:pPr>
            <a:r>
              <a:rPr lang="pt-BR" dirty="0"/>
              <a:t>Quando esse buraco permanece não curado, ele se manifesta no julgamento de outras pessoas por suas falhas, para que você possa se sentir melhor. Talvez você tente evitar que as pessoas vejam suas falhas, então você coloca o foco nas falhas de outra pessoa? Você pode se sentir melhor ao apontar que os outros são menos perfeitos do que </a:t>
            </a:r>
            <a:r>
              <a:rPr lang="pt-BR" dirty="0" smtClean="0"/>
              <a:t>você.</a:t>
            </a:r>
            <a:r>
              <a:rPr lang="pt-BR" dirty="0"/>
              <a:t> </a:t>
            </a:r>
            <a:r>
              <a:rPr lang="pt-BR" dirty="0" smtClean="0"/>
              <a:t>Você </a:t>
            </a:r>
            <a:r>
              <a:rPr lang="pt-BR" dirty="0"/>
              <a:t>pode sentir que está no topo do mundo e eles estão abaixo de você, </a:t>
            </a:r>
            <a:r>
              <a:rPr lang="pt-BR" dirty="0" smtClean="0"/>
              <a:t>isso permite </a:t>
            </a:r>
            <a:r>
              <a:rPr lang="pt-BR" dirty="0"/>
              <a:t>que você sinta que fez algo certo. No entanto, dói que as pessoas não queiram estar perto de você porque se sentem pequenas e julgadas. E você não precisa ser perfeito para ser amado e apoiado.</a:t>
            </a:r>
          </a:p>
          <a:p>
            <a:pPr marL="0" indent="0">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157</a:t>
            </a:fld>
            <a:endParaRPr lang="pt-BR" dirty="0"/>
          </a:p>
        </p:txBody>
      </p:sp>
    </p:spTree>
    <p:extLst>
      <p:ext uri="{BB962C8B-B14F-4D97-AF65-F5344CB8AC3E}">
        <p14:creationId xmlns:p14="http://schemas.microsoft.com/office/powerpoint/2010/main" val="4216263003"/>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6000" dirty="0"/>
              <a:t>As Causas do </a:t>
            </a:r>
            <a:r>
              <a:rPr lang="pt-BR" sz="6000" dirty="0" smtClean="0"/>
              <a:t>Orgulho</a:t>
            </a:r>
            <a:endParaRPr lang="pt-BR" sz="6000" dirty="0"/>
          </a:p>
        </p:txBody>
      </p:sp>
      <p:sp>
        <p:nvSpPr>
          <p:cNvPr id="3" name="Espaço Reservado para Conteúdo 2"/>
          <p:cNvSpPr>
            <a:spLocks noGrp="1"/>
          </p:cNvSpPr>
          <p:nvPr>
            <p:ph idx="1"/>
          </p:nvPr>
        </p:nvSpPr>
        <p:spPr>
          <a:xfrm>
            <a:off x="838200" y="1825624"/>
            <a:ext cx="10515600" cy="5458753"/>
          </a:xfrm>
        </p:spPr>
        <p:txBody>
          <a:bodyPr>
            <a:normAutofit/>
          </a:bodyPr>
          <a:lstStyle/>
          <a:p>
            <a:pPr marL="0" indent="0">
              <a:buNone/>
            </a:pPr>
            <a:r>
              <a:rPr lang="pt-BR" dirty="0"/>
              <a:t>Racismo, </a:t>
            </a:r>
            <a:r>
              <a:rPr lang="pt-BR" dirty="0" err="1"/>
              <a:t>sexismo</a:t>
            </a:r>
            <a:r>
              <a:rPr lang="pt-BR" dirty="0" smtClean="0"/>
              <a:t>, </a:t>
            </a:r>
            <a:r>
              <a:rPr lang="pt-BR" dirty="0"/>
              <a:t>xenofobia, </a:t>
            </a:r>
            <a:r>
              <a:rPr lang="pt-BR" dirty="0" err="1"/>
              <a:t>classismo</a:t>
            </a:r>
            <a:r>
              <a:rPr lang="pt-BR" dirty="0"/>
              <a:t>, </a:t>
            </a:r>
            <a:r>
              <a:rPr lang="pt-BR" dirty="0" err="1"/>
              <a:t>anti-semitismo</a:t>
            </a:r>
            <a:r>
              <a:rPr lang="pt-BR" dirty="0"/>
              <a:t> e todo sistema que divide as pessoas em categorias e determina seu valor próprio são consequências do orgulho. Se você notar, esses sistemas tendem a retratar um grupo como mais perfeito, puro e justo. Estes são sistemas feitos pelo homem e implementados para que as pessoas se sintam bem consigo mesmas e com sua posição com Deus. </a:t>
            </a:r>
            <a:r>
              <a:rPr lang="pt-BR" b="1" dirty="0"/>
              <a:t>A mente humana deseja apenas classificar as pessoas dentro dos níveis, porque isso faz com que um grupo se sinta mais poderoso do que os outros</a:t>
            </a:r>
            <a:r>
              <a:rPr lang="pt-BR" b="1" dirty="0" smtClean="0"/>
              <a:t>.</a:t>
            </a:r>
          </a:p>
          <a:p>
            <a:pPr marL="0" indent="0" algn="ctr">
              <a:buNone/>
            </a:pPr>
            <a:r>
              <a:rPr lang="pt-BR" dirty="0"/>
              <a:t>Gálatas 6:3</a:t>
            </a:r>
          </a:p>
          <a:p>
            <a:pPr marL="0" indent="0" algn="ctr">
              <a:buNone/>
            </a:pPr>
            <a:r>
              <a:rPr lang="pt-BR" dirty="0"/>
              <a:t>“</a:t>
            </a:r>
            <a:r>
              <a:rPr lang="x-none" dirty="0"/>
              <a:t>Porque, se alguém cuida ser alguma coisa, não sendo nada, engana-se a si mesmo.</a:t>
            </a:r>
            <a:r>
              <a:rPr lang="pt-BR" dirty="0"/>
              <a:t>”</a:t>
            </a:r>
          </a:p>
          <a:p>
            <a:pPr marL="0" indent="0">
              <a:buNone/>
            </a:pPr>
            <a:endParaRPr lang="pt-BR" dirty="0"/>
          </a:p>
          <a:p>
            <a:pPr marL="0" indent="0">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158</a:t>
            </a:fld>
            <a:endParaRPr lang="pt-BR" dirty="0"/>
          </a:p>
        </p:txBody>
      </p:sp>
    </p:spTree>
    <p:extLst>
      <p:ext uri="{BB962C8B-B14F-4D97-AF65-F5344CB8AC3E}">
        <p14:creationId xmlns:p14="http://schemas.microsoft.com/office/powerpoint/2010/main" val="2262046909"/>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54851"/>
            <a:ext cx="10515600" cy="1325563"/>
          </a:xfrm>
        </p:spPr>
        <p:txBody>
          <a:bodyPr>
            <a:normAutofit/>
          </a:bodyPr>
          <a:lstStyle/>
          <a:p>
            <a:pPr algn="ctr"/>
            <a:r>
              <a:rPr lang="pt-BR" sz="6000" dirty="0"/>
              <a:t>As Causas do </a:t>
            </a:r>
            <a:r>
              <a:rPr lang="pt-BR" sz="6000" dirty="0" smtClean="0"/>
              <a:t>Orgulho</a:t>
            </a:r>
            <a:endParaRPr lang="pt-BR" sz="6000" dirty="0"/>
          </a:p>
        </p:txBody>
      </p:sp>
      <p:sp>
        <p:nvSpPr>
          <p:cNvPr id="3" name="Espaço Reservado para Conteúdo 2"/>
          <p:cNvSpPr>
            <a:spLocks noGrp="1"/>
          </p:cNvSpPr>
          <p:nvPr>
            <p:ph idx="1"/>
          </p:nvPr>
        </p:nvSpPr>
        <p:spPr>
          <a:xfrm>
            <a:off x="838200" y="1661241"/>
            <a:ext cx="10515600" cy="4351338"/>
          </a:xfrm>
        </p:spPr>
        <p:txBody>
          <a:bodyPr>
            <a:noAutofit/>
          </a:bodyPr>
          <a:lstStyle/>
          <a:p>
            <a:pPr marL="0" indent="0" fontAlgn="base">
              <a:buNone/>
            </a:pPr>
            <a:r>
              <a:rPr lang="pt-BR" b="1" dirty="0"/>
              <a:t># 7 Você Pensa que está Sempre Certo.</a:t>
            </a:r>
          </a:p>
          <a:p>
            <a:pPr marL="0" indent="0" fontAlgn="base">
              <a:buNone/>
            </a:pPr>
            <a:endParaRPr lang="pt-BR" sz="1600" dirty="0"/>
          </a:p>
          <a:p>
            <a:pPr marL="0" indent="0" fontAlgn="base">
              <a:buNone/>
            </a:pPr>
            <a:r>
              <a:rPr lang="pt-BR" dirty="0"/>
              <a:t>Tenho certeza de que você é inteligente e acha que está certo 99,9% das vezes. Mas, você não sabe tudo. Você está errado às vezes, mesmo que não o veja no momento. </a:t>
            </a:r>
          </a:p>
          <a:p>
            <a:pPr marL="0" indent="0" fontAlgn="base">
              <a:buNone/>
            </a:pPr>
            <a:r>
              <a:rPr lang="pt-BR" sz="1600" dirty="0"/>
              <a:t> </a:t>
            </a:r>
          </a:p>
          <a:p>
            <a:pPr marL="0" indent="0" fontAlgn="base">
              <a:buNone/>
            </a:pPr>
            <a:r>
              <a:rPr lang="pt-BR" dirty="0"/>
              <a:t>Na história bíblica de Jó, mostra um grupo de pessoas julgando seu amigo Jó porque uma série de coisas horríveis aconteceu com ele. Seus amigos disseram que ele estava sofrendo porque pecou (eles o julgaram). Deus repreendeu seus amigos e disse que Jó estava sendo testado porque ele era o homem mais justo da terra. O objetivo é nunca ser como um amigo ou uma pessoa que dá conselhos com base no que </a:t>
            </a:r>
            <a:r>
              <a:rPr lang="pt-BR" dirty="0" smtClean="0"/>
              <a:t>pensa,</a:t>
            </a:r>
            <a:r>
              <a:rPr lang="pt-BR" dirty="0"/>
              <a:t> e não no que a Bíblia ensina.</a:t>
            </a:r>
          </a:p>
          <a:p>
            <a:pPr marL="0" indent="0">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159</a:t>
            </a:fld>
            <a:endParaRPr lang="pt-BR" dirty="0"/>
          </a:p>
        </p:txBody>
      </p:sp>
    </p:spTree>
    <p:extLst>
      <p:ext uri="{BB962C8B-B14F-4D97-AF65-F5344CB8AC3E}">
        <p14:creationId xmlns:p14="http://schemas.microsoft.com/office/powerpoint/2010/main" val="29772488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00741"/>
            <a:ext cx="10515600" cy="1325563"/>
          </a:xfrm>
        </p:spPr>
        <p:txBody>
          <a:bodyPr>
            <a:normAutofit/>
          </a:bodyPr>
          <a:lstStyle/>
          <a:p>
            <a:pPr algn="ctr"/>
            <a:r>
              <a:rPr lang="pt-BR" sz="6000" b="1" dirty="0" smtClean="0"/>
              <a:t>DE ONDE VEM O ORGULHO?</a:t>
            </a:r>
            <a:endParaRPr lang="pt-BR" sz="6000" dirty="0"/>
          </a:p>
        </p:txBody>
      </p:sp>
      <p:sp>
        <p:nvSpPr>
          <p:cNvPr id="3" name="Espaço Reservado para Conteúdo 2"/>
          <p:cNvSpPr>
            <a:spLocks noGrp="1"/>
          </p:cNvSpPr>
          <p:nvPr>
            <p:ph idx="1"/>
          </p:nvPr>
        </p:nvSpPr>
        <p:spPr>
          <a:xfrm>
            <a:off x="838200" y="1526304"/>
            <a:ext cx="10515600" cy="4650659"/>
          </a:xfrm>
        </p:spPr>
        <p:txBody>
          <a:bodyPr>
            <a:noAutofit/>
          </a:bodyPr>
          <a:lstStyle/>
          <a:p>
            <a:pPr marL="0" indent="0" algn="ctr" fontAlgn="base">
              <a:buNone/>
            </a:pPr>
            <a:r>
              <a:rPr lang="pt-BR" b="1" dirty="0"/>
              <a:t>Ungido Para Cobrir</a:t>
            </a:r>
            <a:endParaRPr lang="pt-BR" dirty="0"/>
          </a:p>
          <a:p>
            <a:pPr marL="0" indent="0" fontAlgn="base">
              <a:buNone/>
            </a:pPr>
            <a:r>
              <a:rPr lang="pt-BR" sz="1200" dirty="0"/>
              <a:t> </a:t>
            </a:r>
          </a:p>
          <a:p>
            <a:pPr marL="0" indent="0" fontAlgn="base">
              <a:buNone/>
            </a:pPr>
            <a:r>
              <a:rPr lang="pt-BR" dirty="0"/>
              <a:t>Satanás era um </a:t>
            </a:r>
            <a:r>
              <a:rPr lang="pt-BR" b="1" dirty="0"/>
              <a:t>querubim ungido para cobrir</a:t>
            </a:r>
            <a:r>
              <a:rPr lang="pt-BR" dirty="0"/>
              <a:t> (Eze. 28:14). O que significa “ungido para cobrir” é aberto para interpretação.</a:t>
            </a:r>
          </a:p>
          <a:p>
            <a:pPr marL="0" indent="0" fontAlgn="base">
              <a:buNone/>
            </a:pPr>
            <a:r>
              <a:rPr lang="pt-BR" sz="1200" dirty="0"/>
              <a:t> </a:t>
            </a:r>
          </a:p>
          <a:p>
            <a:pPr marL="461963" lvl="0" indent="-461963" fontAlgn="base">
              <a:buFont typeface="Wingdings" panose="05000000000000000000" pitchFamily="2" charset="2"/>
              <a:buChar char="Ø"/>
            </a:pPr>
            <a:r>
              <a:rPr lang="pt-BR" dirty="0"/>
              <a:t>Sabemos que ele era ungido. Quando alguma pessoa ou objeto foi ungido, era separado (santificado) para um serviço, missões ou propósito especial. </a:t>
            </a:r>
          </a:p>
          <a:p>
            <a:pPr marL="0" indent="0" fontAlgn="base">
              <a:buNone/>
            </a:pPr>
            <a:r>
              <a:rPr lang="pt-BR" sz="1200" dirty="0"/>
              <a:t> </a:t>
            </a:r>
          </a:p>
          <a:p>
            <a:pPr marL="461963" lvl="0" indent="-461963" fontAlgn="base">
              <a:buFont typeface="Wingdings" panose="05000000000000000000" pitchFamily="2" charset="2"/>
              <a:buChar char="Ø"/>
            </a:pPr>
            <a:r>
              <a:rPr lang="pt-BR" dirty="0"/>
              <a:t>Este propósito era para “cobrir”, mas o que significa </a:t>
            </a:r>
            <a:r>
              <a:rPr lang="pt-BR" dirty="0" smtClean="0"/>
              <a:t>isso? </a:t>
            </a:r>
            <a:r>
              <a:rPr lang="pt-BR" dirty="0"/>
              <a:t>A palavra hebraica também pode significa </a:t>
            </a:r>
            <a:r>
              <a:rPr lang="pt-BR" i="1" dirty="0"/>
              <a:t>guardar</a:t>
            </a:r>
            <a:r>
              <a:rPr lang="pt-BR" dirty="0"/>
              <a:t>. Uma galinha pode cobrir seus pintinhos para os guardar, ou pode cobrir comida com um pano para a guardar dos mosquitos</a:t>
            </a:r>
            <a:r>
              <a:rPr lang="pt-BR" dirty="0" smtClean="0"/>
              <a:t>.</a:t>
            </a: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16</a:t>
            </a:fld>
            <a:endParaRPr lang="pt-BR" dirty="0"/>
          </a:p>
        </p:txBody>
      </p:sp>
    </p:spTree>
    <p:extLst>
      <p:ext uri="{BB962C8B-B14F-4D97-AF65-F5344CB8AC3E}">
        <p14:creationId xmlns:p14="http://schemas.microsoft.com/office/powerpoint/2010/main" val="3919228627"/>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6000" dirty="0"/>
              <a:t>As Causas do </a:t>
            </a:r>
            <a:r>
              <a:rPr lang="pt-BR" sz="6000" dirty="0" smtClean="0"/>
              <a:t>Orgulho</a:t>
            </a:r>
            <a:endParaRPr lang="pt-BR" sz="6000" dirty="0"/>
          </a:p>
        </p:txBody>
      </p:sp>
      <p:sp>
        <p:nvSpPr>
          <p:cNvPr id="3" name="Espaço Reservado para Conteúdo 2"/>
          <p:cNvSpPr>
            <a:spLocks noGrp="1"/>
          </p:cNvSpPr>
          <p:nvPr>
            <p:ph idx="1"/>
          </p:nvPr>
        </p:nvSpPr>
        <p:spPr>
          <a:xfrm>
            <a:off x="838200" y="1650966"/>
            <a:ext cx="10515600" cy="5520395"/>
          </a:xfrm>
        </p:spPr>
        <p:txBody>
          <a:bodyPr>
            <a:normAutofit/>
          </a:bodyPr>
          <a:lstStyle/>
          <a:p>
            <a:pPr marL="0" indent="0">
              <a:buNone/>
            </a:pPr>
            <a:r>
              <a:rPr lang="pt-BR" dirty="0"/>
              <a:t>Portanto, não se precipite pensando que você sabe tudo - mesmo que pareça simples. Esteja aberto para ouvir o que Deus ou as pessoas têm a dizer sobre coisas que você “pensa” que sabe. Seja lento para falar e rápido para ouvir. </a:t>
            </a:r>
            <a:endParaRPr lang="pt-BR" dirty="0" smtClean="0"/>
          </a:p>
          <a:p>
            <a:pPr marL="0" indent="0">
              <a:buNone/>
            </a:pPr>
            <a:endParaRPr lang="pt-BR" sz="2000" dirty="0"/>
          </a:p>
          <a:p>
            <a:pPr marL="0" indent="0" algn="ctr">
              <a:buNone/>
            </a:pPr>
            <a:r>
              <a:rPr lang="pt-BR" dirty="0"/>
              <a:t>Provérbios 14:12</a:t>
            </a:r>
          </a:p>
          <a:p>
            <a:pPr marL="0" indent="0" algn="ctr">
              <a:buNone/>
            </a:pPr>
            <a:r>
              <a:rPr lang="pt-BR" dirty="0"/>
              <a:t>“</a:t>
            </a:r>
            <a:r>
              <a:rPr lang="pt-BR" i="1" dirty="0"/>
              <a:t>Há um caminho que ao homem parece direito, mas o fim dele são os caminhos da morte</a:t>
            </a:r>
            <a:r>
              <a:rPr lang="pt-BR" dirty="0"/>
              <a:t>.”</a:t>
            </a:r>
          </a:p>
          <a:p>
            <a:pPr marL="0" indent="0" algn="ctr">
              <a:buNone/>
            </a:pPr>
            <a:endParaRPr lang="pt-BR" sz="2000" dirty="0"/>
          </a:p>
          <a:p>
            <a:pPr marL="0" indent="0" algn="ctr">
              <a:buNone/>
            </a:pPr>
            <a:r>
              <a:rPr lang="pt-BR" dirty="0"/>
              <a:t>Provérbios 12:15</a:t>
            </a:r>
          </a:p>
          <a:p>
            <a:pPr marL="0" indent="0" algn="ctr">
              <a:buNone/>
            </a:pPr>
            <a:r>
              <a:rPr lang="pt-BR" dirty="0"/>
              <a:t>“</a:t>
            </a:r>
            <a:r>
              <a:rPr lang="pt-BR" i="1" dirty="0"/>
              <a:t>O caminho do insensato é reto aos seus próprios olhos, mas o que dá ouvidos ao conselho é sábio</a:t>
            </a:r>
            <a:r>
              <a:rPr lang="pt-BR" dirty="0"/>
              <a:t>.”</a:t>
            </a:r>
          </a:p>
          <a:p>
            <a:pPr marL="0" indent="0">
              <a:buNone/>
            </a:pPr>
            <a:endParaRPr lang="pt-BR" dirty="0"/>
          </a:p>
          <a:p>
            <a:pPr marL="0" indent="0">
              <a:buNone/>
            </a:pPr>
            <a:endParaRPr lang="pt-BR" dirty="0" smtClean="0"/>
          </a:p>
          <a:p>
            <a:pPr marL="0" indent="0">
              <a:buNone/>
            </a:pPr>
            <a:endParaRPr lang="en-US" dirty="0"/>
          </a:p>
          <a:p>
            <a:pPr marL="0" indent="0">
              <a:buNone/>
            </a:pPr>
            <a:endParaRPr lang="pt-BR" dirty="0"/>
          </a:p>
          <a:p>
            <a:pPr marL="0" indent="0">
              <a:buNone/>
            </a:pPr>
            <a:endParaRPr lang="pt-BR" dirty="0"/>
          </a:p>
          <a:p>
            <a:pPr marL="0" indent="0">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160</a:t>
            </a:fld>
            <a:endParaRPr lang="pt-BR" dirty="0"/>
          </a:p>
        </p:txBody>
      </p:sp>
    </p:spTree>
    <p:extLst>
      <p:ext uri="{BB962C8B-B14F-4D97-AF65-F5344CB8AC3E}">
        <p14:creationId xmlns:p14="http://schemas.microsoft.com/office/powerpoint/2010/main" val="2378848021"/>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6000" dirty="0"/>
              <a:t>As Causas do </a:t>
            </a:r>
            <a:r>
              <a:rPr lang="pt-BR" sz="6000" dirty="0" smtClean="0"/>
              <a:t>Orgulho</a:t>
            </a:r>
            <a:endParaRPr lang="pt-BR" sz="6000" dirty="0"/>
          </a:p>
        </p:txBody>
      </p:sp>
      <p:sp>
        <p:nvSpPr>
          <p:cNvPr id="3" name="Espaço Reservado para Conteúdo 2"/>
          <p:cNvSpPr>
            <a:spLocks noGrp="1"/>
          </p:cNvSpPr>
          <p:nvPr>
            <p:ph idx="1"/>
          </p:nvPr>
        </p:nvSpPr>
        <p:spPr>
          <a:xfrm>
            <a:off x="838200" y="1650966"/>
            <a:ext cx="10515600" cy="5520395"/>
          </a:xfrm>
        </p:spPr>
        <p:txBody>
          <a:bodyPr>
            <a:normAutofit/>
          </a:bodyPr>
          <a:lstStyle/>
          <a:p>
            <a:pPr marL="0" indent="0" algn="ctr" fontAlgn="base">
              <a:buNone/>
            </a:pPr>
            <a:r>
              <a:rPr lang="pt-BR" b="1" dirty="0"/>
              <a:t>Resumo</a:t>
            </a:r>
            <a:endParaRPr lang="pt-BR" dirty="0"/>
          </a:p>
          <a:p>
            <a:pPr marL="0" indent="0" fontAlgn="base">
              <a:buNone/>
            </a:pPr>
            <a:r>
              <a:rPr lang="pt-BR" b="1" dirty="0"/>
              <a:t> </a:t>
            </a:r>
            <a:endParaRPr lang="pt-BR" dirty="0"/>
          </a:p>
          <a:p>
            <a:pPr marL="0" indent="0" fontAlgn="base">
              <a:buNone/>
            </a:pPr>
            <a:r>
              <a:rPr lang="pt-BR" dirty="0"/>
              <a:t># 1 Desejo de ser Amado e Aceitado.</a:t>
            </a:r>
          </a:p>
          <a:p>
            <a:pPr marL="0" indent="0" fontAlgn="base">
              <a:buNone/>
            </a:pPr>
            <a:r>
              <a:rPr lang="pt-BR" dirty="0"/>
              <a:t># 2 Confiança em nossa Capacidade.</a:t>
            </a:r>
          </a:p>
          <a:p>
            <a:pPr marL="0" indent="0" fontAlgn="base">
              <a:buNone/>
            </a:pPr>
            <a:r>
              <a:rPr lang="pt-BR" dirty="0"/>
              <a:t># 3 Rejeição de Ajuda.</a:t>
            </a:r>
          </a:p>
          <a:p>
            <a:pPr marL="0" indent="0" fontAlgn="base">
              <a:buNone/>
            </a:pPr>
            <a:r>
              <a:rPr lang="pt-BR" dirty="0"/>
              <a:t># 4 Medo da Vulnerabilidade.</a:t>
            </a:r>
          </a:p>
          <a:p>
            <a:pPr marL="0" indent="0" fontAlgn="base">
              <a:buNone/>
            </a:pPr>
            <a:r>
              <a:rPr lang="pt-BR" dirty="0"/>
              <a:t># 5 Valor Pessoal Baixo.</a:t>
            </a:r>
          </a:p>
          <a:p>
            <a:pPr marL="0" indent="0" fontAlgn="base">
              <a:buNone/>
            </a:pPr>
            <a:r>
              <a:rPr lang="pt-BR" dirty="0"/>
              <a:t># 6 Desejo de Ser Perfeito.</a:t>
            </a:r>
          </a:p>
          <a:p>
            <a:pPr marL="0" indent="0">
              <a:buNone/>
            </a:pPr>
            <a:r>
              <a:rPr lang="pt-BR" dirty="0"/>
              <a:t># 7 Você Pensa que está Sempre Certo.</a:t>
            </a: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161</a:t>
            </a:fld>
            <a:endParaRPr lang="pt-BR" dirty="0"/>
          </a:p>
        </p:txBody>
      </p:sp>
    </p:spTree>
    <p:extLst>
      <p:ext uri="{BB962C8B-B14F-4D97-AF65-F5344CB8AC3E}">
        <p14:creationId xmlns:p14="http://schemas.microsoft.com/office/powerpoint/2010/main" val="14059690"/>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pPr marL="0" indent="0" algn="ctr">
              <a:buNone/>
            </a:pPr>
            <a:r>
              <a:rPr lang="pt-BR" sz="8000" dirty="0" smtClean="0"/>
              <a:t>Lição 6</a:t>
            </a:r>
            <a:endParaRPr lang="pt-BR" sz="8000"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162</a:t>
            </a:fld>
            <a:endParaRPr lang="pt-BR" dirty="0"/>
          </a:p>
        </p:txBody>
      </p:sp>
    </p:spTree>
    <p:extLst>
      <p:ext uri="{BB962C8B-B14F-4D97-AF65-F5344CB8AC3E}">
        <p14:creationId xmlns:p14="http://schemas.microsoft.com/office/powerpoint/2010/main" val="2741605543"/>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GANHANDO A VITÓRIA SOBRE ORGULHO – </a:t>
            </a:r>
            <a:r>
              <a:rPr lang="pt-BR" sz="6000" dirty="0" smtClean="0"/>
              <a:t>MENTE</a:t>
            </a:r>
            <a:r>
              <a:rPr lang="pt-BR" sz="6000" dirty="0"/>
              <a:t> </a:t>
            </a:r>
            <a:r>
              <a:rPr lang="pt-BR" sz="6000" dirty="0" smtClean="0"/>
              <a:t>PARTE 1</a:t>
            </a:r>
            <a:endParaRPr lang="pt-BR" sz="6000" dirty="0"/>
          </a:p>
        </p:txBody>
      </p:sp>
      <p:sp>
        <p:nvSpPr>
          <p:cNvPr id="3" name="Espaço Reservado para Conteúdo 2"/>
          <p:cNvSpPr>
            <a:spLocks noGrp="1"/>
          </p:cNvSpPr>
          <p:nvPr>
            <p:ph idx="1"/>
          </p:nvPr>
        </p:nvSpPr>
        <p:spPr/>
        <p:txBody>
          <a:bodyPr>
            <a:normAutofit/>
          </a:bodyPr>
          <a:lstStyle/>
          <a:p>
            <a:pPr marL="0" indent="0" algn="ctr">
              <a:buNone/>
            </a:pPr>
            <a:r>
              <a:rPr lang="pt-BR" b="1" dirty="0"/>
              <a:t>Introdução</a:t>
            </a:r>
            <a:endParaRPr lang="pt-BR" dirty="0"/>
          </a:p>
          <a:p>
            <a:pPr marL="0" indent="0">
              <a:buNone/>
            </a:pPr>
            <a:r>
              <a:rPr lang="pt-BR" dirty="0"/>
              <a:t> </a:t>
            </a:r>
          </a:p>
          <a:p>
            <a:pPr marL="0" indent="0">
              <a:buNone/>
            </a:pPr>
            <a:r>
              <a:rPr lang="pt-BR" b="1" dirty="0"/>
              <a:t>Reconhece o Problema</a:t>
            </a:r>
            <a:endParaRPr lang="pt-BR" dirty="0"/>
          </a:p>
          <a:p>
            <a:pPr marL="0" indent="0">
              <a:buNone/>
            </a:pPr>
            <a:r>
              <a:rPr lang="pt-BR" dirty="0"/>
              <a:t> </a:t>
            </a:r>
          </a:p>
          <a:p>
            <a:pPr marL="0" indent="0">
              <a:buNone/>
            </a:pPr>
            <a:r>
              <a:rPr lang="pt-BR" dirty="0"/>
              <a:t>O mundo não reconhece o orgulho como um problema. O orgulho é diferente das outras emoções, porque não sentimos que algo está errado conosco. Podemos nem perceber que estamos sendo orgulhosos, mas se olharmos para a maneira como lidamos com outras pessoas ou como lidamos com Deus, podemos nos surpreender</a:t>
            </a:r>
            <a:r>
              <a:rPr lang="pt-BR" dirty="0" smtClean="0"/>
              <a:t>.</a:t>
            </a: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163</a:t>
            </a:fld>
            <a:endParaRPr lang="pt-BR" dirty="0"/>
          </a:p>
        </p:txBody>
      </p:sp>
    </p:spTree>
    <p:extLst>
      <p:ext uri="{BB962C8B-B14F-4D97-AF65-F5344CB8AC3E}">
        <p14:creationId xmlns:p14="http://schemas.microsoft.com/office/powerpoint/2010/main" val="484799529"/>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GANHANDO A VITÓRIA SOBRE ORGULHO – </a:t>
            </a:r>
            <a:r>
              <a:rPr lang="pt-BR" sz="6000" dirty="0" smtClean="0"/>
              <a:t>MENTE</a:t>
            </a:r>
            <a:r>
              <a:rPr lang="pt-BR" sz="6000" dirty="0"/>
              <a:t> </a:t>
            </a:r>
            <a:r>
              <a:rPr lang="pt-BR" sz="6000" dirty="0" smtClean="0"/>
              <a:t>PARTE 1</a:t>
            </a:r>
            <a:endParaRPr lang="pt-BR" sz="6000" dirty="0"/>
          </a:p>
        </p:txBody>
      </p:sp>
      <p:sp>
        <p:nvSpPr>
          <p:cNvPr id="3" name="Espaço Reservado para Conteúdo 2"/>
          <p:cNvSpPr>
            <a:spLocks noGrp="1"/>
          </p:cNvSpPr>
          <p:nvPr>
            <p:ph idx="1"/>
          </p:nvPr>
        </p:nvSpPr>
        <p:spPr/>
        <p:txBody>
          <a:bodyPr>
            <a:normAutofit lnSpcReduction="10000"/>
          </a:bodyPr>
          <a:lstStyle/>
          <a:p>
            <a:pPr marL="0" indent="0">
              <a:buNone/>
            </a:pPr>
            <a:r>
              <a:rPr lang="pt-BR" dirty="0"/>
              <a:t>Quando dominados por outras emoções, sabemos com certeza que algo está errado e precisamos mudar. Quando tomados de orgulho, geralmente pensamos que estamos bem, mas é que todo mundo precisa mudar.</a:t>
            </a:r>
          </a:p>
          <a:p>
            <a:pPr marL="0" indent="0">
              <a:buNone/>
            </a:pPr>
            <a:r>
              <a:rPr lang="pt-BR" dirty="0"/>
              <a:t> </a:t>
            </a:r>
          </a:p>
          <a:p>
            <a:pPr marL="0" indent="0">
              <a:buNone/>
            </a:pPr>
            <a:r>
              <a:rPr lang="pt-BR" dirty="0"/>
              <a:t>Quando decidimos ver as coisas como elas são, quando optamos por ser honestos conosco mesmos sobre nossos dons, talentos e nossa importância na vida, isso reduz nosso orgulho. Temos que ver nossa pecaminosidade e que o orgulho nos torna inaceitáveis para Deus. Devemos declarar guerra ao orgulho para que não caiamos em pecado e coloquemos inimizade entre nós e Deus</a:t>
            </a:r>
            <a:r>
              <a:rPr lang="pt-BR" dirty="0" smtClean="0"/>
              <a:t>.</a:t>
            </a: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164</a:t>
            </a:fld>
            <a:endParaRPr lang="pt-BR" dirty="0"/>
          </a:p>
        </p:txBody>
      </p:sp>
    </p:spTree>
    <p:extLst>
      <p:ext uri="{BB962C8B-B14F-4D97-AF65-F5344CB8AC3E}">
        <p14:creationId xmlns:p14="http://schemas.microsoft.com/office/powerpoint/2010/main" val="1603132250"/>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GANHANDO A VITÓRIA SOBRE ORGULHO – </a:t>
            </a:r>
            <a:r>
              <a:rPr lang="pt-BR" sz="6000" dirty="0" smtClean="0"/>
              <a:t>MENTE</a:t>
            </a:r>
            <a:r>
              <a:rPr lang="pt-BR" sz="6000" dirty="0"/>
              <a:t> </a:t>
            </a:r>
            <a:r>
              <a:rPr lang="pt-BR" sz="6000" dirty="0" smtClean="0"/>
              <a:t>PARTE 1</a:t>
            </a:r>
            <a:endParaRPr lang="pt-BR" sz="6000" dirty="0"/>
          </a:p>
        </p:txBody>
      </p:sp>
      <p:sp>
        <p:nvSpPr>
          <p:cNvPr id="3" name="Espaço Reservado para Conteúdo 2"/>
          <p:cNvSpPr>
            <a:spLocks noGrp="1"/>
          </p:cNvSpPr>
          <p:nvPr>
            <p:ph idx="1"/>
          </p:nvPr>
        </p:nvSpPr>
        <p:spPr>
          <a:xfrm>
            <a:off x="451262" y="1825625"/>
            <a:ext cx="11293434" cy="4741430"/>
          </a:xfrm>
        </p:spPr>
        <p:txBody>
          <a:bodyPr>
            <a:normAutofit/>
          </a:bodyPr>
          <a:lstStyle/>
          <a:p>
            <a:pPr marL="0" indent="0" algn="ctr">
              <a:buNone/>
            </a:pPr>
            <a:r>
              <a:rPr lang="pt-BR" b="1" dirty="0"/>
              <a:t>Não Pode Fazer Sozinho</a:t>
            </a:r>
            <a:endParaRPr lang="pt-BR" dirty="0"/>
          </a:p>
          <a:p>
            <a:pPr marL="0" indent="0">
              <a:buNone/>
            </a:pPr>
            <a:r>
              <a:rPr lang="pt-BR" dirty="0"/>
              <a:t> </a:t>
            </a:r>
          </a:p>
          <a:p>
            <a:pPr marL="0" indent="0">
              <a:buNone/>
            </a:pPr>
            <a:r>
              <a:rPr lang="pt-BR" dirty="0"/>
              <a:t>Não podemos ganhar a vitória por conta própria, não importa o quanto nosso orgulho diga que podemos. A única maneira de ver as coisas corretamente é através da perspectiva de Deus. Quando temos essa visão da vida, podemos começar a reagir ao orgulho de maneiras adequadas.</a:t>
            </a:r>
          </a:p>
          <a:p>
            <a:pPr marL="0" indent="0">
              <a:buNone/>
            </a:pPr>
            <a:r>
              <a:rPr lang="pt-BR" dirty="0"/>
              <a:t> </a:t>
            </a:r>
          </a:p>
          <a:p>
            <a:pPr marL="0" indent="0">
              <a:buNone/>
            </a:pPr>
            <a:r>
              <a:rPr lang="pt-BR" dirty="0"/>
              <a:t>Sempre falharemos quando tentamos fazer as coisas sozinho e para ganho egoísta. Você pode obter o tesouro terreno, mas perderá a felicidade emocional se não fizer as coisas por humildade. </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165</a:t>
            </a:fld>
            <a:endParaRPr lang="pt-BR" dirty="0"/>
          </a:p>
        </p:txBody>
      </p:sp>
    </p:spTree>
    <p:extLst>
      <p:ext uri="{BB962C8B-B14F-4D97-AF65-F5344CB8AC3E}">
        <p14:creationId xmlns:p14="http://schemas.microsoft.com/office/powerpoint/2010/main" val="3021442727"/>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GANHANDO A VITÓRIA SOBRE ORGULHO – </a:t>
            </a:r>
            <a:r>
              <a:rPr lang="pt-BR" sz="6000" dirty="0" smtClean="0"/>
              <a:t>MENTE</a:t>
            </a:r>
            <a:r>
              <a:rPr lang="pt-BR" sz="6000" dirty="0"/>
              <a:t> </a:t>
            </a:r>
            <a:r>
              <a:rPr lang="pt-BR" sz="6000" dirty="0" smtClean="0"/>
              <a:t>PARTE 1</a:t>
            </a:r>
            <a:endParaRPr lang="pt-BR" sz="6000" dirty="0"/>
          </a:p>
        </p:txBody>
      </p:sp>
      <p:sp>
        <p:nvSpPr>
          <p:cNvPr id="3" name="Espaço Reservado para Conteúdo 2"/>
          <p:cNvSpPr>
            <a:spLocks noGrp="1"/>
          </p:cNvSpPr>
          <p:nvPr>
            <p:ph idx="1"/>
          </p:nvPr>
        </p:nvSpPr>
        <p:spPr>
          <a:xfrm>
            <a:off x="838200" y="1825625"/>
            <a:ext cx="10515600" cy="4634552"/>
          </a:xfrm>
        </p:spPr>
        <p:txBody>
          <a:bodyPr>
            <a:normAutofit lnSpcReduction="10000"/>
          </a:bodyPr>
          <a:lstStyle/>
          <a:p>
            <a:pPr marL="0" indent="0" algn="ctr">
              <a:buNone/>
            </a:pPr>
            <a:r>
              <a:rPr lang="pt-BR" b="1" dirty="0"/>
              <a:t>O Que Será Quebrado Primeiro?</a:t>
            </a:r>
            <a:endParaRPr lang="pt-BR" dirty="0"/>
          </a:p>
          <a:p>
            <a:pPr marL="0" indent="0">
              <a:buNone/>
            </a:pPr>
            <a:r>
              <a:rPr lang="pt-BR" dirty="0"/>
              <a:t> </a:t>
            </a:r>
          </a:p>
          <a:p>
            <a:pPr marL="0" indent="0">
              <a:buNone/>
            </a:pPr>
            <a:r>
              <a:rPr lang="pt-BR" dirty="0"/>
              <a:t>Existem duas escolhas quando se trata de nos livrar do orgulho: Deus pode quebrar nosso orgulho ou podemos fazer isso nós mesmos. Sansão permaneceu orgulhoso apesar de conhecer a lei de Deus e saber que foi designado para um propósito especial: Deus teve que quebrá-lo no final.</a:t>
            </a:r>
          </a:p>
          <a:p>
            <a:pPr marL="0" indent="0">
              <a:buNone/>
            </a:pPr>
            <a:r>
              <a:rPr lang="pt-BR" dirty="0"/>
              <a:t> </a:t>
            </a:r>
          </a:p>
          <a:p>
            <a:pPr marL="0" indent="0">
              <a:buNone/>
            </a:pPr>
            <a:r>
              <a:rPr lang="pt-BR" dirty="0"/>
              <a:t>Nosso orgulho será quebrado de uma forma ou de outra. Quando morrermos, estaremos diante de Deus para julgamento, e se mantivermos nosso orgulho até o fim, seremos julgados por isso</a:t>
            </a:r>
            <a:r>
              <a:rPr lang="pt-BR" dirty="0" smtClean="0"/>
              <a:t>.</a:t>
            </a: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166</a:t>
            </a:fld>
            <a:endParaRPr lang="pt-BR" dirty="0"/>
          </a:p>
        </p:txBody>
      </p:sp>
    </p:spTree>
    <p:extLst>
      <p:ext uri="{BB962C8B-B14F-4D97-AF65-F5344CB8AC3E}">
        <p14:creationId xmlns:p14="http://schemas.microsoft.com/office/powerpoint/2010/main" val="3501092630"/>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GANHANDO A VITÓRIA SOBRE ORGULHO – </a:t>
            </a:r>
            <a:r>
              <a:rPr lang="pt-BR" sz="6000" dirty="0" smtClean="0"/>
              <a:t>MENTE</a:t>
            </a:r>
            <a:r>
              <a:rPr lang="pt-BR" sz="6000" dirty="0"/>
              <a:t> </a:t>
            </a:r>
            <a:r>
              <a:rPr lang="pt-BR" sz="6000" dirty="0" smtClean="0"/>
              <a:t>PARTE 1</a:t>
            </a:r>
            <a:endParaRPr lang="pt-BR" sz="6000" dirty="0"/>
          </a:p>
        </p:txBody>
      </p:sp>
      <p:sp>
        <p:nvSpPr>
          <p:cNvPr id="3" name="Espaço Reservado para Conteúdo 2"/>
          <p:cNvSpPr>
            <a:spLocks noGrp="1"/>
          </p:cNvSpPr>
          <p:nvPr>
            <p:ph idx="1"/>
          </p:nvPr>
        </p:nvSpPr>
        <p:spPr/>
        <p:txBody>
          <a:bodyPr>
            <a:normAutofit/>
          </a:bodyPr>
          <a:lstStyle/>
          <a:p>
            <a:pPr marL="0" indent="0">
              <a:buNone/>
            </a:pPr>
            <a:r>
              <a:rPr lang="pt-BR" dirty="0"/>
              <a:t>Deus só pode se aproximar de nós se tivermos um coração humilde, então o orgulho pode nos afastar de Deus. E se formos cristãos, Deus quebrará nosso orgulho disciplinando-nos como crianças, porque Ele nos ama.</a:t>
            </a:r>
          </a:p>
          <a:p>
            <a:pPr marL="0" indent="0">
              <a:buNone/>
            </a:pPr>
            <a:r>
              <a:rPr lang="pt-BR" dirty="0"/>
              <a:t> </a:t>
            </a:r>
          </a:p>
          <a:p>
            <a:pPr marL="0" indent="0">
              <a:buNone/>
            </a:pPr>
            <a:r>
              <a:rPr lang="pt-BR" dirty="0"/>
              <a:t>Isso é coisa pesada. É um assunto muito sério. Nosso orgulho pode nos quebrar ou nós podemos quebrá-lo.</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167</a:t>
            </a:fld>
            <a:endParaRPr lang="pt-BR" dirty="0"/>
          </a:p>
        </p:txBody>
      </p:sp>
    </p:spTree>
    <p:extLst>
      <p:ext uri="{BB962C8B-B14F-4D97-AF65-F5344CB8AC3E}">
        <p14:creationId xmlns:p14="http://schemas.microsoft.com/office/powerpoint/2010/main" val="1824616948"/>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GANHANDO A VITÓRIA SOBRE ORGULHO – </a:t>
            </a:r>
            <a:r>
              <a:rPr lang="pt-BR" sz="6000" dirty="0" smtClean="0"/>
              <a:t>MENTE</a:t>
            </a:r>
            <a:r>
              <a:rPr lang="pt-BR" sz="6000" dirty="0"/>
              <a:t> </a:t>
            </a:r>
            <a:r>
              <a:rPr lang="pt-BR" sz="6000" dirty="0" smtClean="0"/>
              <a:t>PARTE 1</a:t>
            </a:r>
            <a:endParaRPr lang="pt-BR" sz="6000" dirty="0"/>
          </a:p>
        </p:txBody>
      </p:sp>
      <p:sp>
        <p:nvSpPr>
          <p:cNvPr id="3" name="Espaço Reservado para Conteúdo 2"/>
          <p:cNvSpPr>
            <a:spLocks noGrp="1"/>
          </p:cNvSpPr>
          <p:nvPr>
            <p:ph idx="1"/>
          </p:nvPr>
        </p:nvSpPr>
        <p:spPr>
          <a:xfrm>
            <a:off x="415637" y="1828799"/>
            <a:ext cx="11317184" cy="4892676"/>
          </a:xfrm>
        </p:spPr>
        <p:txBody>
          <a:bodyPr>
            <a:normAutofit lnSpcReduction="10000"/>
          </a:bodyPr>
          <a:lstStyle/>
          <a:p>
            <a:pPr marL="0" indent="0" algn="ctr">
              <a:buNone/>
            </a:pPr>
            <a:r>
              <a:rPr lang="pt-BR" b="1" dirty="0"/>
              <a:t>Quebrar O Espírito De Orgulho Vale A Pena</a:t>
            </a:r>
            <a:endParaRPr lang="pt-BR" dirty="0"/>
          </a:p>
          <a:p>
            <a:pPr marL="0" indent="0">
              <a:buNone/>
            </a:pPr>
            <a:r>
              <a:rPr lang="pt-BR" dirty="0"/>
              <a:t> </a:t>
            </a:r>
          </a:p>
          <a:p>
            <a:pPr marL="0" indent="0">
              <a:buNone/>
            </a:pPr>
            <a:r>
              <a:rPr lang="pt-BR" dirty="0"/>
              <a:t>É uma jornada difícil livrar-nos do nosso orgulho biblicamente, mas vale a pena, e encontraremos com Deus uma intimidade que nunca experimentamos antes. Eu garanto que você experimentará Deus como nunca antes, quanto mais você quebra o espírito de orgulho.</a:t>
            </a:r>
          </a:p>
          <a:p>
            <a:pPr marL="0" indent="0">
              <a:buNone/>
            </a:pPr>
            <a:r>
              <a:rPr lang="pt-BR" dirty="0"/>
              <a:t> </a:t>
            </a:r>
          </a:p>
          <a:p>
            <a:pPr marL="0" indent="0">
              <a:buNone/>
            </a:pPr>
            <a:r>
              <a:rPr lang="pt-BR" dirty="0"/>
              <a:t>Vale a pena repetir: quebrar o espírito de orgulho não é fácil, mas vale a pena. É incrivelmente difícil porque nosso orgulho não quer ser quebrado e nós não o queremos. Mas quebrar o orgulho é o que nos aproxima de Deus. Não podemos chegar perto Dele se não podemos aprender com Ele ou ouvi-Lo. Ele se aproximará de nós à medida que nos aproximamos Dele</a:t>
            </a:r>
            <a:r>
              <a:rPr lang="pt-BR" dirty="0" smtClean="0"/>
              <a:t>.</a:t>
            </a: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168</a:t>
            </a:fld>
            <a:endParaRPr lang="pt-BR" dirty="0"/>
          </a:p>
        </p:txBody>
      </p:sp>
    </p:spTree>
    <p:extLst>
      <p:ext uri="{BB962C8B-B14F-4D97-AF65-F5344CB8AC3E}">
        <p14:creationId xmlns:p14="http://schemas.microsoft.com/office/powerpoint/2010/main" val="2920898492"/>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GANHANDO A VITÓRIA SOBRE ORGULHO – </a:t>
            </a:r>
            <a:r>
              <a:rPr lang="pt-BR" sz="6000" dirty="0" smtClean="0"/>
              <a:t>MENTE</a:t>
            </a:r>
            <a:r>
              <a:rPr lang="pt-BR" sz="6000" dirty="0"/>
              <a:t> </a:t>
            </a:r>
            <a:r>
              <a:rPr lang="pt-BR" sz="6000" dirty="0" smtClean="0"/>
              <a:t>PARTE 1</a:t>
            </a:r>
            <a:endParaRPr lang="pt-BR" sz="6000" dirty="0"/>
          </a:p>
        </p:txBody>
      </p:sp>
      <p:sp>
        <p:nvSpPr>
          <p:cNvPr id="3" name="Espaço Reservado para Conteúdo 2"/>
          <p:cNvSpPr>
            <a:spLocks noGrp="1"/>
          </p:cNvSpPr>
          <p:nvPr>
            <p:ph idx="1"/>
          </p:nvPr>
        </p:nvSpPr>
        <p:spPr/>
        <p:txBody>
          <a:bodyPr>
            <a:normAutofit/>
          </a:bodyPr>
          <a:lstStyle/>
          <a:p>
            <a:pPr marL="0" indent="0" algn="ctr">
              <a:buNone/>
            </a:pPr>
            <a:r>
              <a:rPr lang="x-none" dirty="0" smtClean="0"/>
              <a:t>Tiago </a:t>
            </a:r>
            <a:r>
              <a:rPr lang="x-none" dirty="0"/>
              <a:t>4:8</a:t>
            </a:r>
            <a:endParaRPr lang="pt-BR" dirty="0"/>
          </a:p>
          <a:p>
            <a:pPr marL="0" indent="0" algn="ctr">
              <a:buNone/>
            </a:pPr>
            <a:r>
              <a:rPr lang="pt-BR" dirty="0"/>
              <a:t>“</a:t>
            </a:r>
            <a:r>
              <a:rPr lang="x-none" i="1" dirty="0"/>
              <a:t>Chegai-vos a Deus, e ele se chegará a vós. Alimpai as mãos, pecadores; e, vós de duplo ânimo, purificai os corações</a:t>
            </a:r>
            <a:r>
              <a:rPr lang="x-none" dirty="0"/>
              <a:t>.</a:t>
            </a:r>
            <a:r>
              <a:rPr lang="pt-BR" dirty="0"/>
              <a:t>”</a:t>
            </a:r>
          </a:p>
          <a:p>
            <a:pPr marL="0" indent="0" algn="ctr">
              <a:buNone/>
            </a:pPr>
            <a:r>
              <a:rPr lang="pt-BR" dirty="0"/>
              <a:t> </a:t>
            </a:r>
          </a:p>
          <a:p>
            <a:pPr marL="0" indent="0">
              <a:buNone/>
            </a:pPr>
            <a:r>
              <a:rPr lang="pt-BR" dirty="0"/>
              <a:t>O orgulho é um pecado que tem sido a causa de tremenda miséria ao longo da história humana. E todas as pessoas, qualquer que seja sua origem, educação ou cultura, são por natureza cheias de orgulho. Mas é possível nos transformarmos e, aos poucos, superarmos completamente o orgulho de nossas vidas!</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169</a:t>
            </a:fld>
            <a:endParaRPr lang="pt-BR" dirty="0"/>
          </a:p>
        </p:txBody>
      </p:sp>
    </p:spTree>
    <p:extLst>
      <p:ext uri="{BB962C8B-B14F-4D97-AF65-F5344CB8AC3E}">
        <p14:creationId xmlns:p14="http://schemas.microsoft.com/office/powerpoint/2010/main" val="35053196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00741"/>
            <a:ext cx="10515600" cy="1325563"/>
          </a:xfrm>
        </p:spPr>
        <p:txBody>
          <a:bodyPr>
            <a:normAutofit/>
          </a:bodyPr>
          <a:lstStyle/>
          <a:p>
            <a:pPr algn="ctr"/>
            <a:r>
              <a:rPr lang="pt-BR" sz="6000" b="1" dirty="0" smtClean="0"/>
              <a:t>DE ONDE VEM O ORGULHO?</a:t>
            </a:r>
            <a:endParaRPr lang="pt-BR" sz="6000" dirty="0"/>
          </a:p>
        </p:txBody>
      </p:sp>
      <p:sp>
        <p:nvSpPr>
          <p:cNvPr id="3" name="Espaço Reservado para Conteúdo 2"/>
          <p:cNvSpPr>
            <a:spLocks noGrp="1"/>
          </p:cNvSpPr>
          <p:nvPr>
            <p:ph idx="1"/>
          </p:nvPr>
        </p:nvSpPr>
        <p:spPr>
          <a:xfrm>
            <a:off x="838200" y="1526304"/>
            <a:ext cx="10515600" cy="4650659"/>
          </a:xfrm>
        </p:spPr>
        <p:txBody>
          <a:bodyPr>
            <a:noAutofit/>
          </a:bodyPr>
          <a:lstStyle/>
          <a:p>
            <a:pPr marL="0" indent="0" algn="ctr" fontAlgn="base">
              <a:buNone/>
            </a:pPr>
            <a:r>
              <a:rPr lang="pt-BR" b="1" dirty="0"/>
              <a:t>Ungido Para Cobrir</a:t>
            </a:r>
            <a:endParaRPr lang="pt-BR" dirty="0"/>
          </a:p>
          <a:p>
            <a:pPr marL="0" indent="0" fontAlgn="base">
              <a:buNone/>
            </a:pPr>
            <a:r>
              <a:rPr lang="pt-BR" sz="1200" dirty="0"/>
              <a:t> </a:t>
            </a:r>
            <a:endParaRPr lang="pt-BR" dirty="0"/>
          </a:p>
          <a:p>
            <a:pPr marL="914400" lvl="1" indent="-457200" fontAlgn="base">
              <a:buFont typeface="Wingdings" panose="05000000000000000000" pitchFamily="2" charset="2"/>
              <a:buChar char="ü"/>
            </a:pPr>
            <a:r>
              <a:rPr lang="pt-BR" sz="2800" dirty="0" smtClean="0"/>
              <a:t>Deus </a:t>
            </a:r>
            <a:r>
              <a:rPr lang="pt-BR" sz="2800" dirty="0"/>
              <a:t>colocou querubins para guardar a entrada para o Jardim de Éden, aqui na Terra, e guardava o caminho da árvore da vida (Gênesis 3:24).</a:t>
            </a:r>
          </a:p>
          <a:p>
            <a:pPr marL="457200" lvl="1" indent="0" fontAlgn="base">
              <a:buNone/>
            </a:pPr>
            <a:r>
              <a:rPr lang="pt-BR" sz="1200" dirty="0"/>
              <a:t> </a:t>
            </a:r>
          </a:p>
          <a:p>
            <a:pPr marL="914400" lvl="1" indent="-457200" fontAlgn="base">
              <a:buFont typeface="Wingdings" panose="05000000000000000000" pitchFamily="2" charset="2"/>
              <a:buChar char="ü"/>
            </a:pPr>
            <a:r>
              <a:rPr lang="pt-BR" sz="2800" dirty="0"/>
              <a:t>Dois querubins cobriam a arca (Êxodos 25:19 e 37:8).</a:t>
            </a:r>
          </a:p>
          <a:p>
            <a:pPr marL="0" indent="0">
              <a:buNone/>
            </a:pPr>
            <a:r>
              <a:rPr lang="pt-BR" sz="1200" dirty="0"/>
              <a:t> </a:t>
            </a:r>
          </a:p>
          <a:p>
            <a:pPr marL="461963" lvl="0" indent="-461963" fontAlgn="base">
              <a:buFont typeface="Wingdings" panose="05000000000000000000" pitchFamily="2" charset="2"/>
              <a:buChar char="Ø"/>
            </a:pPr>
            <a:r>
              <a:rPr lang="pt-BR" dirty="0"/>
              <a:t>Desde que Satanás era colocado no Jardim de Éden do Céu (Eze. 28:13, provavelmente um dos lugares mais bonitos em todo o universo, alguns acham que ele tinha o propósito de guardar (preservar) a glória de Deus.– um lugar de muito esplendor e provavelmente de privilegio e status.</a:t>
            </a:r>
          </a:p>
          <a:p>
            <a:pPr marL="0" indent="0" fontAlgn="base">
              <a:buNone/>
            </a:pPr>
            <a:r>
              <a:rPr lang="pt-BR" dirty="0"/>
              <a:t> </a:t>
            </a: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17</a:t>
            </a:fld>
            <a:endParaRPr lang="pt-BR" dirty="0"/>
          </a:p>
        </p:txBody>
      </p:sp>
    </p:spTree>
    <p:extLst>
      <p:ext uri="{BB962C8B-B14F-4D97-AF65-F5344CB8AC3E}">
        <p14:creationId xmlns:p14="http://schemas.microsoft.com/office/powerpoint/2010/main" val="44659518"/>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GANHANDO A VITÓRIA SOBRE ORGULHO – </a:t>
            </a:r>
            <a:r>
              <a:rPr lang="pt-BR" sz="6000" dirty="0" smtClean="0"/>
              <a:t>MENTE</a:t>
            </a:r>
            <a:r>
              <a:rPr lang="pt-BR" sz="6000" dirty="0"/>
              <a:t> </a:t>
            </a:r>
            <a:r>
              <a:rPr lang="pt-BR" sz="6000" dirty="0" smtClean="0"/>
              <a:t>PARTE 1</a:t>
            </a:r>
            <a:endParaRPr lang="pt-BR" sz="6000" dirty="0"/>
          </a:p>
        </p:txBody>
      </p:sp>
      <p:sp>
        <p:nvSpPr>
          <p:cNvPr id="3" name="Espaço Reservado para Conteúdo 2"/>
          <p:cNvSpPr>
            <a:spLocks noGrp="1"/>
          </p:cNvSpPr>
          <p:nvPr>
            <p:ph idx="1"/>
          </p:nvPr>
        </p:nvSpPr>
        <p:spPr/>
        <p:txBody>
          <a:bodyPr>
            <a:normAutofit/>
          </a:bodyPr>
          <a:lstStyle/>
          <a:p>
            <a:pPr marL="0" indent="0" algn="ctr">
              <a:buNone/>
            </a:pPr>
            <a:r>
              <a:rPr lang="pt-BR" b="1" dirty="0"/>
              <a:t>Como Ganhar a Vitória</a:t>
            </a:r>
            <a:endParaRPr lang="pt-BR" dirty="0"/>
          </a:p>
          <a:p>
            <a:pPr marL="0" indent="0">
              <a:buNone/>
            </a:pPr>
            <a:r>
              <a:rPr lang="pt-BR" b="1" dirty="0"/>
              <a:t> </a:t>
            </a:r>
            <a:endParaRPr lang="pt-BR" dirty="0"/>
          </a:p>
          <a:p>
            <a:pPr marL="0" indent="0">
              <a:buNone/>
            </a:pPr>
            <a:r>
              <a:rPr lang="pt-BR" dirty="0"/>
              <a:t>Quando tornarmos cientes do nosso orgulho e de seus efeitos, devemos trabalhar conscientemente contra o orgulho em nossos pensamentos (lições 6-7), emoções (lição 8) e ações (lição 9). Nesta parte vamos explicar como ter vitória sobre nossos pensamentos.</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170</a:t>
            </a:fld>
            <a:endParaRPr lang="pt-BR" dirty="0"/>
          </a:p>
        </p:txBody>
      </p:sp>
    </p:spTree>
    <p:extLst>
      <p:ext uri="{BB962C8B-B14F-4D97-AF65-F5344CB8AC3E}">
        <p14:creationId xmlns:p14="http://schemas.microsoft.com/office/powerpoint/2010/main" val="3312971149"/>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GANHANDO A VITÓRIA SOBRE ORGULHO – </a:t>
            </a:r>
            <a:r>
              <a:rPr lang="pt-BR" sz="6000" dirty="0" smtClean="0"/>
              <a:t>MENTE</a:t>
            </a:r>
            <a:r>
              <a:rPr lang="pt-BR" sz="6000" dirty="0"/>
              <a:t> </a:t>
            </a:r>
            <a:r>
              <a:rPr lang="pt-BR" sz="6000" dirty="0" smtClean="0"/>
              <a:t>PARTE 1</a:t>
            </a:r>
            <a:endParaRPr lang="pt-BR" sz="6000" dirty="0"/>
          </a:p>
        </p:txBody>
      </p:sp>
      <p:sp>
        <p:nvSpPr>
          <p:cNvPr id="3" name="Espaço Reservado para Conteúdo 2"/>
          <p:cNvSpPr>
            <a:spLocks noGrp="1"/>
          </p:cNvSpPr>
          <p:nvPr>
            <p:ph idx="1"/>
          </p:nvPr>
        </p:nvSpPr>
        <p:spPr/>
        <p:txBody>
          <a:bodyPr>
            <a:normAutofit/>
          </a:bodyPr>
          <a:lstStyle/>
          <a:p>
            <a:pPr marL="0" indent="0" algn="ctr">
              <a:buNone/>
            </a:pPr>
            <a:r>
              <a:rPr lang="pt-BR" b="1" dirty="0"/>
              <a:t>A Importância da Mente</a:t>
            </a:r>
            <a:endParaRPr lang="pt-BR" dirty="0"/>
          </a:p>
          <a:p>
            <a:pPr marL="0" indent="0">
              <a:buNone/>
            </a:pPr>
            <a:r>
              <a:rPr lang="pt-BR" dirty="0"/>
              <a:t> </a:t>
            </a:r>
          </a:p>
          <a:p>
            <a:pPr marL="0" indent="0">
              <a:buNone/>
            </a:pPr>
            <a:r>
              <a:rPr lang="pt-BR" dirty="0"/>
              <a:t>Portanto, para vencer o orgulho preciso ter Deus em meus </a:t>
            </a:r>
            <a:r>
              <a:rPr lang="pt-BR" b="1" dirty="0"/>
              <a:t>pensamentos</a:t>
            </a:r>
            <a:r>
              <a:rPr lang="pt-BR" dirty="0"/>
              <a:t>. Isso é o que a Bíblia chama de “comunhão” com Deus por meio de Sua Palavra e por meio do Espírito Santo. Por meio deles, recebo luz (compreensão) do que estou fazendo com que eu reajo dessa maneira, então começo a lamentar sobre mim mesmo e a crescer no ódio contra o orgulho.</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171</a:t>
            </a:fld>
            <a:endParaRPr lang="pt-BR" dirty="0"/>
          </a:p>
        </p:txBody>
      </p:sp>
    </p:spTree>
    <p:extLst>
      <p:ext uri="{BB962C8B-B14F-4D97-AF65-F5344CB8AC3E}">
        <p14:creationId xmlns:p14="http://schemas.microsoft.com/office/powerpoint/2010/main" val="2543907286"/>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GANHANDO A VITÓRIA SOBRE ORGULHO – </a:t>
            </a:r>
            <a:r>
              <a:rPr lang="pt-BR" sz="6000" dirty="0" smtClean="0"/>
              <a:t>MENTE</a:t>
            </a:r>
            <a:r>
              <a:rPr lang="pt-BR" sz="6000" dirty="0"/>
              <a:t> </a:t>
            </a:r>
            <a:r>
              <a:rPr lang="pt-BR" sz="6000" dirty="0" smtClean="0"/>
              <a:t>PARTE 1</a:t>
            </a:r>
            <a:endParaRPr lang="pt-BR" sz="6000" dirty="0"/>
          </a:p>
        </p:txBody>
      </p:sp>
      <p:sp>
        <p:nvSpPr>
          <p:cNvPr id="3" name="Espaço Reservado para Conteúdo 2"/>
          <p:cNvSpPr>
            <a:spLocks noGrp="1"/>
          </p:cNvSpPr>
          <p:nvPr>
            <p:ph idx="1"/>
          </p:nvPr>
        </p:nvSpPr>
        <p:spPr>
          <a:xfrm>
            <a:off x="95002" y="1690688"/>
            <a:ext cx="12096997" cy="5030787"/>
          </a:xfrm>
        </p:spPr>
        <p:txBody>
          <a:bodyPr>
            <a:normAutofit lnSpcReduction="10000"/>
          </a:bodyPr>
          <a:lstStyle/>
          <a:p>
            <a:pPr marL="0" indent="0">
              <a:buNone/>
            </a:pPr>
            <a:r>
              <a:rPr lang="pt-BR" dirty="0" smtClean="0"/>
              <a:t>Quando </a:t>
            </a:r>
            <a:r>
              <a:rPr lang="pt-BR" dirty="0"/>
              <a:t>temos que lidar com Deus em nossos </a:t>
            </a:r>
            <a:r>
              <a:rPr lang="pt-BR" b="1" dirty="0"/>
              <a:t>pensamentos</a:t>
            </a:r>
            <a:r>
              <a:rPr lang="pt-BR" dirty="0"/>
              <a:t>, isso traz correção e julgamento. Vemos nossas deficiências. Podemos perceber onde o orgulho está agindo. Nós entendemos onde nossa obstinação está viva, então podemos nos humilhar sendo obedientes às leis de Deus. </a:t>
            </a:r>
          </a:p>
          <a:p>
            <a:pPr marL="0" indent="0">
              <a:buNone/>
            </a:pPr>
            <a:r>
              <a:rPr lang="pt-BR" dirty="0"/>
              <a:t> </a:t>
            </a:r>
          </a:p>
          <a:p>
            <a:pPr marL="0" indent="0">
              <a:buNone/>
            </a:pPr>
            <a:r>
              <a:rPr lang="pt-BR" dirty="0"/>
              <a:t>Portanto, para reconhecer o orgulho como realmente é, preciso de um outro ingrediente importante - preciso estar com Deus em meus </a:t>
            </a:r>
            <a:r>
              <a:rPr lang="pt-BR" b="1" dirty="0"/>
              <a:t>pensamentos</a:t>
            </a:r>
            <a:r>
              <a:rPr lang="pt-BR" dirty="0"/>
              <a:t>. Preciso ver meu orgulho como realmente é e ter o entendimento certo acerca do orgulho.</a:t>
            </a:r>
          </a:p>
          <a:p>
            <a:pPr marL="0" indent="0">
              <a:buNone/>
            </a:pPr>
            <a:r>
              <a:rPr lang="pt-BR" dirty="0"/>
              <a:t> </a:t>
            </a:r>
          </a:p>
          <a:p>
            <a:pPr marL="0" indent="0">
              <a:buNone/>
            </a:pPr>
            <a:r>
              <a:rPr lang="pt-BR" dirty="0"/>
              <a:t>Quando decidimos ver as coisas </a:t>
            </a:r>
            <a:r>
              <a:rPr lang="pt-BR" dirty="0" smtClean="0"/>
              <a:t>do </a:t>
            </a:r>
            <a:r>
              <a:rPr lang="pt-BR" dirty="0"/>
              <a:t>ponto de vista de Deus, quando optamos por ser honestos conosco mesmos sobre nossos dons, talentos e nossa importância na vida, isso reduz nosso orgulho.</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172</a:t>
            </a:fld>
            <a:endParaRPr lang="pt-BR" dirty="0"/>
          </a:p>
        </p:txBody>
      </p:sp>
    </p:spTree>
    <p:extLst>
      <p:ext uri="{BB962C8B-B14F-4D97-AF65-F5344CB8AC3E}">
        <p14:creationId xmlns:p14="http://schemas.microsoft.com/office/powerpoint/2010/main" val="4076543272"/>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GANHANDO A VITÓRIA SOBRE ORGULHO – </a:t>
            </a:r>
            <a:r>
              <a:rPr lang="pt-BR" sz="6000" dirty="0" smtClean="0"/>
              <a:t>MENTE</a:t>
            </a:r>
            <a:r>
              <a:rPr lang="pt-BR" sz="6000" dirty="0"/>
              <a:t> </a:t>
            </a:r>
            <a:r>
              <a:rPr lang="pt-BR" sz="6000" dirty="0" smtClean="0"/>
              <a:t>PARTE 1</a:t>
            </a:r>
            <a:endParaRPr lang="pt-BR" sz="6000" dirty="0"/>
          </a:p>
        </p:txBody>
      </p:sp>
      <p:sp>
        <p:nvSpPr>
          <p:cNvPr id="3" name="Espaço Reservado para Conteúdo 2"/>
          <p:cNvSpPr>
            <a:spLocks noGrp="1"/>
          </p:cNvSpPr>
          <p:nvPr>
            <p:ph idx="1"/>
          </p:nvPr>
        </p:nvSpPr>
        <p:spPr/>
        <p:txBody>
          <a:bodyPr>
            <a:normAutofit lnSpcReduction="10000"/>
          </a:bodyPr>
          <a:lstStyle/>
          <a:p>
            <a:pPr marL="0" indent="0">
              <a:buNone/>
            </a:pPr>
            <a:r>
              <a:rPr lang="pt-BR" dirty="0"/>
              <a:t>A Bíblia nos diz que não podemos fazer nada por conta própria, não importa o quanto nosso orgulho diga que podemos. A única maneira de ver as coisas corretamente é através da perspectiva de Deus. Quando admitimos: “Eu não sou ótimo; Deus é!" Quando essa é nossa visão da vida, podemos começar a reagir ao orgulho de maneiras adequadas.</a:t>
            </a:r>
          </a:p>
          <a:p>
            <a:pPr marL="0" indent="0" algn="ctr">
              <a:buNone/>
            </a:pPr>
            <a:r>
              <a:rPr lang="pt-BR" dirty="0"/>
              <a:t> </a:t>
            </a:r>
          </a:p>
          <a:p>
            <a:pPr marL="0" indent="0" algn="ctr">
              <a:buNone/>
            </a:pPr>
            <a:r>
              <a:rPr lang="pt-BR" dirty="0"/>
              <a:t>Romanos 12:3</a:t>
            </a:r>
          </a:p>
          <a:p>
            <a:pPr marL="0" indent="0" algn="ctr">
              <a:buNone/>
            </a:pPr>
            <a:r>
              <a:rPr lang="pt-BR" dirty="0"/>
              <a:t>“</a:t>
            </a:r>
            <a:r>
              <a:rPr lang="pt-BR" i="1" dirty="0"/>
              <a:t>Porque pela graça que me é dada, digo a cada um dentre vós que não pense de si mesmo além do que convém; antes, pense com moderação, conforme a medida da fé que Deus repartiu a cada um</a:t>
            </a:r>
            <a:r>
              <a:rPr lang="pt-BR" dirty="0"/>
              <a:t>.”</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173</a:t>
            </a:fld>
            <a:endParaRPr lang="pt-BR" dirty="0"/>
          </a:p>
        </p:txBody>
      </p:sp>
    </p:spTree>
    <p:extLst>
      <p:ext uri="{BB962C8B-B14F-4D97-AF65-F5344CB8AC3E}">
        <p14:creationId xmlns:p14="http://schemas.microsoft.com/office/powerpoint/2010/main" val="2005962653"/>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GANHANDO A VITÓRIA SOBRE ORGULHO – </a:t>
            </a:r>
            <a:r>
              <a:rPr lang="pt-BR" sz="6000" dirty="0" smtClean="0"/>
              <a:t>MENTE</a:t>
            </a:r>
            <a:r>
              <a:rPr lang="pt-BR" sz="6000" dirty="0"/>
              <a:t> </a:t>
            </a:r>
            <a:r>
              <a:rPr lang="pt-BR" sz="6000" dirty="0" smtClean="0"/>
              <a:t>PARTE 1</a:t>
            </a:r>
            <a:endParaRPr lang="pt-BR" sz="6000" dirty="0"/>
          </a:p>
        </p:txBody>
      </p:sp>
      <p:sp>
        <p:nvSpPr>
          <p:cNvPr id="3" name="Espaço Reservado para Conteúdo 2"/>
          <p:cNvSpPr>
            <a:spLocks noGrp="1"/>
          </p:cNvSpPr>
          <p:nvPr>
            <p:ph idx="1"/>
          </p:nvPr>
        </p:nvSpPr>
        <p:spPr/>
        <p:txBody>
          <a:bodyPr>
            <a:normAutofit/>
          </a:bodyPr>
          <a:lstStyle/>
          <a:p>
            <a:pPr marL="0" indent="0" algn="ctr">
              <a:buNone/>
            </a:pPr>
            <a:r>
              <a:rPr lang="pt-BR" b="1" dirty="0"/>
              <a:t>Passos Para Vencer o Orgulho em Nossos Pensamentos</a:t>
            </a:r>
            <a:endParaRPr lang="pt-BR" dirty="0"/>
          </a:p>
          <a:p>
            <a:pPr marL="0" indent="0">
              <a:buNone/>
            </a:pPr>
            <a:r>
              <a:rPr lang="pt-BR" b="1" dirty="0"/>
              <a:t> </a:t>
            </a:r>
            <a:endParaRPr lang="pt-BR" dirty="0"/>
          </a:p>
          <a:p>
            <a:pPr marL="0" indent="0">
              <a:buNone/>
            </a:pPr>
            <a:r>
              <a:rPr lang="pt-BR" dirty="0"/>
              <a:t>Não há nada fácil em quebrar o espírito de orgulho. Mas é uma necessidade absoluta se quisermos ter um relacionamento saudável e completo com Deus e os outros.</a:t>
            </a:r>
          </a:p>
          <a:p>
            <a:pPr marL="0" indent="0">
              <a:buNone/>
            </a:pPr>
            <a:r>
              <a:rPr lang="pt-BR" dirty="0"/>
              <a:t> </a:t>
            </a:r>
          </a:p>
          <a:p>
            <a:pPr marL="0" indent="0">
              <a:buNone/>
            </a:pPr>
            <a:r>
              <a:rPr lang="pt-BR" dirty="0"/>
              <a:t>Vamos sugerir passos para vencer o orgulho em nossos pensamentos, para ajudá-lo a mudar e se curar nessa área de sua vida. Leve todo o tempo necessário com cada </a:t>
            </a:r>
            <a:r>
              <a:rPr lang="pt-BR" dirty="0" smtClean="0"/>
              <a:t>um dos passos incluídos </a:t>
            </a:r>
            <a:r>
              <a:rPr lang="pt-BR" dirty="0"/>
              <a:t>neste processo. </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174</a:t>
            </a:fld>
            <a:endParaRPr lang="pt-BR" dirty="0"/>
          </a:p>
        </p:txBody>
      </p:sp>
    </p:spTree>
    <p:extLst>
      <p:ext uri="{BB962C8B-B14F-4D97-AF65-F5344CB8AC3E}">
        <p14:creationId xmlns:p14="http://schemas.microsoft.com/office/powerpoint/2010/main" val="2216234769"/>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GANHANDO A VITÓRIA SOBRE ORGULHO – </a:t>
            </a:r>
            <a:r>
              <a:rPr lang="pt-BR" sz="6000" dirty="0" smtClean="0"/>
              <a:t>MENTE</a:t>
            </a:r>
            <a:r>
              <a:rPr lang="pt-BR" sz="6000" dirty="0"/>
              <a:t> </a:t>
            </a:r>
            <a:r>
              <a:rPr lang="pt-BR" sz="6000" dirty="0" smtClean="0"/>
              <a:t>PARTE 1</a:t>
            </a:r>
            <a:endParaRPr lang="pt-BR" sz="6000" dirty="0"/>
          </a:p>
        </p:txBody>
      </p:sp>
      <p:sp>
        <p:nvSpPr>
          <p:cNvPr id="3" name="Espaço Reservado para Conteúdo 2"/>
          <p:cNvSpPr>
            <a:spLocks noGrp="1"/>
          </p:cNvSpPr>
          <p:nvPr>
            <p:ph idx="1"/>
          </p:nvPr>
        </p:nvSpPr>
        <p:spPr/>
        <p:txBody>
          <a:bodyPr>
            <a:normAutofit lnSpcReduction="10000"/>
          </a:bodyPr>
          <a:lstStyle/>
          <a:p>
            <a:pPr marL="0" indent="0">
              <a:buNone/>
            </a:pPr>
            <a:r>
              <a:rPr lang="pt-BR" b="1" dirty="0"/>
              <a:t>1.	Adote uma visão correta de Deus</a:t>
            </a:r>
          </a:p>
          <a:p>
            <a:pPr marL="0" indent="0">
              <a:buNone/>
            </a:pPr>
            <a:r>
              <a:rPr lang="pt-BR" dirty="0"/>
              <a:t> </a:t>
            </a:r>
          </a:p>
          <a:p>
            <a:pPr marL="0" indent="0">
              <a:buNone/>
            </a:pPr>
            <a:r>
              <a:rPr lang="pt-BR" dirty="0"/>
              <a:t>Quando você tem uma visão distorcida de quem é Deus, você não vai dar a Ele a reverência e o respeito que Lhe é devido. Como resultado, sua arrogância estará livre para se desenvolver até que você sofra as consequências de seu orgulho.</a:t>
            </a:r>
          </a:p>
          <a:p>
            <a:pPr marL="0" indent="0">
              <a:buNone/>
            </a:pPr>
            <a:r>
              <a:rPr lang="pt-BR" dirty="0"/>
              <a:t> </a:t>
            </a:r>
          </a:p>
          <a:p>
            <a:pPr marL="0" indent="0">
              <a:buNone/>
            </a:pPr>
            <a:r>
              <a:rPr lang="pt-BR" dirty="0"/>
              <a:t>Considere algumas verdades sobre Deus que irão ajudá-lo com seu problema de orgulho:</a:t>
            </a:r>
          </a:p>
          <a:p>
            <a:pPr marL="0" indent="0">
              <a:buNone/>
            </a:pPr>
            <a:r>
              <a:rPr lang="pt-BR" dirty="0"/>
              <a:t> </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175</a:t>
            </a:fld>
            <a:endParaRPr lang="pt-BR" dirty="0"/>
          </a:p>
        </p:txBody>
      </p:sp>
    </p:spTree>
    <p:extLst>
      <p:ext uri="{BB962C8B-B14F-4D97-AF65-F5344CB8AC3E}">
        <p14:creationId xmlns:p14="http://schemas.microsoft.com/office/powerpoint/2010/main" val="905282464"/>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GANHANDO A VITÓRIA SOBRE ORGULHO – </a:t>
            </a:r>
            <a:r>
              <a:rPr lang="pt-BR" sz="6000" dirty="0" smtClean="0"/>
              <a:t>MENTE</a:t>
            </a:r>
            <a:r>
              <a:rPr lang="pt-BR" sz="6000" dirty="0"/>
              <a:t> </a:t>
            </a:r>
            <a:r>
              <a:rPr lang="pt-BR" sz="6000" dirty="0" smtClean="0"/>
              <a:t>PARTE 1</a:t>
            </a:r>
            <a:endParaRPr lang="pt-BR" sz="6000" dirty="0"/>
          </a:p>
        </p:txBody>
      </p:sp>
      <p:sp>
        <p:nvSpPr>
          <p:cNvPr id="3" name="Espaço Reservado para Conteúdo 2"/>
          <p:cNvSpPr>
            <a:spLocks noGrp="1"/>
          </p:cNvSpPr>
          <p:nvPr>
            <p:ph idx="1"/>
          </p:nvPr>
        </p:nvSpPr>
        <p:spPr/>
        <p:txBody>
          <a:bodyPr>
            <a:normAutofit/>
          </a:bodyPr>
          <a:lstStyle/>
          <a:p>
            <a:pPr lvl="0">
              <a:buFont typeface="Wingdings" panose="05000000000000000000" pitchFamily="2" charset="2"/>
              <a:buChar char="ü"/>
            </a:pPr>
            <a:r>
              <a:rPr lang="pt-BR" dirty="0"/>
              <a:t>Sua sabedoria é infinita. </a:t>
            </a:r>
            <a:r>
              <a:rPr lang="pt-BR" dirty="0" smtClean="0"/>
              <a:t>Sua </a:t>
            </a:r>
            <a:r>
              <a:rPr lang="pt-BR" dirty="0"/>
              <a:t>glória não tem fim. Sua bondade é insondável. Deus é </a:t>
            </a:r>
            <a:r>
              <a:rPr lang="pt-BR" dirty="0" smtClean="0"/>
              <a:t>santo e nunca erra. Ele </a:t>
            </a:r>
            <a:r>
              <a:rPr lang="pt-BR" dirty="0"/>
              <a:t>opera todas as coisas de acordo com </a:t>
            </a:r>
            <a:r>
              <a:rPr lang="pt-BR" dirty="0" smtClean="0"/>
              <a:t>a Sua </a:t>
            </a:r>
            <a:r>
              <a:rPr lang="pt-BR" dirty="0"/>
              <a:t>vontade.</a:t>
            </a:r>
          </a:p>
          <a:p>
            <a:pPr marL="0" indent="0">
              <a:buNone/>
            </a:pPr>
            <a:r>
              <a:rPr lang="pt-BR" dirty="0"/>
              <a:t> </a:t>
            </a:r>
          </a:p>
          <a:p>
            <a:pPr lvl="0">
              <a:buFont typeface="Wingdings" panose="05000000000000000000" pitchFamily="2" charset="2"/>
              <a:buChar char="ü"/>
            </a:pPr>
            <a:r>
              <a:rPr lang="pt-BR" dirty="0"/>
              <a:t>Deus é infinitamente superior a nós. Ele é absolutamente perfeito e nós não. </a:t>
            </a:r>
            <a:r>
              <a:rPr lang="pt-BR" i="1" dirty="0"/>
              <a:t>“</a:t>
            </a:r>
            <a:r>
              <a:rPr lang="pt-BR" i="1" baseline="30000" dirty="0"/>
              <a:t>4</a:t>
            </a:r>
            <a:r>
              <a:rPr lang="pt-BR" i="1" dirty="0"/>
              <a:t>Como, pois, seria justo o homem para com Deus, e como seria puro aquele que nasce de mulher? </a:t>
            </a:r>
            <a:r>
              <a:rPr lang="pt-BR" i="1" baseline="30000" dirty="0"/>
              <a:t>5</a:t>
            </a:r>
            <a:r>
              <a:rPr lang="pt-BR" i="1" dirty="0"/>
              <a:t>Eis que até a lua não resplandece, e as estrelas não são puras aos seus olhos. </a:t>
            </a:r>
            <a:r>
              <a:rPr lang="pt-BR" i="1" baseline="30000" dirty="0"/>
              <a:t>6</a:t>
            </a:r>
            <a:r>
              <a:rPr lang="pt-BR" i="1" dirty="0"/>
              <a:t>E quanto menos o homem, </a:t>
            </a:r>
            <a:r>
              <a:rPr lang="pt-BR" i="1" dirty="0" smtClean="0"/>
              <a:t>que é </a:t>
            </a:r>
            <a:r>
              <a:rPr lang="pt-BR" i="1" dirty="0"/>
              <a:t>um verme, e o filho do homem, que é um vermezinho!.” (Jó 25:4-6)</a:t>
            </a:r>
            <a:endParaRPr lang="pt-BR" dirty="0"/>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176</a:t>
            </a:fld>
            <a:endParaRPr lang="pt-BR" dirty="0"/>
          </a:p>
        </p:txBody>
      </p:sp>
    </p:spTree>
    <p:extLst>
      <p:ext uri="{BB962C8B-B14F-4D97-AF65-F5344CB8AC3E}">
        <p14:creationId xmlns:p14="http://schemas.microsoft.com/office/powerpoint/2010/main" val="3301631892"/>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GANHANDO A VITÓRIA SOBRE ORGULHO – </a:t>
            </a:r>
            <a:r>
              <a:rPr lang="pt-BR" sz="6000" dirty="0" smtClean="0"/>
              <a:t>MENTE</a:t>
            </a:r>
            <a:r>
              <a:rPr lang="pt-BR" sz="6000" dirty="0"/>
              <a:t> </a:t>
            </a:r>
            <a:r>
              <a:rPr lang="pt-BR" sz="6000" dirty="0" smtClean="0"/>
              <a:t>PARTE 1</a:t>
            </a:r>
            <a:endParaRPr lang="pt-BR" sz="6000" dirty="0"/>
          </a:p>
        </p:txBody>
      </p:sp>
      <p:sp>
        <p:nvSpPr>
          <p:cNvPr id="3" name="Espaço Reservado para Conteúdo 2"/>
          <p:cNvSpPr>
            <a:spLocks noGrp="1"/>
          </p:cNvSpPr>
          <p:nvPr>
            <p:ph idx="1"/>
          </p:nvPr>
        </p:nvSpPr>
        <p:spPr/>
        <p:txBody>
          <a:bodyPr>
            <a:normAutofit/>
          </a:bodyPr>
          <a:lstStyle/>
          <a:p>
            <a:pPr lvl="0">
              <a:buFont typeface="Wingdings" panose="05000000000000000000" pitchFamily="2" charset="2"/>
              <a:buChar char="ü"/>
            </a:pPr>
            <a:r>
              <a:rPr lang="pt-BR" dirty="0"/>
              <a:t>Deus tem autoridade suprema sobre nós. Ele determina nosso futuro eterno. “</a:t>
            </a:r>
            <a:r>
              <a:rPr lang="pt-BR" i="1" dirty="0"/>
              <a:t>Vós tudo perverteis, como se o oleiro fosse igual ao barro, e a obra dissesse do seu artífice: Não me fez; e o vaso formado dissesse do seu oleiro: Nada sabe." (Isaías 29:16)</a:t>
            </a:r>
            <a:endParaRPr lang="pt-BR" dirty="0"/>
          </a:p>
          <a:p>
            <a:pPr marL="0" indent="0">
              <a:buNone/>
            </a:pPr>
            <a:r>
              <a:rPr lang="pt-BR" dirty="0"/>
              <a:t> </a:t>
            </a:r>
          </a:p>
          <a:p>
            <a:pPr lvl="0">
              <a:buFont typeface="Wingdings" panose="05000000000000000000" pitchFamily="2" charset="2"/>
              <a:buChar char="ü"/>
            </a:pPr>
            <a:r>
              <a:rPr lang="pt-BR" dirty="0"/>
              <a:t>Ele comanda toda louvor, adoração, honra e glória. E ele vai recebê-lo. “</a:t>
            </a:r>
            <a:r>
              <a:rPr lang="x-none" i="1" dirty="0"/>
              <a:t>Eu sou o SENHOR; este é o meu nome; a minha glória, pois, a outrem não darei, nem o meu louvor às imagens de escultura</a:t>
            </a:r>
            <a:r>
              <a:rPr lang="x-none" dirty="0"/>
              <a:t>.</a:t>
            </a:r>
            <a:r>
              <a:rPr lang="pt-BR" dirty="0"/>
              <a:t>” (Isaías 42:8). </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177</a:t>
            </a:fld>
            <a:endParaRPr lang="pt-BR" dirty="0"/>
          </a:p>
        </p:txBody>
      </p:sp>
    </p:spTree>
    <p:extLst>
      <p:ext uri="{BB962C8B-B14F-4D97-AF65-F5344CB8AC3E}">
        <p14:creationId xmlns:p14="http://schemas.microsoft.com/office/powerpoint/2010/main" val="1454915832"/>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GANHANDO A VITÓRIA SOBRE ORGULHO – </a:t>
            </a:r>
            <a:r>
              <a:rPr lang="pt-BR" sz="6000" dirty="0" smtClean="0"/>
              <a:t>MENTE</a:t>
            </a:r>
            <a:r>
              <a:rPr lang="pt-BR" sz="6000" dirty="0"/>
              <a:t> </a:t>
            </a:r>
            <a:r>
              <a:rPr lang="pt-BR" sz="6000" dirty="0" smtClean="0"/>
              <a:t>PARTE 1</a:t>
            </a:r>
            <a:endParaRPr lang="pt-BR" sz="6000" dirty="0"/>
          </a:p>
        </p:txBody>
      </p:sp>
      <p:sp>
        <p:nvSpPr>
          <p:cNvPr id="3" name="Espaço Reservado para Conteúdo 2"/>
          <p:cNvSpPr>
            <a:spLocks noGrp="1"/>
          </p:cNvSpPr>
          <p:nvPr>
            <p:ph idx="1"/>
          </p:nvPr>
        </p:nvSpPr>
        <p:spPr/>
        <p:txBody>
          <a:bodyPr>
            <a:normAutofit/>
          </a:bodyPr>
          <a:lstStyle/>
          <a:p>
            <a:pPr marL="0" indent="0">
              <a:buNone/>
            </a:pPr>
            <a:r>
              <a:rPr lang="pt-BR" dirty="0"/>
              <a:t>Não existe nenhum ser em toda a criação que se compare ao Criador - especialmente os humanos. Somos os únicos seres criados na imagem de Deus que são orgulhosos o suficiente para desobedecer a Deus.</a:t>
            </a:r>
          </a:p>
          <a:p>
            <a:pPr marL="0" indent="0">
              <a:buNone/>
            </a:pPr>
            <a:r>
              <a:rPr lang="pt-BR" dirty="0"/>
              <a:t> </a:t>
            </a:r>
          </a:p>
          <a:p>
            <a:pPr marL="0" indent="0">
              <a:buNone/>
            </a:pPr>
            <a:r>
              <a:rPr lang="pt-BR" dirty="0"/>
              <a:t>É impossível ter uma visão muito grande de Deus. Ele é mais majestoso do que nossas mentes serão capazes de compreender. No entanto, ele está inteiramente preocupado com todos os aspectos de nossas vidas.</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178</a:t>
            </a:fld>
            <a:endParaRPr lang="pt-BR" dirty="0"/>
          </a:p>
        </p:txBody>
      </p:sp>
    </p:spTree>
    <p:extLst>
      <p:ext uri="{BB962C8B-B14F-4D97-AF65-F5344CB8AC3E}">
        <p14:creationId xmlns:p14="http://schemas.microsoft.com/office/powerpoint/2010/main" val="1073313765"/>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GANHANDO A VITÓRIA SOBRE ORGULHO – </a:t>
            </a:r>
            <a:r>
              <a:rPr lang="pt-BR" sz="6000" dirty="0" smtClean="0"/>
              <a:t>MENTE</a:t>
            </a:r>
            <a:r>
              <a:rPr lang="pt-BR" sz="6000" dirty="0"/>
              <a:t> </a:t>
            </a:r>
            <a:r>
              <a:rPr lang="pt-BR" sz="6000" dirty="0" smtClean="0"/>
              <a:t>PARTE 1</a:t>
            </a:r>
            <a:endParaRPr lang="pt-BR" sz="6000" dirty="0"/>
          </a:p>
        </p:txBody>
      </p:sp>
      <p:sp>
        <p:nvSpPr>
          <p:cNvPr id="3" name="Espaço Reservado para Conteúdo 2"/>
          <p:cNvSpPr>
            <a:spLocks noGrp="1"/>
          </p:cNvSpPr>
          <p:nvPr>
            <p:ph idx="1"/>
          </p:nvPr>
        </p:nvSpPr>
        <p:spPr/>
        <p:txBody>
          <a:bodyPr>
            <a:normAutofit lnSpcReduction="10000"/>
          </a:bodyPr>
          <a:lstStyle/>
          <a:p>
            <a:pPr marL="0" indent="0">
              <a:buNone/>
            </a:pPr>
            <a:r>
              <a:rPr lang="pt-BR" dirty="0"/>
              <a:t>O orgulho geralmente vem de uma visão de Deus que é muito baixa. Se você tende a se considerar muito bem, concentre-se mais na grandeza de Deus. Faça um estudo bíblico sobre a natureza de Deus, especialmente Sua </a:t>
            </a:r>
            <a:r>
              <a:rPr lang="pt-BR" dirty="0" smtClean="0"/>
              <a:t>majestade, poder e amor.</a:t>
            </a:r>
            <a:r>
              <a:rPr lang="pt-BR" dirty="0"/>
              <a:t> </a:t>
            </a:r>
          </a:p>
          <a:p>
            <a:pPr marL="0" indent="0">
              <a:buNone/>
            </a:pPr>
            <a:r>
              <a:rPr lang="pt-BR" dirty="0"/>
              <a:t> </a:t>
            </a:r>
          </a:p>
          <a:p>
            <a:pPr marL="0" indent="0">
              <a:buNone/>
            </a:pPr>
            <a:r>
              <a:rPr lang="pt-BR" dirty="0"/>
              <a:t>Devemos lutar para exaltá-lo se quisermos ser humildes. Isso é o que João diz: “ </a:t>
            </a:r>
            <a:r>
              <a:rPr lang="pt-BR" i="1" dirty="0"/>
              <a:t>É necessário que ele cresça, mas eu diminua</a:t>
            </a:r>
            <a:r>
              <a:rPr lang="pt-BR" dirty="0"/>
              <a:t> ” (João 3:30).</a:t>
            </a:r>
          </a:p>
          <a:p>
            <a:pPr marL="0" indent="0">
              <a:buNone/>
            </a:pPr>
            <a:r>
              <a:rPr lang="pt-BR" dirty="0"/>
              <a:t> </a:t>
            </a:r>
          </a:p>
          <a:p>
            <a:pPr marL="0" indent="0">
              <a:buNone/>
            </a:pPr>
            <a:r>
              <a:rPr lang="pt-BR" dirty="0"/>
              <a:t>Veja a graça e amor que Deus tem para você. Peça a Deus para se revelar mais claramente a você.</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179</a:t>
            </a:fld>
            <a:endParaRPr lang="pt-BR" dirty="0"/>
          </a:p>
        </p:txBody>
      </p:sp>
    </p:spTree>
    <p:extLst>
      <p:ext uri="{BB962C8B-B14F-4D97-AF65-F5344CB8AC3E}">
        <p14:creationId xmlns:p14="http://schemas.microsoft.com/office/powerpoint/2010/main" val="21545925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00741"/>
            <a:ext cx="10515600" cy="1325563"/>
          </a:xfrm>
        </p:spPr>
        <p:txBody>
          <a:bodyPr>
            <a:normAutofit/>
          </a:bodyPr>
          <a:lstStyle/>
          <a:p>
            <a:pPr algn="ctr"/>
            <a:r>
              <a:rPr lang="pt-BR" sz="6000" b="1" dirty="0" smtClean="0"/>
              <a:t>DE ONDE VEM O ORGULHO?</a:t>
            </a:r>
            <a:endParaRPr lang="pt-BR" sz="6000" dirty="0"/>
          </a:p>
        </p:txBody>
      </p:sp>
      <p:sp>
        <p:nvSpPr>
          <p:cNvPr id="3" name="Espaço Reservado para Conteúdo 2"/>
          <p:cNvSpPr>
            <a:spLocks noGrp="1"/>
          </p:cNvSpPr>
          <p:nvPr>
            <p:ph idx="1"/>
          </p:nvPr>
        </p:nvSpPr>
        <p:spPr>
          <a:xfrm>
            <a:off x="838200" y="1526304"/>
            <a:ext cx="10515600" cy="4650659"/>
          </a:xfrm>
        </p:spPr>
        <p:txBody>
          <a:bodyPr>
            <a:noAutofit/>
          </a:bodyPr>
          <a:lstStyle/>
          <a:p>
            <a:pPr marL="0" indent="0" algn="ctr" fontAlgn="base">
              <a:buNone/>
            </a:pPr>
            <a:r>
              <a:rPr lang="pt-BR" b="1" dirty="0" smtClean="0"/>
              <a:t>Talento Musical</a:t>
            </a:r>
            <a:endParaRPr lang="pt-BR" dirty="0"/>
          </a:p>
          <a:p>
            <a:pPr marL="0" indent="0" fontAlgn="base">
              <a:buNone/>
            </a:pPr>
            <a:r>
              <a:rPr lang="pt-BR" sz="1200" dirty="0"/>
              <a:t> </a:t>
            </a:r>
          </a:p>
          <a:p>
            <a:pPr marL="461963" indent="-461963" fontAlgn="base">
              <a:buFont typeface="Wingdings" panose="05000000000000000000" pitchFamily="2" charset="2"/>
              <a:buChar char="Ø"/>
            </a:pPr>
            <a:r>
              <a:rPr lang="pt-BR" dirty="0" smtClean="0"/>
              <a:t>Ezequiel </a:t>
            </a:r>
            <a:r>
              <a:rPr lang="pt-BR" dirty="0"/>
              <a:t>28:13 e Isaias 14:11 falam sobre a capacidade musical de Satanás (“</a:t>
            </a:r>
            <a:r>
              <a:rPr lang="x-none" b="1" i="1" dirty="0"/>
              <a:t>em ti se faziam os teus tambores e os teus pífaros</a:t>
            </a:r>
            <a:r>
              <a:rPr lang="pt-BR" dirty="0"/>
              <a:t>” e “</a:t>
            </a:r>
            <a:r>
              <a:rPr lang="pt-BR" b="1" i="1" dirty="0"/>
              <a:t>Já foi derrubada na sepultura a tua soberba com o som das tuas violas;...</a:t>
            </a:r>
            <a:r>
              <a:rPr lang="pt-BR" dirty="0"/>
              <a:t>”). Talvez Satanás era encarregado com o louvor, responsável para um imenso coral e orquestra de anjos. Sabemos que os anjos cantam e louvam a Deus:</a:t>
            </a:r>
          </a:p>
          <a:p>
            <a:pPr marL="0" indent="0" fontAlgn="base">
              <a:buNone/>
            </a:pPr>
            <a:r>
              <a:rPr lang="pt-BR" sz="1200" dirty="0"/>
              <a:t> </a:t>
            </a:r>
            <a:endParaRPr lang="pt-BR" dirty="0"/>
          </a:p>
          <a:p>
            <a:pPr marL="914400" lvl="1" indent="-457200" fontAlgn="base">
              <a:buFont typeface="Wingdings" panose="05000000000000000000" pitchFamily="2" charset="2"/>
              <a:buChar char="ü"/>
            </a:pPr>
            <a:r>
              <a:rPr lang="pt-BR" sz="2800" dirty="0"/>
              <a:t>Jó </a:t>
            </a:r>
            <a:r>
              <a:rPr lang="pt-BR" sz="2800" dirty="0" smtClean="0"/>
              <a:t>38:7, “</a:t>
            </a:r>
            <a:r>
              <a:rPr lang="pt-BR" sz="2800" i="1" dirty="0" smtClean="0"/>
              <a:t>Quando </a:t>
            </a:r>
            <a:r>
              <a:rPr lang="pt-BR" sz="2800" i="1" dirty="0"/>
              <a:t>as estrelas da alva juntas alegremente </a:t>
            </a:r>
            <a:r>
              <a:rPr lang="pt-BR" sz="2800" b="1" i="1" dirty="0"/>
              <a:t>cantavam</a:t>
            </a:r>
            <a:r>
              <a:rPr lang="pt-BR" sz="2800" i="1" dirty="0"/>
              <a:t>, e todos os filhos de Deus rejubilavam</a:t>
            </a:r>
            <a:r>
              <a:rPr lang="pt-BR" sz="2800" i="1" dirty="0" smtClean="0"/>
              <a:t>?</a:t>
            </a:r>
            <a:r>
              <a:rPr lang="pt-BR" sz="2800" dirty="0" smtClean="0"/>
              <a:t>”</a:t>
            </a:r>
            <a:endParaRPr lang="pt-BR" sz="2800"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18</a:t>
            </a:fld>
            <a:endParaRPr lang="pt-BR" dirty="0"/>
          </a:p>
        </p:txBody>
      </p:sp>
    </p:spTree>
    <p:extLst>
      <p:ext uri="{BB962C8B-B14F-4D97-AF65-F5344CB8AC3E}">
        <p14:creationId xmlns:p14="http://schemas.microsoft.com/office/powerpoint/2010/main" val="2171956980"/>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GANHANDO A VITÓRIA SOBRE ORGULHO – </a:t>
            </a:r>
            <a:r>
              <a:rPr lang="pt-BR" sz="6000" dirty="0" smtClean="0"/>
              <a:t>MENTE</a:t>
            </a:r>
            <a:r>
              <a:rPr lang="pt-BR" sz="6000" dirty="0"/>
              <a:t> </a:t>
            </a:r>
            <a:r>
              <a:rPr lang="pt-BR" sz="6000" dirty="0" smtClean="0"/>
              <a:t>PARTE 1</a:t>
            </a:r>
            <a:endParaRPr lang="pt-BR" sz="6000" dirty="0"/>
          </a:p>
        </p:txBody>
      </p:sp>
      <p:sp>
        <p:nvSpPr>
          <p:cNvPr id="3" name="Espaço Reservado para Conteúdo 2"/>
          <p:cNvSpPr>
            <a:spLocks noGrp="1"/>
          </p:cNvSpPr>
          <p:nvPr>
            <p:ph idx="1"/>
          </p:nvPr>
        </p:nvSpPr>
        <p:spPr/>
        <p:txBody>
          <a:bodyPr>
            <a:normAutofit lnSpcReduction="10000"/>
          </a:bodyPr>
          <a:lstStyle/>
          <a:p>
            <a:pPr marL="0" indent="0">
              <a:buNone/>
            </a:pPr>
            <a:r>
              <a:rPr lang="pt-BR" dirty="0"/>
              <a:t>2.	</a:t>
            </a:r>
            <a:r>
              <a:rPr lang="pt-BR" b="1" u="sng" dirty="0"/>
              <a:t>Identifique</a:t>
            </a:r>
            <a:r>
              <a:rPr lang="pt-BR" b="1" dirty="0"/>
              <a:t> as manifestações do </a:t>
            </a:r>
            <a:r>
              <a:rPr lang="pt-BR" b="1" dirty="0" smtClean="0"/>
              <a:t>orgulho </a:t>
            </a:r>
            <a:r>
              <a:rPr lang="pt-BR" b="1" dirty="0"/>
              <a:t>na sua vida</a:t>
            </a:r>
          </a:p>
          <a:p>
            <a:pPr marL="0" indent="0">
              <a:buNone/>
            </a:pPr>
            <a:r>
              <a:rPr lang="pt-BR" dirty="0"/>
              <a:t> </a:t>
            </a:r>
          </a:p>
          <a:p>
            <a:pPr marL="0" indent="0">
              <a:buNone/>
            </a:pPr>
            <a:r>
              <a:rPr lang="pt-BR" dirty="0"/>
              <a:t>O primeiro passo para superar um problema é reconhecer que existe um problema. Se você é humano, é mais do que provável que luta contra o orgulho. Até que admitamos para nós mesmos que temos um problema, não faremos nenhum progresso na superação do orgulho. </a:t>
            </a:r>
          </a:p>
          <a:p>
            <a:pPr marL="0" indent="0">
              <a:buNone/>
            </a:pPr>
            <a:r>
              <a:rPr lang="pt-BR" dirty="0"/>
              <a:t> </a:t>
            </a:r>
          </a:p>
          <a:p>
            <a:pPr marL="0" indent="0">
              <a:buNone/>
            </a:pPr>
            <a:r>
              <a:rPr lang="pt-BR" dirty="0"/>
              <a:t>O orgulho pode ser parecido com o que normalmente pensamos quando se trata de arrogância, gabar-se, egoísmo, superar os outros, não ouvir os outros ou a Deus, etc.</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180</a:t>
            </a:fld>
            <a:endParaRPr lang="pt-BR" dirty="0"/>
          </a:p>
        </p:txBody>
      </p:sp>
    </p:spTree>
    <p:extLst>
      <p:ext uri="{BB962C8B-B14F-4D97-AF65-F5344CB8AC3E}">
        <p14:creationId xmlns:p14="http://schemas.microsoft.com/office/powerpoint/2010/main" val="527932750"/>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GANHANDO A VITÓRIA SOBRE ORGULHO – </a:t>
            </a:r>
            <a:r>
              <a:rPr lang="pt-BR" sz="6000" dirty="0" smtClean="0"/>
              <a:t>MENTE</a:t>
            </a:r>
            <a:r>
              <a:rPr lang="pt-BR" sz="6000" dirty="0"/>
              <a:t> </a:t>
            </a:r>
            <a:r>
              <a:rPr lang="pt-BR" sz="6000" dirty="0" smtClean="0"/>
              <a:t>PARTE 1</a:t>
            </a:r>
            <a:endParaRPr lang="pt-BR" sz="6000" dirty="0"/>
          </a:p>
        </p:txBody>
      </p:sp>
      <p:sp>
        <p:nvSpPr>
          <p:cNvPr id="3" name="Espaço Reservado para Conteúdo 2"/>
          <p:cNvSpPr>
            <a:spLocks noGrp="1"/>
          </p:cNvSpPr>
          <p:nvPr>
            <p:ph idx="1"/>
          </p:nvPr>
        </p:nvSpPr>
        <p:spPr/>
        <p:txBody>
          <a:bodyPr>
            <a:normAutofit/>
          </a:bodyPr>
          <a:lstStyle/>
          <a:p>
            <a:pPr marL="0" indent="0">
              <a:buNone/>
            </a:pPr>
            <a:r>
              <a:rPr lang="pt-BR" dirty="0"/>
              <a:t>Mas também pode surgir de maneiras que não esperávamos: sarcasmo, não ser capaz de superar os erros, insistir no passado, rebaixar os outros, reclamar, baixa autoestima, querer estar no controle de tudo, etc. .</a:t>
            </a:r>
          </a:p>
          <a:p>
            <a:pPr marL="0" indent="0">
              <a:buNone/>
            </a:pPr>
            <a:r>
              <a:rPr lang="pt-BR" dirty="0"/>
              <a:t> </a:t>
            </a:r>
          </a:p>
          <a:p>
            <a:pPr marL="0" indent="0">
              <a:buNone/>
            </a:pPr>
            <a:r>
              <a:rPr lang="pt-BR" dirty="0"/>
              <a:t>Como sabemos se temos problemas com orgulho? Algumas perguntas possíveis que devemos nos fazer para descobrir e, em seguida, identificar a causa podem ser: </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181</a:t>
            </a:fld>
            <a:endParaRPr lang="pt-BR" dirty="0"/>
          </a:p>
        </p:txBody>
      </p:sp>
    </p:spTree>
    <p:extLst>
      <p:ext uri="{BB962C8B-B14F-4D97-AF65-F5344CB8AC3E}">
        <p14:creationId xmlns:p14="http://schemas.microsoft.com/office/powerpoint/2010/main" val="504821472"/>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GANHANDO A VITÓRIA SOBRE ORGULHO – </a:t>
            </a:r>
            <a:r>
              <a:rPr lang="pt-BR" sz="6000" dirty="0" smtClean="0"/>
              <a:t>MENTE</a:t>
            </a:r>
            <a:r>
              <a:rPr lang="pt-BR" sz="6000" dirty="0"/>
              <a:t> </a:t>
            </a:r>
            <a:r>
              <a:rPr lang="pt-BR" sz="6000" dirty="0" smtClean="0"/>
              <a:t>PARTE 1</a:t>
            </a:r>
            <a:endParaRPr lang="pt-BR" sz="6000" dirty="0"/>
          </a:p>
        </p:txBody>
      </p:sp>
      <p:sp>
        <p:nvSpPr>
          <p:cNvPr id="3" name="Espaço Reservado para Conteúdo 2"/>
          <p:cNvSpPr>
            <a:spLocks noGrp="1"/>
          </p:cNvSpPr>
          <p:nvPr>
            <p:ph idx="1"/>
          </p:nvPr>
        </p:nvSpPr>
        <p:spPr/>
        <p:txBody>
          <a:bodyPr>
            <a:normAutofit/>
          </a:bodyPr>
          <a:lstStyle/>
          <a:p>
            <a:pPr lvl="0">
              <a:buFont typeface="Wingdings" panose="05000000000000000000" pitchFamily="2" charset="2"/>
              <a:buChar char="ü"/>
            </a:pPr>
            <a:r>
              <a:rPr lang="pt-BR" dirty="0"/>
              <a:t>"Com que frequência eu admito que estava errado?" </a:t>
            </a:r>
          </a:p>
          <a:p>
            <a:pPr lvl="0">
              <a:buFont typeface="Wingdings" panose="05000000000000000000" pitchFamily="2" charset="2"/>
              <a:buChar char="ü"/>
            </a:pPr>
            <a:r>
              <a:rPr lang="pt-BR" dirty="0"/>
              <a:t>"Por que é tão difícil para mim admitir quando estou errado?" </a:t>
            </a:r>
          </a:p>
          <a:p>
            <a:pPr lvl="0">
              <a:buFont typeface="Wingdings" panose="05000000000000000000" pitchFamily="2" charset="2"/>
              <a:buChar char="ü"/>
            </a:pPr>
            <a:r>
              <a:rPr lang="pt-BR" dirty="0"/>
              <a:t>“Com que frequência preciso ser visto ou ouvido por outras pessoas para me sentir bem?” </a:t>
            </a:r>
          </a:p>
          <a:p>
            <a:pPr lvl="0">
              <a:buFont typeface="Wingdings" panose="05000000000000000000" pitchFamily="2" charset="2"/>
              <a:buChar char="ü"/>
            </a:pPr>
            <a:r>
              <a:rPr lang="pt-BR" dirty="0"/>
              <a:t>“Por que eu quero que outras pessoas me vejam ou me ouçam?” </a:t>
            </a:r>
          </a:p>
          <a:p>
            <a:pPr lvl="0">
              <a:buFont typeface="Wingdings" panose="05000000000000000000" pitchFamily="2" charset="2"/>
              <a:buChar char="ü"/>
            </a:pPr>
            <a:r>
              <a:rPr lang="pt-BR" dirty="0"/>
              <a:t>“Quantas das minhas postagens nos redes sociais são direcionadas a exaltação de mim e às minhas opiniões?” </a:t>
            </a:r>
          </a:p>
          <a:p>
            <a:pPr lvl="0">
              <a:buFont typeface="Wingdings" panose="05000000000000000000" pitchFamily="2" charset="2"/>
              <a:buChar char="ü"/>
            </a:pPr>
            <a:r>
              <a:rPr lang="pt-BR" dirty="0"/>
              <a:t>“Por que tenho que falar tanto sobre mim e minhas opiniões para os outros?” </a:t>
            </a:r>
          </a:p>
          <a:p>
            <a:pPr algn="ctr">
              <a:buFont typeface="Wingdings" panose="05000000000000000000" pitchFamily="2" charset="2"/>
              <a:buChar char="ü"/>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182</a:t>
            </a:fld>
            <a:endParaRPr lang="pt-BR" dirty="0"/>
          </a:p>
        </p:txBody>
      </p:sp>
    </p:spTree>
    <p:extLst>
      <p:ext uri="{BB962C8B-B14F-4D97-AF65-F5344CB8AC3E}">
        <p14:creationId xmlns:p14="http://schemas.microsoft.com/office/powerpoint/2010/main" val="2138201462"/>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GANHANDO A VITÓRIA SOBRE ORGULHO – </a:t>
            </a:r>
            <a:r>
              <a:rPr lang="pt-BR" sz="6000" dirty="0" smtClean="0"/>
              <a:t>MENTE</a:t>
            </a:r>
            <a:r>
              <a:rPr lang="pt-BR" sz="6000" dirty="0"/>
              <a:t> </a:t>
            </a:r>
            <a:r>
              <a:rPr lang="pt-BR" sz="6000" dirty="0" smtClean="0"/>
              <a:t>PARTE 1</a:t>
            </a:r>
            <a:endParaRPr lang="pt-BR" sz="6000" dirty="0"/>
          </a:p>
        </p:txBody>
      </p:sp>
      <p:sp>
        <p:nvSpPr>
          <p:cNvPr id="3" name="Espaço Reservado para Conteúdo 2"/>
          <p:cNvSpPr>
            <a:spLocks noGrp="1"/>
          </p:cNvSpPr>
          <p:nvPr>
            <p:ph idx="1"/>
          </p:nvPr>
        </p:nvSpPr>
        <p:spPr/>
        <p:txBody>
          <a:bodyPr>
            <a:normAutofit/>
          </a:bodyPr>
          <a:lstStyle/>
          <a:p>
            <a:pPr lvl="0">
              <a:buFont typeface="Wingdings" panose="05000000000000000000" pitchFamily="2" charset="2"/>
              <a:buChar char="ü"/>
            </a:pPr>
            <a:r>
              <a:rPr lang="pt-BR" dirty="0"/>
              <a:t>“O quanto eu me gabo de minhas realizações ou faço coisas para que os outros me vejam fazendo?” </a:t>
            </a:r>
          </a:p>
          <a:p>
            <a:pPr lvl="0">
              <a:buFont typeface="Wingdings" panose="05000000000000000000" pitchFamily="2" charset="2"/>
              <a:buChar char="ü"/>
            </a:pPr>
            <a:r>
              <a:rPr lang="pt-BR" dirty="0"/>
              <a:t>“Por que preciso que outras pessoas me validem?” </a:t>
            </a:r>
          </a:p>
          <a:p>
            <a:pPr lvl="0">
              <a:buFont typeface="Wingdings" panose="05000000000000000000" pitchFamily="2" charset="2"/>
              <a:buChar char="ü"/>
            </a:pPr>
            <a:r>
              <a:rPr lang="pt-BR" dirty="0"/>
              <a:t>“Com que frequência eu tenta assumir o controle de tudo?”</a:t>
            </a:r>
          </a:p>
          <a:p>
            <a:pPr lvl="0">
              <a:buFont typeface="Wingdings" panose="05000000000000000000" pitchFamily="2" charset="2"/>
              <a:buChar char="ü"/>
            </a:pPr>
            <a:r>
              <a:rPr lang="pt-BR" dirty="0"/>
              <a:t>“Porque é tão difícil acertar que eu falha?”</a:t>
            </a:r>
          </a:p>
          <a:p>
            <a:endParaRPr lang="pt-BR" dirty="0"/>
          </a:p>
          <a:p>
            <a:endParaRPr lang="pt-BR" dirty="0"/>
          </a:p>
          <a:p>
            <a:pPr marL="0" indent="0" algn="ctr">
              <a:buNone/>
            </a:pPr>
            <a:r>
              <a:rPr lang="pt-BR" dirty="0"/>
              <a:t>Continua...</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183</a:t>
            </a:fld>
            <a:endParaRPr lang="pt-BR" dirty="0"/>
          </a:p>
        </p:txBody>
      </p:sp>
    </p:spTree>
    <p:extLst>
      <p:ext uri="{BB962C8B-B14F-4D97-AF65-F5344CB8AC3E}">
        <p14:creationId xmlns:p14="http://schemas.microsoft.com/office/powerpoint/2010/main" val="595591718"/>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pPr marL="0" indent="0" algn="ctr">
              <a:buNone/>
            </a:pPr>
            <a:r>
              <a:rPr lang="pt-BR" sz="8000" dirty="0" smtClean="0"/>
              <a:t>Lição 7</a:t>
            </a:r>
            <a:endParaRPr lang="pt-BR" sz="8000"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184</a:t>
            </a:fld>
            <a:endParaRPr lang="pt-BR" dirty="0"/>
          </a:p>
        </p:txBody>
      </p:sp>
    </p:spTree>
    <p:extLst>
      <p:ext uri="{BB962C8B-B14F-4D97-AF65-F5344CB8AC3E}">
        <p14:creationId xmlns:p14="http://schemas.microsoft.com/office/powerpoint/2010/main" val="4211930285"/>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GANHANDO A VITÓRIA SOBRE ORGULHO – </a:t>
            </a:r>
            <a:r>
              <a:rPr lang="pt-BR" sz="6000" dirty="0" smtClean="0"/>
              <a:t>MENTE</a:t>
            </a:r>
            <a:r>
              <a:rPr lang="pt-BR" sz="6000" dirty="0"/>
              <a:t> </a:t>
            </a:r>
            <a:r>
              <a:rPr lang="pt-BR" sz="6000" dirty="0" smtClean="0"/>
              <a:t>PARTE 2</a:t>
            </a:r>
            <a:endParaRPr lang="pt-BR" sz="6000" dirty="0"/>
          </a:p>
        </p:txBody>
      </p:sp>
      <p:sp>
        <p:nvSpPr>
          <p:cNvPr id="3" name="Espaço Reservado para Conteúdo 2"/>
          <p:cNvSpPr>
            <a:spLocks noGrp="1"/>
          </p:cNvSpPr>
          <p:nvPr>
            <p:ph idx="1"/>
          </p:nvPr>
        </p:nvSpPr>
        <p:spPr/>
        <p:txBody>
          <a:bodyPr>
            <a:normAutofit/>
          </a:bodyPr>
          <a:lstStyle/>
          <a:p>
            <a:pPr marL="914400" indent="-914400" fontAlgn="base">
              <a:buAutoNum type="arabicPeriod"/>
            </a:pPr>
            <a:r>
              <a:rPr lang="pt-BR" b="1" dirty="0" smtClean="0"/>
              <a:t>Adote </a:t>
            </a:r>
            <a:r>
              <a:rPr lang="pt-BR" b="1" dirty="0"/>
              <a:t>uma visão correta de </a:t>
            </a:r>
            <a:r>
              <a:rPr lang="pt-BR" b="1" dirty="0" smtClean="0"/>
              <a:t>Deus.</a:t>
            </a:r>
          </a:p>
          <a:p>
            <a:pPr marL="0" indent="0" fontAlgn="base">
              <a:buNone/>
            </a:pPr>
            <a:r>
              <a:rPr lang="pt-BR" b="1" dirty="0"/>
              <a:t>2.	Identifique as manifestações </a:t>
            </a:r>
            <a:r>
              <a:rPr lang="pt-BR" b="1" dirty="0" smtClean="0"/>
              <a:t>de orgulho </a:t>
            </a:r>
            <a:r>
              <a:rPr lang="pt-BR" b="1" dirty="0"/>
              <a:t>na sua </a:t>
            </a:r>
            <a:r>
              <a:rPr lang="pt-BR" b="1" dirty="0" smtClean="0"/>
              <a:t>vida.</a:t>
            </a:r>
            <a:endParaRPr lang="pt-BR" b="1" dirty="0"/>
          </a:p>
          <a:p>
            <a:pPr marL="0" indent="0" fontAlgn="base">
              <a:buNone/>
            </a:pPr>
            <a:r>
              <a:rPr lang="pt-BR" b="1" dirty="0"/>
              <a:t>3.	Reconheça que tudo vêm de Deus.</a:t>
            </a:r>
          </a:p>
          <a:p>
            <a:pPr marL="0" indent="0">
              <a:buNone/>
            </a:pPr>
            <a:r>
              <a:rPr lang="pt-BR" dirty="0"/>
              <a:t> </a:t>
            </a:r>
          </a:p>
          <a:p>
            <a:pPr marL="0" indent="0">
              <a:buNone/>
            </a:pPr>
            <a:r>
              <a:rPr lang="pt-BR" b="1" dirty="0"/>
              <a:t>Salvação</a:t>
            </a:r>
            <a:r>
              <a:rPr lang="pt-BR" dirty="0"/>
              <a:t>: Sua posição depois de Cristo é toda de graça. O que você merece é infinitamente pior do que o que você recebeu.</a:t>
            </a:r>
          </a:p>
          <a:p>
            <a:pPr marL="0" indent="0">
              <a:buNone/>
            </a:pPr>
            <a:r>
              <a:rPr lang="pt-BR" dirty="0"/>
              <a:t> </a:t>
            </a:r>
          </a:p>
          <a:p>
            <a:pPr marL="0" indent="0">
              <a:buNone/>
            </a:pPr>
            <a:r>
              <a:rPr lang="pt-BR" dirty="0"/>
              <a:t>Ouça o que Efésios 2 diz sobre o que éramos antes de Cristo:</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185</a:t>
            </a:fld>
            <a:endParaRPr lang="pt-BR" dirty="0"/>
          </a:p>
        </p:txBody>
      </p:sp>
    </p:spTree>
    <p:extLst>
      <p:ext uri="{BB962C8B-B14F-4D97-AF65-F5344CB8AC3E}">
        <p14:creationId xmlns:p14="http://schemas.microsoft.com/office/powerpoint/2010/main" val="1952884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GANHANDO A VITÓRIA SOBRE ORGULHO – </a:t>
            </a:r>
            <a:r>
              <a:rPr lang="pt-BR" sz="6000" dirty="0" smtClean="0"/>
              <a:t>MENTE</a:t>
            </a:r>
            <a:r>
              <a:rPr lang="pt-BR" sz="6000" dirty="0"/>
              <a:t> </a:t>
            </a:r>
            <a:r>
              <a:rPr lang="pt-BR" sz="6000" dirty="0" smtClean="0"/>
              <a:t>PARTE 2</a:t>
            </a:r>
            <a:endParaRPr lang="pt-BR" sz="6000" dirty="0"/>
          </a:p>
        </p:txBody>
      </p:sp>
      <p:sp>
        <p:nvSpPr>
          <p:cNvPr id="3" name="Espaço Reservado para Conteúdo 2"/>
          <p:cNvSpPr>
            <a:spLocks noGrp="1"/>
          </p:cNvSpPr>
          <p:nvPr>
            <p:ph idx="1"/>
          </p:nvPr>
        </p:nvSpPr>
        <p:spPr>
          <a:xfrm>
            <a:off x="838200" y="1825624"/>
            <a:ext cx="10515600" cy="5356011"/>
          </a:xfrm>
        </p:spPr>
        <p:txBody>
          <a:bodyPr>
            <a:normAutofit/>
          </a:bodyPr>
          <a:lstStyle/>
          <a:p>
            <a:pPr marL="0" indent="0" algn="ctr">
              <a:buNone/>
            </a:pPr>
            <a:r>
              <a:rPr lang="pt-BR" dirty="0"/>
              <a:t>“ </a:t>
            </a:r>
            <a:r>
              <a:rPr lang="pt-BR" i="1" dirty="0"/>
              <a:t>Estavas morto nas tuas transgressões e pecados com que anteriormente viveste, segundo os caminhos deste mundo, segundo o governante das potestades do ar, o espírito que agora opera nos desobedientes. Todos nós também vivemos anteriormente entre eles em nossos desejos carnais, realizando as inclinações de nossa carne e pensamentos, e éramos por natureza filhos sob a ira ”(v. 1-3</a:t>
            </a:r>
            <a:r>
              <a:rPr lang="pt-BR" i="1" dirty="0" smtClean="0"/>
              <a:t>).</a:t>
            </a:r>
          </a:p>
          <a:p>
            <a:pPr marL="0" indent="0" algn="ctr">
              <a:buNone/>
            </a:pPr>
            <a:endParaRPr lang="pt-BR" dirty="0"/>
          </a:p>
          <a:p>
            <a:pPr marL="0" indent="0">
              <a:buNone/>
            </a:pPr>
            <a:r>
              <a:rPr lang="pt-BR" dirty="0"/>
              <a:t>Estávamos desamparados e sem esperança. Vivendo de acordo com o mundo, seguindo Satanás e vivendo para satisfazer nossos próprios desejos. Mas, nossos corações foram mudados. Deus nos deu vida para que pudesse mostrar as riquezas de Sua graça em nós. Isso não deixa espaço para orgulho.</a:t>
            </a: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186</a:t>
            </a:fld>
            <a:endParaRPr lang="pt-BR" dirty="0"/>
          </a:p>
        </p:txBody>
      </p:sp>
    </p:spTree>
    <p:extLst>
      <p:ext uri="{BB962C8B-B14F-4D97-AF65-F5344CB8AC3E}">
        <p14:creationId xmlns:p14="http://schemas.microsoft.com/office/powerpoint/2010/main" val="524146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GANHANDO A VITÓRIA SOBRE ORGULHO – </a:t>
            </a:r>
            <a:r>
              <a:rPr lang="pt-BR" sz="6000" dirty="0" smtClean="0"/>
              <a:t>MENTE</a:t>
            </a:r>
            <a:r>
              <a:rPr lang="pt-BR" sz="6000" dirty="0"/>
              <a:t> </a:t>
            </a:r>
            <a:r>
              <a:rPr lang="pt-BR" sz="6000" dirty="0" smtClean="0"/>
              <a:t>PARTE 2</a:t>
            </a:r>
            <a:endParaRPr lang="pt-BR" sz="6000" dirty="0"/>
          </a:p>
        </p:txBody>
      </p:sp>
      <p:sp>
        <p:nvSpPr>
          <p:cNvPr id="3" name="Espaço Reservado para Conteúdo 2"/>
          <p:cNvSpPr>
            <a:spLocks noGrp="1"/>
          </p:cNvSpPr>
          <p:nvPr>
            <p:ph idx="1"/>
          </p:nvPr>
        </p:nvSpPr>
        <p:spPr>
          <a:xfrm>
            <a:off x="838200" y="1842878"/>
            <a:ext cx="10515600" cy="5265288"/>
          </a:xfrm>
        </p:spPr>
        <p:txBody>
          <a:bodyPr>
            <a:noAutofit/>
          </a:bodyPr>
          <a:lstStyle/>
          <a:p>
            <a:pPr marL="0" indent="0">
              <a:buNone/>
            </a:pPr>
            <a:endParaRPr lang="pt-BR" b="1" dirty="0" smtClean="0"/>
          </a:p>
          <a:p>
            <a:pPr marL="0" indent="0">
              <a:buNone/>
            </a:pPr>
            <a:r>
              <a:rPr lang="pt-BR" b="1" dirty="0" smtClean="0"/>
              <a:t>Desejo </a:t>
            </a:r>
            <a:r>
              <a:rPr lang="pt-BR" b="1" dirty="0"/>
              <a:t>e Capacidade de Fazer Boas Obras</a:t>
            </a:r>
            <a:r>
              <a:rPr lang="pt-BR" dirty="0"/>
              <a:t>: A Bíblia ensina que é Deus que nos dá o desejo e capacidade de fazer a vontade de Deus.</a:t>
            </a:r>
          </a:p>
          <a:p>
            <a:pPr marL="0" indent="0">
              <a:buNone/>
            </a:pPr>
            <a:r>
              <a:rPr lang="pt-BR" dirty="0"/>
              <a:t> </a:t>
            </a:r>
          </a:p>
          <a:p>
            <a:pPr marL="0" indent="0" algn="ctr">
              <a:buNone/>
            </a:pPr>
            <a:r>
              <a:rPr lang="pt-BR" dirty="0"/>
              <a:t>Fil. 2:13</a:t>
            </a:r>
          </a:p>
          <a:p>
            <a:pPr marL="0" indent="0" algn="ctr">
              <a:buNone/>
            </a:pPr>
            <a:r>
              <a:rPr lang="pt-BR" dirty="0"/>
              <a:t>“</a:t>
            </a:r>
            <a:r>
              <a:rPr lang="pt-BR" i="1" dirty="0"/>
              <a:t>Porque Deus é o que opera em vós tanto o querer como o efetuar, segundo a sua boa vontade</a:t>
            </a:r>
            <a:r>
              <a:rPr lang="pt-BR" dirty="0"/>
              <a:t>.”</a:t>
            </a:r>
          </a:p>
          <a:p>
            <a:pPr marL="0" indent="0">
              <a:buNone/>
            </a:pPr>
            <a:r>
              <a:rPr lang="pt-BR" dirty="0"/>
              <a:t> </a:t>
            </a:r>
          </a:p>
          <a:p>
            <a:pPr marL="0" indent="0">
              <a:buNone/>
            </a:pPr>
            <a:r>
              <a:rPr lang="en-US" dirty="0" smtClean="0"/>
              <a:t> </a:t>
            </a: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187</a:t>
            </a:fld>
            <a:endParaRPr lang="pt-BR" dirty="0"/>
          </a:p>
        </p:txBody>
      </p:sp>
    </p:spTree>
    <p:extLst>
      <p:ext uri="{BB962C8B-B14F-4D97-AF65-F5344CB8AC3E}">
        <p14:creationId xmlns:p14="http://schemas.microsoft.com/office/powerpoint/2010/main" val="1933096537"/>
      </p:ext>
    </p:extLst>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GANHANDO A VITÓRIA SOBRE ORGULHO – </a:t>
            </a:r>
            <a:r>
              <a:rPr lang="pt-BR" sz="6000" dirty="0" smtClean="0"/>
              <a:t>MENTE</a:t>
            </a:r>
            <a:r>
              <a:rPr lang="pt-BR" sz="6000" dirty="0"/>
              <a:t> </a:t>
            </a:r>
            <a:r>
              <a:rPr lang="pt-BR" sz="6000" dirty="0" smtClean="0"/>
              <a:t>PARTE 2</a:t>
            </a:r>
            <a:endParaRPr lang="pt-BR" sz="6000" dirty="0"/>
          </a:p>
        </p:txBody>
      </p:sp>
      <p:sp>
        <p:nvSpPr>
          <p:cNvPr id="3" name="Espaço Reservado para Conteúdo 2"/>
          <p:cNvSpPr>
            <a:spLocks noGrp="1"/>
          </p:cNvSpPr>
          <p:nvPr>
            <p:ph idx="1"/>
          </p:nvPr>
        </p:nvSpPr>
        <p:spPr>
          <a:xfrm>
            <a:off x="838200" y="1842878"/>
            <a:ext cx="10515600" cy="5265288"/>
          </a:xfrm>
        </p:spPr>
        <p:txBody>
          <a:bodyPr>
            <a:noAutofit/>
          </a:bodyPr>
          <a:lstStyle/>
          <a:p>
            <a:pPr marL="0" indent="0">
              <a:buNone/>
            </a:pPr>
            <a:r>
              <a:rPr lang="pt-BR" dirty="0"/>
              <a:t> </a:t>
            </a:r>
          </a:p>
          <a:p>
            <a:pPr marL="0" indent="0">
              <a:buNone/>
            </a:pPr>
            <a:r>
              <a:rPr lang="pt-BR" dirty="0" smtClean="0"/>
              <a:t>Efésios 2: 10 nos ensina que até mesmo nossas boas obras foram preparadas para que andássemos nelas. </a:t>
            </a:r>
          </a:p>
          <a:p>
            <a:pPr marL="0" indent="0">
              <a:buNone/>
            </a:pPr>
            <a:r>
              <a:rPr lang="pt-BR" dirty="0" smtClean="0"/>
              <a:t> </a:t>
            </a:r>
          </a:p>
          <a:p>
            <a:pPr marL="0" indent="0" algn="ctr">
              <a:buNone/>
            </a:pPr>
            <a:r>
              <a:rPr lang="x-none" dirty="0" smtClean="0"/>
              <a:t>Efésios 2:10</a:t>
            </a:r>
            <a:endParaRPr lang="pt-BR" dirty="0" smtClean="0"/>
          </a:p>
          <a:p>
            <a:pPr marL="0" indent="0" algn="ctr">
              <a:buNone/>
            </a:pPr>
            <a:r>
              <a:rPr lang="pt-BR" dirty="0" smtClean="0"/>
              <a:t>“</a:t>
            </a:r>
            <a:r>
              <a:rPr lang="x-none" i="1" dirty="0" smtClean="0"/>
              <a:t>Porque somos feitura sua, criados em Cristo Jesus para as boas obras, as quais Deus preparou para que andássemos nelas</a:t>
            </a:r>
            <a:r>
              <a:rPr lang="x-none" dirty="0" smtClean="0"/>
              <a:t>.</a:t>
            </a:r>
            <a:r>
              <a:rPr lang="pt-BR" dirty="0" smtClean="0"/>
              <a:t>”</a:t>
            </a:r>
          </a:p>
          <a:p>
            <a:pPr marL="0" indent="0">
              <a:buNone/>
            </a:pPr>
            <a:r>
              <a:rPr lang="pt-BR" dirty="0" smtClean="0"/>
              <a:t> </a:t>
            </a:r>
          </a:p>
          <a:p>
            <a:pPr marL="0" indent="0">
              <a:buNone/>
            </a:pPr>
            <a:r>
              <a:rPr lang="pt-BR" dirty="0" smtClean="0"/>
              <a:t>Você </a:t>
            </a:r>
            <a:r>
              <a:rPr lang="pt-BR" dirty="0"/>
              <a:t>nunca surpreende a Deus quando faz o bem. Ele planejou isso. Ele recebe a glória.</a:t>
            </a:r>
          </a:p>
          <a:p>
            <a:pPr marL="0" indent="0">
              <a:buNone/>
            </a:pPr>
            <a:r>
              <a:rPr lang="pt-BR" dirty="0"/>
              <a:t> </a:t>
            </a:r>
          </a:p>
          <a:p>
            <a:pPr marL="0" indent="0">
              <a:buNone/>
            </a:pPr>
            <a:r>
              <a:rPr lang="pt-BR" dirty="0"/>
              <a:t>Do que você deve se orgulhar? O orgulho geralmente vem de pensar que você é superior a Deus, que você sabe melhor do que Deus. É afirmar que tudo o que você fez é por você mesmo é desprezar a graça de Deus.</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188</a:t>
            </a:fld>
            <a:endParaRPr lang="pt-BR" dirty="0"/>
          </a:p>
        </p:txBody>
      </p:sp>
    </p:spTree>
    <p:extLst>
      <p:ext uri="{BB962C8B-B14F-4D97-AF65-F5344CB8AC3E}">
        <p14:creationId xmlns:p14="http://schemas.microsoft.com/office/powerpoint/2010/main" val="1206409156"/>
      </p:ext>
    </p:extLst>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GANHANDO A VITÓRIA SOBRE ORGULHO – </a:t>
            </a:r>
            <a:r>
              <a:rPr lang="pt-BR" sz="6000" dirty="0" smtClean="0"/>
              <a:t>MENTE</a:t>
            </a:r>
            <a:r>
              <a:rPr lang="pt-BR" sz="6000" dirty="0"/>
              <a:t> </a:t>
            </a:r>
            <a:r>
              <a:rPr lang="pt-BR" sz="6000" dirty="0" smtClean="0"/>
              <a:t>PARTE 2</a:t>
            </a:r>
            <a:endParaRPr lang="pt-BR" sz="6000" dirty="0"/>
          </a:p>
        </p:txBody>
      </p:sp>
      <p:sp>
        <p:nvSpPr>
          <p:cNvPr id="3" name="Espaço Reservado para Conteúdo 2"/>
          <p:cNvSpPr>
            <a:spLocks noGrp="1"/>
          </p:cNvSpPr>
          <p:nvPr>
            <p:ph idx="1"/>
          </p:nvPr>
        </p:nvSpPr>
        <p:spPr/>
        <p:txBody>
          <a:bodyPr>
            <a:normAutofit lnSpcReduction="10000"/>
          </a:bodyPr>
          <a:lstStyle/>
          <a:p>
            <a:pPr marL="0" indent="0">
              <a:buNone/>
            </a:pPr>
            <a:r>
              <a:rPr lang="pt-BR" b="1" dirty="0"/>
              <a:t>Tudo</a:t>
            </a:r>
            <a:r>
              <a:rPr lang="pt-BR" dirty="0"/>
              <a:t>: Dê a Deus o crédito. Quaisquer talentos que você tenha, qualquer inteligência que você tenha, quaisquer habilidades, quaisquer dons, qualquer aparência, quaisquer posses, </a:t>
            </a:r>
            <a:r>
              <a:rPr lang="pt-BR" dirty="0" smtClean="0"/>
              <a:t>qualquer </a:t>
            </a:r>
            <a:r>
              <a:rPr lang="pt-BR" dirty="0"/>
              <a:t>influência que você tenha, tudo vêm de Deus. Tudo de bom na sua vida vem de Deus. Devemos ter a atitude de Jó: ”</a:t>
            </a:r>
            <a:r>
              <a:rPr lang="pt-BR" i="1" dirty="0"/>
              <a:t>E disse: Nu saí do ventre de minha mãe e nu tornarei para lá; o SENHOR o deu, e o SENHOR o tomou: bendito seja o nome do SENHOR</a:t>
            </a:r>
            <a:r>
              <a:rPr lang="pt-BR" dirty="0"/>
              <a:t>.” (Jó 1:21)</a:t>
            </a:r>
          </a:p>
          <a:p>
            <a:pPr marL="0" indent="0">
              <a:buNone/>
            </a:pPr>
            <a:r>
              <a:rPr lang="pt-BR" dirty="0"/>
              <a:t> </a:t>
            </a:r>
          </a:p>
          <a:p>
            <a:pPr marL="0" indent="0" fontAlgn="base">
              <a:buNone/>
            </a:pPr>
            <a:r>
              <a:rPr lang="pt-BR" dirty="0"/>
              <a:t>Se você acha que seus talentos, dons, inteligência, e posses são grandes, deixe de lado o orgulho. Se você pensa que eles são pequenos, afaste-se do desespero, porque tudo são dádivas de Deus.</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189</a:t>
            </a:fld>
            <a:endParaRPr lang="pt-BR" dirty="0"/>
          </a:p>
        </p:txBody>
      </p:sp>
    </p:spTree>
    <p:extLst>
      <p:ext uri="{BB962C8B-B14F-4D97-AF65-F5344CB8AC3E}">
        <p14:creationId xmlns:p14="http://schemas.microsoft.com/office/powerpoint/2010/main" val="545363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00741"/>
            <a:ext cx="10515600" cy="1325563"/>
          </a:xfrm>
        </p:spPr>
        <p:txBody>
          <a:bodyPr>
            <a:normAutofit/>
          </a:bodyPr>
          <a:lstStyle/>
          <a:p>
            <a:pPr algn="ctr"/>
            <a:r>
              <a:rPr lang="pt-BR" sz="6000" b="1" dirty="0" smtClean="0"/>
              <a:t>DE ONDE VEM O ORGULHO?</a:t>
            </a:r>
            <a:endParaRPr lang="pt-BR" sz="6000" dirty="0"/>
          </a:p>
        </p:txBody>
      </p:sp>
      <p:sp>
        <p:nvSpPr>
          <p:cNvPr id="3" name="Espaço Reservado para Conteúdo 2"/>
          <p:cNvSpPr>
            <a:spLocks noGrp="1"/>
          </p:cNvSpPr>
          <p:nvPr>
            <p:ph idx="1"/>
          </p:nvPr>
        </p:nvSpPr>
        <p:spPr>
          <a:xfrm>
            <a:off x="838200" y="1526304"/>
            <a:ext cx="10515600" cy="4650659"/>
          </a:xfrm>
        </p:spPr>
        <p:txBody>
          <a:bodyPr>
            <a:noAutofit/>
          </a:bodyPr>
          <a:lstStyle/>
          <a:p>
            <a:pPr marL="0" indent="0" algn="ctr" fontAlgn="base">
              <a:buNone/>
            </a:pPr>
            <a:r>
              <a:rPr lang="pt-BR" b="1" dirty="0"/>
              <a:t>Talento Musical</a:t>
            </a:r>
            <a:endParaRPr lang="pt-BR" dirty="0"/>
          </a:p>
          <a:p>
            <a:pPr marL="0" indent="0" fontAlgn="base">
              <a:buNone/>
            </a:pPr>
            <a:r>
              <a:rPr lang="pt-BR" sz="1200" dirty="0"/>
              <a:t> </a:t>
            </a:r>
          </a:p>
          <a:p>
            <a:pPr marL="914400" lvl="1" indent="-457200" fontAlgn="base">
              <a:buFont typeface="Wingdings" panose="05000000000000000000" pitchFamily="2" charset="2"/>
              <a:buChar char="ü"/>
            </a:pPr>
            <a:r>
              <a:rPr lang="pt-BR" sz="2700" dirty="0" smtClean="0"/>
              <a:t>Lucas 2:13-14, “</a:t>
            </a:r>
            <a:r>
              <a:rPr lang="pt-BR" sz="2700" i="1" dirty="0" smtClean="0"/>
              <a:t>E</a:t>
            </a:r>
            <a:r>
              <a:rPr lang="pt-BR" sz="2700" i="1" dirty="0"/>
              <a:t>, no mesmo instante apareceu com o anjo uma multidão dos exércitos celestiais,</a:t>
            </a:r>
            <a:r>
              <a:rPr lang="pt-BR" sz="2700" b="1" i="1" dirty="0"/>
              <a:t> louvando a Deus, e dizendo</a:t>
            </a:r>
            <a:r>
              <a:rPr lang="pt-BR" sz="2700" i="1" dirty="0"/>
              <a:t>: Glória a Deus nas alturas, paz na terra, boa vontade para com os homens</a:t>
            </a:r>
            <a:r>
              <a:rPr lang="pt-BR" sz="2700" i="1" dirty="0" smtClean="0"/>
              <a:t>.</a:t>
            </a:r>
            <a:r>
              <a:rPr lang="pt-BR" sz="2700" dirty="0" smtClean="0"/>
              <a:t>”</a:t>
            </a:r>
            <a:endParaRPr lang="pt-BR" sz="2700" dirty="0"/>
          </a:p>
          <a:p>
            <a:pPr marL="914400" lvl="1" indent="-457200" fontAlgn="base">
              <a:buFont typeface="Wingdings" panose="05000000000000000000" pitchFamily="2" charset="2"/>
              <a:buChar char="ü"/>
            </a:pPr>
            <a:r>
              <a:rPr lang="pt-BR" sz="2700" dirty="0" smtClean="0"/>
              <a:t>Apocalipse 5:8-11, “</a:t>
            </a:r>
            <a:r>
              <a:rPr lang="pt-BR" sz="2700" i="1" dirty="0" smtClean="0"/>
              <a:t>E, havendo tomado o livro, os quatro animais e os vinte e quatro anciãos prostraram-se diante do Cordeiro, tendo </a:t>
            </a:r>
            <a:r>
              <a:rPr lang="pt-BR" sz="2700" b="1" i="1" dirty="0" smtClean="0"/>
              <a:t>todos eles harpas</a:t>
            </a:r>
            <a:r>
              <a:rPr lang="pt-BR" sz="2700" i="1" dirty="0" smtClean="0"/>
              <a:t> e salvas de ouro cheias de incenso, que são as orações dos santos. E </a:t>
            </a:r>
            <a:r>
              <a:rPr lang="pt-BR" sz="2700" b="1" i="1" dirty="0" smtClean="0"/>
              <a:t>cantavam</a:t>
            </a:r>
            <a:r>
              <a:rPr lang="pt-BR" sz="2700" i="1" dirty="0" smtClean="0"/>
              <a:t> um novo cântico, dizendo: Digno és de tomar o livro, e de abrir os seus selos; porque foste morto, e com o teu sangue compraste para Deus homens de toda a tribo, e língua, e povo, e nação; E para o nosso Deus os fizeste reis e sacerdotes; e eles reinarão sobre a terra</a:t>
            </a:r>
            <a:r>
              <a:rPr lang="pt-BR" sz="2700" dirty="0" smtClean="0"/>
              <a:t>.”</a:t>
            </a:r>
            <a:endParaRPr lang="pt-BR" sz="2700"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19</a:t>
            </a:fld>
            <a:endParaRPr lang="pt-BR" dirty="0"/>
          </a:p>
        </p:txBody>
      </p:sp>
    </p:spTree>
    <p:extLst>
      <p:ext uri="{BB962C8B-B14F-4D97-AF65-F5344CB8AC3E}">
        <p14:creationId xmlns:p14="http://schemas.microsoft.com/office/powerpoint/2010/main" val="4105376805"/>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GANHANDO A VITÓRIA SOBRE ORGULHO – </a:t>
            </a:r>
            <a:r>
              <a:rPr lang="pt-BR" sz="6000" dirty="0" smtClean="0"/>
              <a:t>MENTE</a:t>
            </a:r>
            <a:r>
              <a:rPr lang="pt-BR" sz="6000" dirty="0"/>
              <a:t> </a:t>
            </a:r>
            <a:r>
              <a:rPr lang="pt-BR" sz="6000" dirty="0" smtClean="0"/>
              <a:t>PARTE 2</a:t>
            </a:r>
            <a:endParaRPr lang="pt-BR" sz="6000" dirty="0"/>
          </a:p>
        </p:txBody>
      </p:sp>
      <p:sp>
        <p:nvSpPr>
          <p:cNvPr id="3" name="Espaço Reservado para Conteúdo 2"/>
          <p:cNvSpPr>
            <a:spLocks noGrp="1"/>
          </p:cNvSpPr>
          <p:nvPr>
            <p:ph idx="1"/>
          </p:nvPr>
        </p:nvSpPr>
        <p:spPr/>
        <p:txBody>
          <a:bodyPr>
            <a:normAutofit lnSpcReduction="10000"/>
          </a:bodyPr>
          <a:lstStyle/>
          <a:p>
            <a:pPr marL="0" indent="0" algn="ctr" fontAlgn="base">
              <a:buNone/>
            </a:pPr>
            <a:r>
              <a:rPr lang="x-none" dirty="0" smtClean="0"/>
              <a:t>1 Coríntios 1:26-31</a:t>
            </a:r>
            <a:endParaRPr lang="pt-BR" dirty="0" smtClean="0"/>
          </a:p>
          <a:p>
            <a:pPr marL="0" indent="0" algn="ctr" fontAlgn="base">
              <a:buNone/>
            </a:pPr>
            <a:r>
              <a:rPr lang="pt-BR" dirty="0" smtClean="0"/>
              <a:t>“</a:t>
            </a:r>
            <a:r>
              <a:rPr lang="x-none" i="1" baseline="30000" dirty="0"/>
              <a:t>26</a:t>
            </a:r>
            <a:r>
              <a:rPr lang="x-none" i="1" dirty="0"/>
              <a:t>Porque, vede, irmãos, a vossa vocação, que não são muitos os sábios segundo a carne, nem muitos os poderosos, nem muitos os nobres que são chamados. </a:t>
            </a:r>
            <a:r>
              <a:rPr lang="x-none" i="1" baseline="30000" dirty="0"/>
              <a:t>27</a:t>
            </a:r>
            <a:r>
              <a:rPr lang="x-none" i="1" dirty="0"/>
              <a:t>Mas Deus escolheu as coisas loucas deste mundo para confundir as sábias; e Deus escolheu as coisas fracas deste mundo para confundir as fortes; </a:t>
            </a:r>
            <a:r>
              <a:rPr lang="x-none" i="1" baseline="30000" dirty="0"/>
              <a:t>28</a:t>
            </a:r>
            <a:r>
              <a:rPr lang="x-none" i="1" dirty="0"/>
              <a:t>E Deus escolheu as coisas vis deste mundo, e as desprezíveis, e as que não são, para aniquilar as que são; </a:t>
            </a:r>
            <a:r>
              <a:rPr lang="x-none" i="1" baseline="30000" dirty="0"/>
              <a:t>29</a:t>
            </a:r>
            <a:r>
              <a:rPr lang="x-none" i="1" dirty="0"/>
              <a:t>Para que nenhuma carne se glorie perante ele. </a:t>
            </a:r>
            <a:r>
              <a:rPr lang="x-none" i="1" baseline="30000" dirty="0"/>
              <a:t>30</a:t>
            </a:r>
            <a:r>
              <a:rPr lang="x-none" i="1" dirty="0"/>
              <a:t>Mas vós sois dele, em Jesus Cristo, o qual para nós foi feito por Deus sabedoria, e justiça, e santificação, e redenção; </a:t>
            </a:r>
            <a:r>
              <a:rPr lang="x-none" i="1" baseline="30000" dirty="0"/>
              <a:t>31</a:t>
            </a:r>
            <a:r>
              <a:rPr lang="x-none" i="1" dirty="0"/>
              <a:t>Para que, como está escrito: Aquele que se gloria glorie-se no Senhor</a:t>
            </a:r>
            <a:r>
              <a:rPr lang="x-none" dirty="0"/>
              <a:t>.</a:t>
            </a:r>
            <a:r>
              <a:rPr lang="pt-BR" dirty="0"/>
              <a:t>”</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190</a:t>
            </a:fld>
            <a:endParaRPr lang="pt-BR" dirty="0"/>
          </a:p>
        </p:txBody>
      </p:sp>
    </p:spTree>
    <p:extLst>
      <p:ext uri="{BB962C8B-B14F-4D97-AF65-F5344CB8AC3E}">
        <p14:creationId xmlns:p14="http://schemas.microsoft.com/office/powerpoint/2010/main" val="1839839313"/>
      </p:ext>
    </p:extLst>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GANHANDO A VITÓRIA SOBRE ORGULHO – </a:t>
            </a:r>
            <a:r>
              <a:rPr lang="pt-BR" sz="6000" dirty="0" smtClean="0"/>
              <a:t>MENTE</a:t>
            </a:r>
            <a:r>
              <a:rPr lang="pt-BR" sz="6000" dirty="0"/>
              <a:t> </a:t>
            </a:r>
            <a:r>
              <a:rPr lang="pt-BR" sz="6000" dirty="0" smtClean="0"/>
              <a:t>PARTE 2</a:t>
            </a:r>
            <a:endParaRPr lang="pt-BR" sz="6000" dirty="0"/>
          </a:p>
        </p:txBody>
      </p:sp>
      <p:sp>
        <p:nvSpPr>
          <p:cNvPr id="3" name="Espaço Reservado para Conteúdo 2"/>
          <p:cNvSpPr>
            <a:spLocks noGrp="1"/>
          </p:cNvSpPr>
          <p:nvPr>
            <p:ph idx="1"/>
          </p:nvPr>
        </p:nvSpPr>
        <p:spPr/>
        <p:txBody>
          <a:bodyPr>
            <a:normAutofit/>
          </a:bodyPr>
          <a:lstStyle/>
          <a:p>
            <a:pPr marL="0" indent="0" algn="ctr" fontAlgn="base">
              <a:buNone/>
            </a:pPr>
            <a:r>
              <a:rPr lang="x-none" dirty="0"/>
              <a:t>1 Coríntios 4:6-7</a:t>
            </a:r>
            <a:endParaRPr lang="pt-BR" dirty="0"/>
          </a:p>
          <a:p>
            <a:pPr marL="0" indent="0" algn="ctr" fontAlgn="base">
              <a:buNone/>
            </a:pPr>
            <a:r>
              <a:rPr lang="pt-BR" dirty="0"/>
              <a:t>“</a:t>
            </a:r>
            <a:r>
              <a:rPr lang="x-none" i="1" baseline="30000" dirty="0"/>
              <a:t>6</a:t>
            </a:r>
            <a:r>
              <a:rPr lang="x-none" i="1" dirty="0"/>
              <a:t>E eu, irmãos, apliquei estas coisas, por semelhança, a mim e a Apolo, por amor de vós; para que em nós aprendais a não ir além do que está escrito, não vos ensoberbecendo a favor de um contra outro. </a:t>
            </a:r>
            <a:r>
              <a:rPr lang="x-none" i="1" baseline="30000" dirty="0"/>
              <a:t>7</a:t>
            </a:r>
            <a:r>
              <a:rPr lang="x-none" i="1" dirty="0"/>
              <a:t>Porque, quem te faz diferente? E que tens tu que não tenhas recebido? E, se o recebeste, por que te glorias, como se não o houveras recebido?</a:t>
            </a:r>
            <a:r>
              <a:rPr lang="pt-BR" dirty="0"/>
              <a:t>“</a:t>
            </a:r>
          </a:p>
          <a:p>
            <a:pPr marL="0" indent="0" algn="ctr" fontAlgn="base">
              <a:buNone/>
            </a:pPr>
            <a:r>
              <a:rPr lang="x-none" dirty="0"/>
              <a:t> </a:t>
            </a:r>
            <a:endParaRPr lang="pt-BR" dirty="0"/>
          </a:p>
          <a:p>
            <a:pPr marL="0" indent="0" algn="ctr" fontAlgn="base">
              <a:buNone/>
            </a:pPr>
            <a:r>
              <a:rPr lang="x-none" dirty="0"/>
              <a:t>1 Coríntios 1:29</a:t>
            </a:r>
            <a:endParaRPr lang="pt-BR" dirty="0"/>
          </a:p>
          <a:p>
            <a:pPr marL="0" indent="0" algn="ctr" fontAlgn="base">
              <a:buNone/>
            </a:pPr>
            <a:r>
              <a:rPr lang="pt-BR" dirty="0"/>
              <a:t>“</a:t>
            </a:r>
            <a:r>
              <a:rPr lang="x-none" i="1" dirty="0"/>
              <a:t>Para que nenhuma carne se glorie perante ele</a:t>
            </a:r>
            <a:r>
              <a:rPr lang="x-none" dirty="0"/>
              <a:t>.</a:t>
            </a:r>
            <a:r>
              <a:rPr lang="pt-BR" dirty="0"/>
              <a:t>”</a:t>
            </a:r>
          </a:p>
          <a:p>
            <a:pPr marL="0" indent="0">
              <a:buNone/>
            </a:pPr>
            <a:endParaRPr lang="pt-BR" b="1" dirty="0"/>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191</a:t>
            </a:fld>
            <a:endParaRPr lang="pt-BR" dirty="0"/>
          </a:p>
        </p:txBody>
      </p:sp>
    </p:spTree>
    <p:extLst>
      <p:ext uri="{BB962C8B-B14F-4D97-AF65-F5344CB8AC3E}">
        <p14:creationId xmlns:p14="http://schemas.microsoft.com/office/powerpoint/2010/main" val="1482065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GANHANDO A VITÓRIA SOBRE ORGULHO – </a:t>
            </a:r>
            <a:r>
              <a:rPr lang="pt-BR" sz="6000" dirty="0" smtClean="0"/>
              <a:t>MENTE</a:t>
            </a:r>
            <a:r>
              <a:rPr lang="pt-BR" sz="6000" dirty="0"/>
              <a:t> </a:t>
            </a:r>
            <a:r>
              <a:rPr lang="pt-BR" sz="6000" dirty="0" smtClean="0"/>
              <a:t>PARTE 2</a:t>
            </a:r>
            <a:endParaRPr lang="pt-BR" sz="6000" dirty="0"/>
          </a:p>
        </p:txBody>
      </p:sp>
      <p:sp>
        <p:nvSpPr>
          <p:cNvPr id="3" name="Espaço Reservado para Conteúdo 2"/>
          <p:cNvSpPr>
            <a:spLocks noGrp="1"/>
          </p:cNvSpPr>
          <p:nvPr>
            <p:ph idx="1"/>
          </p:nvPr>
        </p:nvSpPr>
        <p:spPr>
          <a:xfrm>
            <a:off x="498763" y="1825624"/>
            <a:ext cx="11376561" cy="4895851"/>
          </a:xfrm>
        </p:spPr>
        <p:txBody>
          <a:bodyPr>
            <a:normAutofit lnSpcReduction="10000"/>
          </a:bodyPr>
          <a:lstStyle/>
          <a:p>
            <a:pPr marL="0" indent="0">
              <a:buNone/>
            </a:pPr>
            <a:r>
              <a:rPr lang="pt-BR" b="1" dirty="0"/>
              <a:t>4.	Identifique mentiras em que você está acreditando</a:t>
            </a:r>
          </a:p>
          <a:p>
            <a:pPr marL="0" indent="0">
              <a:buNone/>
            </a:pPr>
            <a:r>
              <a:rPr lang="pt-BR" dirty="0"/>
              <a:t> </a:t>
            </a:r>
          </a:p>
          <a:p>
            <a:pPr marL="0" indent="0">
              <a:buNone/>
            </a:pPr>
            <a:r>
              <a:rPr lang="pt-BR" dirty="0"/>
              <a:t>Se a verdade fosse conhecida e acreditada, o orgulho não existiria. Seu orgulho vem de mentiras em que você acredita. Nosso adversário é mentiroso e pai da mentira.</a:t>
            </a:r>
          </a:p>
          <a:p>
            <a:pPr marL="0" indent="0">
              <a:buNone/>
            </a:pPr>
            <a:r>
              <a:rPr lang="pt-BR" dirty="0"/>
              <a:t> </a:t>
            </a:r>
          </a:p>
          <a:p>
            <a:pPr marL="0" indent="0">
              <a:buNone/>
            </a:pPr>
            <a:r>
              <a:rPr lang="pt-BR" dirty="0"/>
              <a:t>A primeira estratégia dele é fazer você acreditar em algo que não é verdade. Depois de identificar as mentiras, você pode substituí-las pela verdade.</a:t>
            </a:r>
          </a:p>
          <a:p>
            <a:pPr marL="0" indent="0">
              <a:buNone/>
            </a:pPr>
            <a:r>
              <a:rPr lang="pt-BR" dirty="0"/>
              <a:t> </a:t>
            </a:r>
          </a:p>
          <a:p>
            <a:pPr marL="0" indent="0">
              <a:buNone/>
            </a:pPr>
            <a:r>
              <a:rPr lang="pt-BR" dirty="0"/>
              <a:t>Aqui estão algumas mentiras que podem levar ao orgulho</a:t>
            </a:r>
            <a:r>
              <a:rPr lang="pt-BR" dirty="0" smtClean="0"/>
              <a:t>:</a:t>
            </a:r>
            <a:endParaRPr lang="pt-BR" dirty="0"/>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192</a:t>
            </a:fld>
            <a:endParaRPr lang="pt-BR" dirty="0"/>
          </a:p>
        </p:txBody>
      </p:sp>
    </p:spTree>
    <p:extLst>
      <p:ext uri="{BB962C8B-B14F-4D97-AF65-F5344CB8AC3E}">
        <p14:creationId xmlns:p14="http://schemas.microsoft.com/office/powerpoint/2010/main" val="172525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GANHANDO A VITÓRIA SOBRE ORGULHO – </a:t>
            </a:r>
            <a:r>
              <a:rPr lang="pt-BR" sz="6000" dirty="0" smtClean="0"/>
              <a:t>MENTE</a:t>
            </a:r>
            <a:r>
              <a:rPr lang="pt-BR" sz="6000" dirty="0"/>
              <a:t> </a:t>
            </a:r>
            <a:r>
              <a:rPr lang="pt-BR" sz="6000" dirty="0" smtClean="0"/>
              <a:t>PARTE 2</a:t>
            </a:r>
            <a:endParaRPr lang="pt-BR" sz="6000" dirty="0"/>
          </a:p>
        </p:txBody>
      </p:sp>
      <p:sp>
        <p:nvSpPr>
          <p:cNvPr id="3" name="Espaço Reservado para Conteúdo 2"/>
          <p:cNvSpPr>
            <a:spLocks noGrp="1"/>
          </p:cNvSpPr>
          <p:nvPr>
            <p:ph idx="1"/>
          </p:nvPr>
        </p:nvSpPr>
        <p:spPr/>
        <p:txBody>
          <a:bodyPr>
            <a:normAutofit/>
          </a:bodyPr>
          <a:lstStyle/>
          <a:p>
            <a:pPr lvl="0"/>
            <a:r>
              <a:rPr lang="pt-BR" dirty="0"/>
              <a:t>“Desde que Deus não está preocupado com o que eu faço, posso fazer o que </a:t>
            </a:r>
            <a:r>
              <a:rPr lang="pt-BR" dirty="0" smtClean="0"/>
              <a:t>quero.”</a:t>
            </a:r>
            <a:endParaRPr lang="pt-BR" dirty="0"/>
          </a:p>
          <a:p>
            <a:r>
              <a:rPr lang="pt-BR" dirty="0" smtClean="0"/>
              <a:t>“</a:t>
            </a:r>
            <a:r>
              <a:rPr lang="pt-BR" dirty="0"/>
              <a:t>Eu sei o que é melhor para mim melhor do que Deus.”</a:t>
            </a:r>
          </a:p>
          <a:p>
            <a:r>
              <a:rPr lang="pt-BR" dirty="0"/>
              <a:t>“</a:t>
            </a:r>
            <a:r>
              <a:rPr lang="pt-BR" dirty="0" smtClean="0"/>
              <a:t>Frutos em </a:t>
            </a:r>
            <a:r>
              <a:rPr lang="pt-BR" dirty="0"/>
              <a:t>minha vida </a:t>
            </a:r>
            <a:r>
              <a:rPr lang="pt-BR" dirty="0" smtClean="0"/>
              <a:t>são </a:t>
            </a:r>
            <a:r>
              <a:rPr lang="pt-BR" dirty="0"/>
              <a:t>do meu próprio trabalho.”</a:t>
            </a:r>
          </a:p>
          <a:p>
            <a:r>
              <a:rPr lang="pt-BR" dirty="0"/>
              <a:t>“Meu pecado não é tão sério.”</a:t>
            </a:r>
          </a:p>
          <a:p>
            <a:r>
              <a:rPr lang="pt-BR" dirty="0"/>
              <a:t>“Meu conforto é mais importante do que outros.”</a:t>
            </a:r>
          </a:p>
          <a:p>
            <a:r>
              <a:rPr lang="pt-BR" dirty="0"/>
              <a:t>"Eu mereço mais graça do que outra pessoa."</a:t>
            </a:r>
          </a:p>
          <a:p>
            <a:r>
              <a:rPr lang="pt-BR" dirty="0"/>
              <a:t>"Eu sou humilde o suficiente."</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193</a:t>
            </a:fld>
            <a:endParaRPr lang="pt-BR" dirty="0"/>
          </a:p>
        </p:txBody>
      </p:sp>
    </p:spTree>
    <p:extLst>
      <p:ext uri="{BB962C8B-B14F-4D97-AF65-F5344CB8AC3E}">
        <p14:creationId xmlns:p14="http://schemas.microsoft.com/office/powerpoint/2010/main" val="2901502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GANHANDO A VITÓRIA SOBRE ORGULHO – </a:t>
            </a:r>
            <a:r>
              <a:rPr lang="pt-BR" sz="6000" dirty="0" smtClean="0"/>
              <a:t>MENTE</a:t>
            </a:r>
            <a:r>
              <a:rPr lang="pt-BR" sz="6000" dirty="0"/>
              <a:t> </a:t>
            </a:r>
            <a:r>
              <a:rPr lang="pt-BR" sz="6000" dirty="0" smtClean="0"/>
              <a:t>PARTE 2</a:t>
            </a:r>
            <a:endParaRPr lang="pt-BR" sz="6000" dirty="0"/>
          </a:p>
        </p:txBody>
      </p:sp>
      <p:sp>
        <p:nvSpPr>
          <p:cNvPr id="3" name="Espaço Reservado para Conteúdo 2"/>
          <p:cNvSpPr>
            <a:spLocks noGrp="1"/>
          </p:cNvSpPr>
          <p:nvPr>
            <p:ph idx="1"/>
          </p:nvPr>
        </p:nvSpPr>
        <p:spPr/>
        <p:txBody>
          <a:bodyPr>
            <a:noAutofit/>
          </a:bodyPr>
          <a:lstStyle/>
          <a:p>
            <a:pPr marL="0" indent="0">
              <a:buNone/>
            </a:pPr>
            <a:r>
              <a:rPr lang="pt-BR" sz="2300" dirty="0"/>
              <a:t>O orgulho é o maior obstáculo para amar as pessoas. Reflita sobre suas atitudes com a ajuda das perguntas a seguir.</a:t>
            </a:r>
          </a:p>
          <a:p>
            <a:pPr marL="0" indent="0">
              <a:buNone/>
            </a:pPr>
            <a:r>
              <a:rPr lang="pt-BR" sz="2300" dirty="0"/>
              <a:t> </a:t>
            </a:r>
          </a:p>
          <a:p>
            <a:pPr lvl="0">
              <a:buFont typeface="Wingdings" panose="05000000000000000000" pitchFamily="2" charset="2"/>
              <a:buChar char="ü"/>
            </a:pPr>
            <a:r>
              <a:rPr lang="pt-BR" sz="2300" dirty="0"/>
              <a:t>Você acha que é melhor do que os outros? “</a:t>
            </a:r>
            <a:r>
              <a:rPr lang="x-none" sz="2300" i="1" dirty="0"/>
              <a:t>Porque, quem te faz diferente? E que tens tu que não tenhas recebido? E, se o recebeste, por que te glorias, como se não o houveras recebido?</a:t>
            </a:r>
            <a:r>
              <a:rPr lang="pt-BR" sz="2300" i="1" dirty="0"/>
              <a:t>” (1 Coríntios 4:7)</a:t>
            </a:r>
            <a:endParaRPr lang="pt-BR" sz="2300" dirty="0"/>
          </a:p>
          <a:p>
            <a:pPr marL="0" lvl="0" indent="0">
              <a:buNone/>
            </a:pPr>
            <a:r>
              <a:rPr lang="pt-BR" sz="2300" dirty="0"/>
              <a:t> </a:t>
            </a:r>
          </a:p>
          <a:p>
            <a:pPr lvl="0">
              <a:buFont typeface="Wingdings" panose="05000000000000000000" pitchFamily="2" charset="2"/>
              <a:buChar char="ü"/>
            </a:pPr>
            <a:r>
              <a:rPr lang="pt-BR" sz="2300" dirty="0"/>
              <a:t>Você acha que é indispensável? “</a:t>
            </a:r>
            <a:r>
              <a:rPr lang="pt-BR" sz="2300" i="1" dirty="0"/>
              <a:t>Porque pela graça que me é dada, digo a cada um dentre vós que não pense de si mesmo além do que convém; antes, pense com moderação, conforme a medida da fé que Deus repartiu a cada um</a:t>
            </a:r>
            <a:r>
              <a:rPr lang="pt-BR" sz="2300" dirty="0"/>
              <a:t>.”</a:t>
            </a:r>
            <a:r>
              <a:rPr lang="pt-BR" sz="2300" i="1" dirty="0"/>
              <a:t> (Romanos 12:3)</a:t>
            </a:r>
            <a:endParaRPr lang="pt-BR" sz="2300" dirty="0"/>
          </a:p>
          <a:p>
            <a:pPr marL="0" indent="0">
              <a:buNone/>
            </a:pPr>
            <a:r>
              <a:rPr lang="pt-BR" sz="2300" dirty="0"/>
              <a:t> </a:t>
            </a:r>
          </a:p>
          <a:p>
            <a:pPr>
              <a:buFont typeface="Wingdings" panose="05000000000000000000" pitchFamily="2" charset="2"/>
              <a:buChar char="ü"/>
            </a:pPr>
            <a:r>
              <a:rPr lang="pt-BR" sz="2300" dirty="0"/>
              <a:t>Você acha que suas realizações e posição lhe dão direito a um favor especial?</a:t>
            </a:r>
          </a:p>
          <a:p>
            <a:pPr marL="0" indent="0" algn="ctr">
              <a:buNone/>
            </a:pPr>
            <a:endParaRPr lang="pt-BR" sz="2300"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194</a:t>
            </a:fld>
            <a:endParaRPr lang="pt-BR" dirty="0"/>
          </a:p>
        </p:txBody>
      </p:sp>
    </p:spTree>
    <p:extLst>
      <p:ext uri="{BB962C8B-B14F-4D97-AF65-F5344CB8AC3E}">
        <p14:creationId xmlns:p14="http://schemas.microsoft.com/office/powerpoint/2010/main" val="2875635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GANHANDO A VITÓRIA SOBRE ORGULHO – </a:t>
            </a:r>
            <a:r>
              <a:rPr lang="pt-BR" sz="6000" dirty="0" smtClean="0"/>
              <a:t>MENTE</a:t>
            </a:r>
            <a:r>
              <a:rPr lang="pt-BR" sz="6000" dirty="0"/>
              <a:t> </a:t>
            </a:r>
            <a:r>
              <a:rPr lang="pt-BR" sz="6000" dirty="0" smtClean="0"/>
              <a:t>PARTE 2</a:t>
            </a:r>
            <a:endParaRPr lang="pt-BR" sz="6000" dirty="0"/>
          </a:p>
        </p:txBody>
      </p:sp>
      <p:sp>
        <p:nvSpPr>
          <p:cNvPr id="3" name="Espaço Reservado para Conteúdo 2"/>
          <p:cNvSpPr>
            <a:spLocks noGrp="1"/>
          </p:cNvSpPr>
          <p:nvPr>
            <p:ph idx="1"/>
          </p:nvPr>
        </p:nvSpPr>
        <p:spPr/>
        <p:txBody>
          <a:bodyPr>
            <a:normAutofit/>
          </a:bodyPr>
          <a:lstStyle/>
          <a:p>
            <a:pPr marL="0" indent="0" algn="ctr">
              <a:buNone/>
            </a:pPr>
            <a:r>
              <a:rPr lang="pt-BR" i="1" dirty="0"/>
              <a:t>Provérbios 25:27</a:t>
            </a:r>
            <a:endParaRPr lang="pt-BR" dirty="0"/>
          </a:p>
          <a:p>
            <a:pPr marL="0" indent="0" algn="ctr">
              <a:buNone/>
            </a:pPr>
            <a:r>
              <a:rPr lang="pt-BR" i="1" dirty="0"/>
              <a:t>“Comer mel demais não é bom; assim, a busca da própria glória não é glória.”</a:t>
            </a:r>
            <a:endParaRPr lang="pt-BR" dirty="0"/>
          </a:p>
          <a:p>
            <a:pPr marL="0" indent="0">
              <a:buNone/>
            </a:pPr>
            <a:r>
              <a:rPr lang="pt-BR" dirty="0"/>
              <a:t> </a:t>
            </a:r>
          </a:p>
          <a:p>
            <a:pPr marL="0" indent="0">
              <a:buNone/>
            </a:pPr>
            <a:r>
              <a:rPr lang="pt-BR" dirty="0"/>
              <a:t>Todas essas crenças são egocêntricas, apreciadoras de si mesmas e degradantes para os outros. No entanto, sua identidade em Cristo não deve ser de ambição e orgulho egoístas, mas sim de abnegação e humildade cheia de graça. Permita que as Escrituras informem seus pontos de vista sobre você, outras pessoas e a vida em geral, para que você não se orgulhe de uma forma pecaminosa</a:t>
            </a:r>
            <a:r>
              <a:rPr lang="pt-BR" dirty="0" smtClean="0"/>
              <a:t>.</a:t>
            </a: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195</a:t>
            </a:fld>
            <a:endParaRPr lang="pt-BR" dirty="0"/>
          </a:p>
        </p:txBody>
      </p:sp>
    </p:spTree>
    <p:extLst>
      <p:ext uri="{BB962C8B-B14F-4D97-AF65-F5344CB8AC3E}">
        <p14:creationId xmlns:p14="http://schemas.microsoft.com/office/powerpoint/2010/main" val="2482447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GANHANDO A VITÓRIA SOBRE ORGULHO – </a:t>
            </a:r>
            <a:r>
              <a:rPr lang="pt-BR" sz="6000" dirty="0" smtClean="0"/>
              <a:t>MENTE</a:t>
            </a:r>
            <a:r>
              <a:rPr lang="pt-BR" sz="6000" dirty="0"/>
              <a:t> </a:t>
            </a:r>
            <a:r>
              <a:rPr lang="pt-BR" sz="6000" dirty="0" smtClean="0"/>
              <a:t>PARTE 2</a:t>
            </a:r>
            <a:endParaRPr lang="pt-BR" sz="6000" dirty="0"/>
          </a:p>
        </p:txBody>
      </p:sp>
      <p:sp>
        <p:nvSpPr>
          <p:cNvPr id="3" name="Espaço Reservado para Conteúdo 2"/>
          <p:cNvSpPr>
            <a:spLocks noGrp="1"/>
          </p:cNvSpPr>
          <p:nvPr>
            <p:ph idx="1"/>
          </p:nvPr>
        </p:nvSpPr>
        <p:spPr>
          <a:xfrm>
            <a:off x="838200" y="1825625"/>
            <a:ext cx="10515600" cy="6334964"/>
          </a:xfrm>
        </p:spPr>
        <p:txBody>
          <a:bodyPr>
            <a:normAutofit/>
          </a:bodyPr>
          <a:lstStyle/>
          <a:p>
            <a:pPr marL="690563" indent="-690563">
              <a:buNone/>
            </a:pPr>
            <a:r>
              <a:rPr lang="pt-BR" b="1" dirty="0"/>
              <a:t>5.	Analise e compare o pensamento orgulhoso com a realidade (a verdade).</a:t>
            </a:r>
          </a:p>
          <a:p>
            <a:pPr marL="0" indent="0">
              <a:buNone/>
            </a:pPr>
            <a:r>
              <a:rPr lang="pt-BR" sz="1200" dirty="0"/>
              <a:t> </a:t>
            </a:r>
          </a:p>
          <a:p>
            <a:pPr marL="0" indent="0">
              <a:buNone/>
            </a:pPr>
            <a:r>
              <a:rPr lang="pt-BR" dirty="0"/>
              <a:t>Quando começamos a examinar realmente nossos pensamentos, é chocante a facilidade com que o orgulho pode ser encontrado. Quando examinamos nossos motivos honestamente, podemos encontrar pensamentos como: </a:t>
            </a:r>
          </a:p>
          <a:p>
            <a:pPr marL="0" indent="0">
              <a:buNone/>
            </a:pPr>
            <a:r>
              <a:rPr lang="pt-BR" sz="1200" dirty="0"/>
              <a:t> </a:t>
            </a:r>
          </a:p>
          <a:p>
            <a:pPr lvl="0">
              <a:buFont typeface="Wingdings" panose="05000000000000000000" pitchFamily="2" charset="2"/>
              <a:buChar char="ü"/>
            </a:pPr>
            <a:r>
              <a:rPr lang="pt-BR" dirty="0"/>
              <a:t>"Essa ideia foi minha, mas ninguém está me dando crédito." </a:t>
            </a:r>
          </a:p>
          <a:p>
            <a:pPr lvl="0">
              <a:buFont typeface="Wingdings" panose="05000000000000000000" pitchFamily="2" charset="2"/>
              <a:buChar char="ü"/>
            </a:pPr>
            <a:r>
              <a:rPr lang="pt-BR" dirty="0"/>
              <a:t>"Vou continuar falando, já que todos os outros aqui são tão chatos." </a:t>
            </a:r>
          </a:p>
          <a:p>
            <a:pPr lvl="0">
              <a:buFont typeface="Wingdings" panose="05000000000000000000" pitchFamily="2" charset="2"/>
              <a:buChar char="ü"/>
            </a:pPr>
            <a:r>
              <a:rPr lang="pt-BR" dirty="0"/>
              <a:t>“Eu não preciso da sua ajuda! Posso fazer isso sozinho, muito obrigado.” </a:t>
            </a: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196</a:t>
            </a:fld>
            <a:endParaRPr lang="pt-BR" dirty="0"/>
          </a:p>
        </p:txBody>
      </p:sp>
    </p:spTree>
    <p:extLst>
      <p:ext uri="{BB962C8B-B14F-4D97-AF65-F5344CB8AC3E}">
        <p14:creationId xmlns:p14="http://schemas.microsoft.com/office/powerpoint/2010/main" val="630047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GANHANDO A VITÓRIA SOBRE ORGULHO – </a:t>
            </a:r>
            <a:r>
              <a:rPr lang="pt-BR" sz="6000" dirty="0" smtClean="0"/>
              <a:t>MENTE</a:t>
            </a:r>
            <a:r>
              <a:rPr lang="pt-BR" sz="6000" dirty="0"/>
              <a:t> </a:t>
            </a:r>
            <a:r>
              <a:rPr lang="pt-BR" sz="6000" dirty="0" smtClean="0"/>
              <a:t>PARTE 2</a:t>
            </a:r>
            <a:endParaRPr lang="pt-BR" sz="6000" dirty="0"/>
          </a:p>
        </p:txBody>
      </p:sp>
      <p:sp>
        <p:nvSpPr>
          <p:cNvPr id="3" name="Espaço Reservado para Conteúdo 2"/>
          <p:cNvSpPr>
            <a:spLocks noGrp="1"/>
          </p:cNvSpPr>
          <p:nvPr>
            <p:ph idx="1"/>
          </p:nvPr>
        </p:nvSpPr>
        <p:spPr/>
        <p:txBody>
          <a:bodyPr>
            <a:noAutofit/>
          </a:bodyPr>
          <a:lstStyle/>
          <a:p>
            <a:pPr lvl="0">
              <a:buFont typeface="Wingdings" panose="05000000000000000000" pitchFamily="2" charset="2"/>
              <a:buChar char="ü"/>
            </a:pPr>
            <a:endParaRPr lang="pt-BR" dirty="0"/>
          </a:p>
          <a:p>
            <a:pPr lvl="0">
              <a:buFont typeface="Wingdings" panose="05000000000000000000" pitchFamily="2" charset="2"/>
              <a:buChar char="ü"/>
            </a:pPr>
            <a:r>
              <a:rPr lang="pt-BR" dirty="0"/>
              <a:t>"Eu sou o homem! Olhe para mim, pessoal! ” </a:t>
            </a:r>
          </a:p>
          <a:p>
            <a:pPr lvl="0">
              <a:buFont typeface="Wingdings" panose="05000000000000000000" pitchFamily="2" charset="2"/>
              <a:buChar char="ü"/>
            </a:pPr>
            <a:r>
              <a:rPr lang="pt-BR" i="1" dirty="0"/>
              <a:t>“Você</a:t>
            </a:r>
            <a:r>
              <a:rPr lang="pt-BR" dirty="0"/>
              <a:t> está me dizendo o que fazer? Como você ousa!"</a:t>
            </a:r>
          </a:p>
          <a:p>
            <a:pPr algn="ctr">
              <a:buFont typeface="Wingdings" panose="05000000000000000000" pitchFamily="2" charset="2"/>
              <a:buChar char="ü"/>
            </a:pPr>
            <a:endParaRPr lang="pt-BR" dirty="0"/>
          </a:p>
          <a:p>
            <a:pPr marL="0" indent="0">
              <a:buNone/>
            </a:pPr>
            <a:r>
              <a:rPr lang="pt-BR" dirty="0" smtClean="0"/>
              <a:t>Embora </a:t>
            </a:r>
            <a:r>
              <a:rPr lang="pt-BR" dirty="0"/>
              <a:t>possamos nunca “dizer” esses pensamentos, em uma avaliação honesta, podemos descobrir que definitivamente </a:t>
            </a:r>
            <a:r>
              <a:rPr lang="pt-BR" dirty="0" smtClean="0"/>
              <a:t>ou </a:t>
            </a:r>
            <a:r>
              <a:rPr lang="pt-BR" dirty="0"/>
              <a:t>pensamos ou agimos de acordo com eles.</a:t>
            </a:r>
          </a:p>
          <a:p>
            <a:pPr marL="0" indent="0">
              <a:buNone/>
            </a:pPr>
            <a:r>
              <a:rPr lang="pt-BR" dirty="0"/>
              <a:t> </a:t>
            </a:r>
          </a:p>
          <a:p>
            <a:pPr marL="0" indent="0">
              <a:buNone/>
            </a:pPr>
            <a:r>
              <a:rPr lang="pt-BR" dirty="0" smtClean="0"/>
              <a:t> </a:t>
            </a: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197</a:t>
            </a:fld>
            <a:endParaRPr lang="pt-BR" dirty="0"/>
          </a:p>
        </p:txBody>
      </p:sp>
    </p:spTree>
    <p:extLst>
      <p:ext uri="{BB962C8B-B14F-4D97-AF65-F5344CB8AC3E}">
        <p14:creationId xmlns:p14="http://schemas.microsoft.com/office/powerpoint/2010/main" val="1376381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GANHANDO A VITÓRIA SOBRE ORGULHO – </a:t>
            </a:r>
            <a:r>
              <a:rPr lang="pt-BR" sz="6000" dirty="0" smtClean="0"/>
              <a:t>MENTE</a:t>
            </a:r>
            <a:r>
              <a:rPr lang="pt-BR" sz="6000" dirty="0"/>
              <a:t> </a:t>
            </a:r>
            <a:r>
              <a:rPr lang="pt-BR" sz="6000" dirty="0" smtClean="0"/>
              <a:t>PARTE 2</a:t>
            </a:r>
            <a:endParaRPr lang="pt-BR" sz="6000" dirty="0"/>
          </a:p>
        </p:txBody>
      </p:sp>
      <p:sp>
        <p:nvSpPr>
          <p:cNvPr id="3" name="Espaço Reservado para Conteúdo 2"/>
          <p:cNvSpPr>
            <a:spLocks noGrp="1"/>
          </p:cNvSpPr>
          <p:nvPr>
            <p:ph idx="1"/>
          </p:nvPr>
        </p:nvSpPr>
        <p:spPr/>
        <p:txBody>
          <a:bodyPr>
            <a:noAutofit/>
          </a:bodyPr>
          <a:lstStyle/>
          <a:p>
            <a:pPr marL="0" lvl="0" indent="0">
              <a:buNone/>
            </a:pPr>
            <a:endParaRPr lang="pt-BR" dirty="0"/>
          </a:p>
          <a:p>
            <a:pPr marL="0" indent="0">
              <a:buNone/>
            </a:pPr>
            <a:r>
              <a:rPr lang="pt-BR" dirty="0"/>
              <a:t>Podemos justificar e racionalizar nossos pensamentos orgulhosos, mas quando os escrevermos e verdadeiramente olharmos para eles, veremos que são muito superficiais, arrogantes, orgulhosos, egocêntricos e ciumentos.</a:t>
            </a:r>
          </a:p>
          <a:p>
            <a:pPr marL="0" indent="0">
              <a:buNone/>
            </a:pPr>
            <a:r>
              <a:rPr lang="pt-BR" dirty="0"/>
              <a:t> </a:t>
            </a:r>
          </a:p>
          <a:p>
            <a:pPr marL="0" indent="0">
              <a:buNone/>
            </a:pPr>
            <a:r>
              <a:rPr lang="pt-BR" dirty="0"/>
              <a:t>Como esses pensamentos orgulhosos se comparam à realidade?</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198</a:t>
            </a:fld>
            <a:endParaRPr lang="pt-BR" dirty="0"/>
          </a:p>
        </p:txBody>
      </p:sp>
    </p:spTree>
    <p:extLst>
      <p:ext uri="{BB962C8B-B14F-4D97-AF65-F5344CB8AC3E}">
        <p14:creationId xmlns:p14="http://schemas.microsoft.com/office/powerpoint/2010/main" val="2068228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GANHANDO A VITÓRIA SOBRE ORGULHO – </a:t>
            </a:r>
            <a:r>
              <a:rPr lang="pt-BR" sz="6000" dirty="0" smtClean="0"/>
              <a:t>MENTE</a:t>
            </a:r>
            <a:r>
              <a:rPr lang="pt-BR" sz="6000" dirty="0"/>
              <a:t> </a:t>
            </a:r>
            <a:r>
              <a:rPr lang="pt-BR" sz="6000" dirty="0" smtClean="0"/>
              <a:t>PARTE 2</a:t>
            </a:r>
            <a:endParaRPr lang="pt-BR" sz="6000" dirty="0"/>
          </a:p>
        </p:txBody>
      </p:sp>
      <p:sp>
        <p:nvSpPr>
          <p:cNvPr id="3" name="Espaço Reservado para Conteúdo 2"/>
          <p:cNvSpPr>
            <a:spLocks noGrp="1"/>
          </p:cNvSpPr>
          <p:nvPr>
            <p:ph idx="1"/>
          </p:nvPr>
        </p:nvSpPr>
        <p:spPr>
          <a:xfrm>
            <a:off x="142504" y="1726092"/>
            <a:ext cx="11946577" cy="5458257"/>
          </a:xfrm>
        </p:spPr>
        <p:txBody>
          <a:bodyPr>
            <a:normAutofit/>
          </a:bodyPr>
          <a:lstStyle/>
          <a:p>
            <a:pPr lvl="0">
              <a:buFont typeface="Wingdings" panose="05000000000000000000" pitchFamily="2" charset="2"/>
              <a:buChar char="ü"/>
            </a:pPr>
            <a:r>
              <a:rPr lang="pt-BR" dirty="0" smtClean="0"/>
              <a:t>É </a:t>
            </a:r>
            <a:r>
              <a:rPr lang="pt-BR" dirty="0"/>
              <a:t>justo / racional acreditar que sabemos tudo sobre todos os assuntos já discutidos? </a:t>
            </a:r>
          </a:p>
          <a:p>
            <a:pPr lvl="0">
              <a:buFont typeface="Wingdings" panose="05000000000000000000" pitchFamily="2" charset="2"/>
              <a:buChar char="ü"/>
            </a:pPr>
            <a:r>
              <a:rPr lang="pt-BR" dirty="0"/>
              <a:t>É justo / racional acreditar que temos que fazer com que todos saibam constantemente que somos “especialistas”?</a:t>
            </a:r>
          </a:p>
          <a:p>
            <a:pPr lvl="0">
              <a:buFont typeface="Wingdings" panose="05000000000000000000" pitchFamily="2" charset="2"/>
              <a:buChar char="ü"/>
            </a:pPr>
            <a:r>
              <a:rPr lang="pt-BR" dirty="0"/>
              <a:t>É justo / racional pensar que expressar nossas opiniões sobre tudo e dominar a conversa é uma coisa boa? Deus nos diz: “</a:t>
            </a:r>
            <a:r>
              <a:rPr lang="pt-BR" i="1" dirty="0"/>
              <a:t>Pois na multidão de sonhos e de muitas palavras também há vaidade. Mas temei a Deus</a:t>
            </a:r>
            <a:r>
              <a:rPr lang="pt-BR" dirty="0"/>
              <a:t> ”(Eclesiastes 5:7). “</a:t>
            </a:r>
            <a:r>
              <a:rPr lang="pt-BR" i="1" dirty="0"/>
              <a:t>Na multidão de palavras não falta pecado, mas o que modera os seus lábios é sábio.</a:t>
            </a:r>
            <a:r>
              <a:rPr lang="pt-BR" dirty="0"/>
              <a:t>” (Provérbios 10:19</a:t>
            </a:r>
            <a:r>
              <a:rPr lang="pt-BR" dirty="0" smtClean="0"/>
              <a:t>). </a:t>
            </a: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199</a:t>
            </a:fld>
            <a:endParaRPr lang="pt-BR" dirty="0"/>
          </a:p>
        </p:txBody>
      </p:sp>
    </p:spTree>
    <p:extLst>
      <p:ext uri="{BB962C8B-B14F-4D97-AF65-F5344CB8AC3E}">
        <p14:creationId xmlns:p14="http://schemas.microsoft.com/office/powerpoint/2010/main" val="4103700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00741"/>
            <a:ext cx="10515600" cy="1325563"/>
          </a:xfrm>
        </p:spPr>
        <p:txBody>
          <a:bodyPr>
            <a:normAutofit/>
          </a:bodyPr>
          <a:lstStyle/>
          <a:p>
            <a:pPr algn="ctr"/>
            <a:r>
              <a:rPr lang="pt-BR" sz="6000" b="1" dirty="0" smtClean="0"/>
              <a:t>DE ONDE VEM O ORGULHO?</a:t>
            </a:r>
            <a:endParaRPr lang="pt-BR" sz="6000" dirty="0"/>
          </a:p>
        </p:txBody>
      </p:sp>
      <p:sp>
        <p:nvSpPr>
          <p:cNvPr id="3" name="Espaço Reservado para Conteúdo 2"/>
          <p:cNvSpPr>
            <a:spLocks noGrp="1"/>
          </p:cNvSpPr>
          <p:nvPr>
            <p:ph idx="1"/>
          </p:nvPr>
        </p:nvSpPr>
        <p:spPr>
          <a:xfrm>
            <a:off x="838200" y="1526304"/>
            <a:ext cx="10515600" cy="4650659"/>
          </a:xfrm>
        </p:spPr>
        <p:txBody>
          <a:bodyPr>
            <a:noAutofit/>
          </a:bodyPr>
          <a:lstStyle/>
          <a:p>
            <a:pPr marL="0" indent="0" algn="ctr" fontAlgn="base">
              <a:buNone/>
            </a:pPr>
            <a:r>
              <a:rPr lang="pt-BR" b="1" dirty="0" smtClean="0"/>
              <a:t>O </a:t>
            </a:r>
            <a:r>
              <a:rPr lang="pt-BR" b="1" dirty="0"/>
              <a:t>orgulho começou com Satanás.</a:t>
            </a:r>
            <a:endParaRPr lang="pt-BR" dirty="0"/>
          </a:p>
          <a:p>
            <a:pPr marL="0" indent="0" fontAlgn="base">
              <a:buNone/>
            </a:pPr>
            <a:r>
              <a:rPr lang="pt-BR" dirty="0"/>
              <a:t> </a:t>
            </a:r>
            <a:r>
              <a:rPr lang="pt-BR" b="1" dirty="0" smtClean="0"/>
              <a:t>A </a:t>
            </a:r>
            <a:r>
              <a:rPr lang="pt-BR" b="1" dirty="0"/>
              <a:t>Bíblia explica a origem e</a:t>
            </a:r>
            <a:r>
              <a:rPr lang="pt-BR" dirty="0"/>
              <a:t> queda de Satanás em dois trechos principais na Bíblia:</a:t>
            </a:r>
          </a:p>
          <a:p>
            <a:pPr marL="0" indent="0" fontAlgn="base">
              <a:buNone/>
            </a:pPr>
            <a:r>
              <a:rPr lang="x-none" dirty="0"/>
              <a:t> </a:t>
            </a:r>
            <a:endParaRPr lang="pt-BR" dirty="0"/>
          </a:p>
          <a:p>
            <a:pPr marL="0" indent="0" algn="ctr" fontAlgn="base">
              <a:buNone/>
            </a:pPr>
            <a:r>
              <a:rPr lang="x-none" dirty="0"/>
              <a:t>Ezequi</a:t>
            </a:r>
            <a:r>
              <a:rPr lang="pt-BR" dirty="0" err="1"/>
              <a:t>el</a:t>
            </a:r>
            <a:r>
              <a:rPr lang="x-none" dirty="0"/>
              <a:t> 28:</a:t>
            </a:r>
            <a:r>
              <a:rPr lang="pt-BR" dirty="0"/>
              <a:t>12</a:t>
            </a:r>
            <a:r>
              <a:rPr lang="x-none" dirty="0"/>
              <a:t>-18</a:t>
            </a:r>
            <a:endParaRPr lang="pt-BR" dirty="0"/>
          </a:p>
          <a:p>
            <a:pPr marL="0" indent="0" algn="ctr" fontAlgn="base">
              <a:buNone/>
            </a:pPr>
            <a:r>
              <a:rPr lang="pt-BR" dirty="0"/>
              <a:t>“</a:t>
            </a:r>
            <a:r>
              <a:rPr lang="x-none" i="1" baseline="30000" dirty="0"/>
              <a:t>13</a:t>
            </a:r>
            <a:r>
              <a:rPr lang="x-none" i="1" dirty="0"/>
              <a:t>Estiveste no </a:t>
            </a:r>
            <a:r>
              <a:rPr lang="x-none" b="1" i="1" dirty="0"/>
              <a:t>Éden, jardim de Deus</a:t>
            </a:r>
            <a:r>
              <a:rPr lang="x-none" i="1" dirty="0"/>
              <a:t>; de </a:t>
            </a:r>
            <a:r>
              <a:rPr lang="x-none" b="1" i="1" dirty="0"/>
              <a:t>toda a pedra preciosa</a:t>
            </a:r>
            <a:r>
              <a:rPr lang="x-none" i="1" dirty="0"/>
              <a:t> </a:t>
            </a:r>
            <a:r>
              <a:rPr lang="x-none" b="1" i="1" dirty="0"/>
              <a:t>era a tua cobertura</a:t>
            </a:r>
            <a:r>
              <a:rPr lang="x-none" i="1" dirty="0"/>
              <a:t>: sardônia, topázio, diamante, turquesa, ônix, jaspe, safira, carbúnculo, esmeralda e ouro; </a:t>
            </a:r>
            <a:r>
              <a:rPr lang="x-none" b="1" i="1" dirty="0"/>
              <a:t>em ti se faziam os teus tambores e os teus pífaros</a:t>
            </a:r>
            <a:r>
              <a:rPr lang="x-none" i="1" dirty="0"/>
              <a:t>; no dia em que foste criado foram preparados. </a:t>
            </a:r>
            <a:r>
              <a:rPr lang="x-none" i="1" baseline="30000" dirty="0"/>
              <a:t>14</a:t>
            </a:r>
            <a:r>
              <a:rPr lang="x-none" i="1" dirty="0"/>
              <a:t>Tu eras o </a:t>
            </a:r>
            <a:r>
              <a:rPr lang="x-none" b="1" i="1" dirty="0"/>
              <a:t>querubim, ungido para cobrir</a:t>
            </a:r>
            <a:r>
              <a:rPr lang="x-none" i="1" dirty="0"/>
              <a:t>, e te estabeleci; no monte santo de Deus estavas, no meio das </a:t>
            </a:r>
            <a:r>
              <a:rPr lang="x-none" b="1" i="1" dirty="0"/>
              <a:t>pedras afogueadas</a:t>
            </a:r>
            <a:r>
              <a:rPr lang="x-none" i="1" dirty="0"/>
              <a:t> </a:t>
            </a:r>
            <a:r>
              <a:rPr lang="x-none" i="1" dirty="0" smtClean="0"/>
              <a:t>andavas… </a:t>
            </a: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a:t>
            </a:fld>
            <a:endParaRPr lang="pt-BR" dirty="0"/>
          </a:p>
        </p:txBody>
      </p:sp>
    </p:spTree>
    <p:extLst>
      <p:ext uri="{BB962C8B-B14F-4D97-AF65-F5344CB8AC3E}">
        <p14:creationId xmlns:p14="http://schemas.microsoft.com/office/powerpoint/2010/main" val="4528370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00741"/>
            <a:ext cx="10515600" cy="1325563"/>
          </a:xfrm>
        </p:spPr>
        <p:txBody>
          <a:bodyPr>
            <a:normAutofit/>
          </a:bodyPr>
          <a:lstStyle/>
          <a:p>
            <a:pPr algn="ctr"/>
            <a:r>
              <a:rPr lang="pt-BR" sz="6000" b="1" dirty="0" smtClean="0"/>
              <a:t>DE ONDE VEM O ORGULHO?</a:t>
            </a:r>
            <a:endParaRPr lang="pt-BR" sz="6000" dirty="0"/>
          </a:p>
        </p:txBody>
      </p:sp>
      <p:sp>
        <p:nvSpPr>
          <p:cNvPr id="3" name="Espaço Reservado para Conteúdo 2"/>
          <p:cNvSpPr>
            <a:spLocks noGrp="1"/>
          </p:cNvSpPr>
          <p:nvPr>
            <p:ph idx="1"/>
          </p:nvPr>
        </p:nvSpPr>
        <p:spPr>
          <a:xfrm>
            <a:off x="838200" y="1526304"/>
            <a:ext cx="10515600" cy="4650659"/>
          </a:xfrm>
        </p:spPr>
        <p:txBody>
          <a:bodyPr>
            <a:noAutofit/>
          </a:bodyPr>
          <a:lstStyle/>
          <a:p>
            <a:pPr marL="0" indent="0" algn="ctr" fontAlgn="base">
              <a:buNone/>
            </a:pPr>
            <a:r>
              <a:rPr lang="pt-BR" b="1" dirty="0"/>
              <a:t>Talento Musical</a:t>
            </a:r>
            <a:endParaRPr lang="pt-BR" dirty="0"/>
          </a:p>
          <a:p>
            <a:pPr marL="0" indent="0" fontAlgn="base">
              <a:buNone/>
            </a:pPr>
            <a:r>
              <a:rPr lang="pt-BR" sz="1200" dirty="0"/>
              <a:t> </a:t>
            </a:r>
          </a:p>
          <a:p>
            <a:pPr marL="914400" lvl="1" indent="-457200" fontAlgn="base">
              <a:buFont typeface="Wingdings" panose="05000000000000000000" pitchFamily="2" charset="2"/>
              <a:buChar char="ü"/>
            </a:pPr>
            <a:r>
              <a:rPr lang="pt-BR" sz="2800" dirty="0" smtClean="0"/>
              <a:t>Apocalipse 5:13, “</a:t>
            </a:r>
            <a:r>
              <a:rPr lang="pt-BR" sz="2800" i="1" dirty="0" smtClean="0"/>
              <a:t>E </a:t>
            </a:r>
            <a:r>
              <a:rPr lang="pt-BR" sz="2800" i="1" dirty="0"/>
              <a:t>ouvi a toda a criatura que está no céu, e na terra, e debaixo da terra, e que está no mar, e a todas as coisas que neles há, dizer: Ao que está assentado sobre o trono, e ao Cordeiro, </a:t>
            </a:r>
            <a:r>
              <a:rPr lang="pt-BR" sz="2800" b="1" i="1" dirty="0"/>
              <a:t>sejam dadas ações de graças; e honra, e glória</a:t>
            </a:r>
            <a:r>
              <a:rPr lang="pt-BR" sz="2800" i="1" dirty="0"/>
              <a:t>, e poder para todo o sempre</a:t>
            </a:r>
            <a:r>
              <a:rPr lang="pt-BR" sz="2800" dirty="0" smtClean="0"/>
              <a:t>.”</a:t>
            </a:r>
            <a:endParaRPr lang="pt-BR" sz="2800" dirty="0"/>
          </a:p>
          <a:p>
            <a:pPr marL="914400" lvl="1" indent="-457200" fontAlgn="base">
              <a:buFont typeface="Wingdings" panose="05000000000000000000" pitchFamily="2" charset="2"/>
              <a:buChar char="ü"/>
            </a:pPr>
            <a:r>
              <a:rPr lang="pt-BR" sz="2800" dirty="0"/>
              <a:t> </a:t>
            </a:r>
            <a:r>
              <a:rPr lang="pt-BR" sz="2800" dirty="0" smtClean="0"/>
              <a:t>Salmos 148:2, “</a:t>
            </a:r>
            <a:r>
              <a:rPr lang="pt-BR" sz="2800" b="1" i="1" dirty="0" smtClean="0"/>
              <a:t>Louvai-o</a:t>
            </a:r>
            <a:r>
              <a:rPr lang="pt-BR" sz="2800" i="1" dirty="0"/>
              <a:t>, todos os </a:t>
            </a:r>
            <a:r>
              <a:rPr lang="pt-BR" sz="2800" b="1" i="1" dirty="0"/>
              <a:t>seus anjos</a:t>
            </a:r>
            <a:r>
              <a:rPr lang="pt-BR" sz="2800" i="1" dirty="0"/>
              <a:t>; louvai-o, todos os </a:t>
            </a:r>
            <a:r>
              <a:rPr lang="pt-BR" sz="2800" b="1" i="1" dirty="0"/>
              <a:t>seus exércitos</a:t>
            </a:r>
            <a:r>
              <a:rPr lang="pt-BR" sz="2800" dirty="0" smtClean="0"/>
              <a:t>.”</a:t>
            </a:r>
            <a:endParaRPr lang="pt-BR" sz="2800" dirty="0"/>
          </a:p>
          <a:p>
            <a:pPr marL="914400" lvl="1" indent="-457200" fontAlgn="base">
              <a:buFont typeface="Wingdings" panose="05000000000000000000" pitchFamily="2" charset="2"/>
              <a:buChar char="ü"/>
            </a:pPr>
            <a:r>
              <a:rPr lang="pt-BR" sz="2800" dirty="0"/>
              <a:t> </a:t>
            </a:r>
            <a:r>
              <a:rPr lang="pt-BR" sz="2800" dirty="0" smtClean="0"/>
              <a:t>Salmos 103:20, “</a:t>
            </a:r>
            <a:r>
              <a:rPr lang="pt-BR" sz="2800" b="1" i="1" dirty="0" smtClean="0"/>
              <a:t>Bendizei </a:t>
            </a:r>
            <a:r>
              <a:rPr lang="pt-BR" sz="2800" b="1" i="1" dirty="0"/>
              <a:t>ao SENHOR, anjos seus</a:t>
            </a:r>
            <a:r>
              <a:rPr lang="pt-BR" sz="2800" i="1" dirty="0"/>
              <a:t>, magníficos em poder, que cumpris as suas ordens, obedecendo à voz da sua palavra</a:t>
            </a:r>
            <a:r>
              <a:rPr lang="pt-BR" sz="2800" i="1" dirty="0" smtClean="0"/>
              <a:t>.</a:t>
            </a:r>
            <a:r>
              <a:rPr lang="pt-BR" sz="2800" dirty="0" smtClean="0"/>
              <a:t>”</a:t>
            </a: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20</a:t>
            </a:fld>
            <a:endParaRPr lang="pt-BR" dirty="0"/>
          </a:p>
        </p:txBody>
      </p:sp>
    </p:spTree>
    <p:extLst>
      <p:ext uri="{BB962C8B-B14F-4D97-AF65-F5344CB8AC3E}">
        <p14:creationId xmlns:p14="http://schemas.microsoft.com/office/powerpoint/2010/main" val="1091113604"/>
      </p:ext>
    </p:extLst>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GANHANDO A VITÓRIA SOBRE ORGULHO – </a:t>
            </a:r>
            <a:r>
              <a:rPr lang="pt-BR" sz="6000" dirty="0" smtClean="0"/>
              <a:t>MENTE</a:t>
            </a:r>
            <a:r>
              <a:rPr lang="pt-BR" sz="6000" dirty="0"/>
              <a:t> </a:t>
            </a:r>
            <a:r>
              <a:rPr lang="pt-BR" sz="6000" dirty="0" smtClean="0"/>
              <a:t>PARTE 2</a:t>
            </a:r>
            <a:endParaRPr lang="pt-BR" sz="6000" dirty="0"/>
          </a:p>
        </p:txBody>
      </p:sp>
      <p:sp>
        <p:nvSpPr>
          <p:cNvPr id="3" name="Espaço Reservado para Conteúdo 2"/>
          <p:cNvSpPr>
            <a:spLocks noGrp="1"/>
          </p:cNvSpPr>
          <p:nvPr>
            <p:ph idx="1"/>
          </p:nvPr>
        </p:nvSpPr>
        <p:spPr>
          <a:xfrm>
            <a:off x="142504" y="1760598"/>
            <a:ext cx="11946577" cy="5458257"/>
          </a:xfrm>
        </p:spPr>
        <p:txBody>
          <a:bodyPr>
            <a:normAutofit/>
          </a:bodyPr>
          <a:lstStyle/>
          <a:p>
            <a:pPr lvl="0">
              <a:buFont typeface="Wingdings" panose="05000000000000000000" pitchFamily="2" charset="2"/>
              <a:buChar char="ü"/>
            </a:pPr>
            <a:r>
              <a:rPr lang="pt-BR" dirty="0" smtClean="0"/>
              <a:t>É </a:t>
            </a:r>
            <a:r>
              <a:rPr lang="pt-BR" dirty="0"/>
              <a:t>justo / racional pensar que somos bons demais para precisar da ajuda de outras pessoas ou “o que quer que seja” para sermos associados a certas pessoas ou atividades? </a:t>
            </a:r>
          </a:p>
          <a:p>
            <a:pPr lvl="0">
              <a:buFont typeface="Wingdings" panose="05000000000000000000" pitchFamily="2" charset="2"/>
              <a:buChar char="ü"/>
            </a:pPr>
            <a:r>
              <a:rPr lang="pt-BR" dirty="0"/>
              <a:t>É justo / racional pensar que nossos talentos, realizações ou riquezas nesta vida vêm exclusivamente de nossa própria força e excelência, e não de Deus</a:t>
            </a:r>
            <a:r>
              <a:rPr lang="pt-BR" dirty="0" smtClean="0"/>
              <a:t>?</a:t>
            </a: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200</a:t>
            </a:fld>
            <a:endParaRPr lang="pt-BR" dirty="0"/>
          </a:p>
        </p:txBody>
      </p:sp>
    </p:spTree>
    <p:extLst>
      <p:ext uri="{BB962C8B-B14F-4D97-AF65-F5344CB8AC3E}">
        <p14:creationId xmlns:p14="http://schemas.microsoft.com/office/powerpoint/2010/main" val="1932643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GANHANDO A VITÓRIA SOBRE ORGULHO – </a:t>
            </a:r>
            <a:r>
              <a:rPr lang="pt-BR" sz="6000" dirty="0" smtClean="0"/>
              <a:t>MENTE</a:t>
            </a:r>
            <a:r>
              <a:rPr lang="pt-BR" sz="6000" dirty="0"/>
              <a:t> </a:t>
            </a:r>
            <a:r>
              <a:rPr lang="pt-BR" sz="6000" dirty="0" smtClean="0"/>
              <a:t>PARTE 2</a:t>
            </a:r>
            <a:endParaRPr lang="pt-BR" sz="6000" dirty="0"/>
          </a:p>
        </p:txBody>
      </p:sp>
      <p:sp>
        <p:nvSpPr>
          <p:cNvPr id="3" name="Espaço Reservado para Conteúdo 2"/>
          <p:cNvSpPr>
            <a:spLocks noGrp="1"/>
          </p:cNvSpPr>
          <p:nvPr>
            <p:ph idx="1"/>
          </p:nvPr>
        </p:nvSpPr>
        <p:spPr/>
        <p:txBody>
          <a:bodyPr>
            <a:normAutofit/>
          </a:bodyPr>
          <a:lstStyle/>
          <a:p>
            <a:pPr marL="0" indent="0" fontAlgn="base">
              <a:buNone/>
            </a:pPr>
            <a:r>
              <a:rPr lang="pt-BR" b="1" dirty="0"/>
              <a:t>6. 	Dê às pessoas permissão para apontar o orgulho em sua vida.</a:t>
            </a:r>
            <a:endParaRPr lang="pt-BR" dirty="0"/>
          </a:p>
          <a:p>
            <a:pPr marL="0" indent="0" fontAlgn="base">
              <a:buNone/>
            </a:pPr>
            <a:r>
              <a:rPr lang="pt-BR" dirty="0"/>
              <a:t> </a:t>
            </a:r>
          </a:p>
          <a:p>
            <a:pPr marL="0" indent="0" fontAlgn="base">
              <a:buNone/>
            </a:pPr>
            <a:r>
              <a:rPr lang="pt-BR" dirty="0"/>
              <a:t>O orgulho engana a mente. Isso o cega e faz você pensar que tudo está indo muito bem; entretanto, quando seu orgulho não é claro para você, geralmente é dolorosamente claro para as pessoas ao seu redor. Permita que eles apontem o orgulho em sua vida sem medo da raiva de sua parte.</a:t>
            </a:r>
          </a:p>
          <a:p>
            <a:pPr marL="0" indent="0" fontAlgn="base">
              <a:buNone/>
            </a:pPr>
            <a:r>
              <a:rPr lang="pt-BR" dirty="0"/>
              <a:t> </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201</a:t>
            </a:fld>
            <a:endParaRPr lang="pt-BR" dirty="0"/>
          </a:p>
        </p:txBody>
      </p:sp>
    </p:spTree>
    <p:extLst>
      <p:ext uri="{BB962C8B-B14F-4D97-AF65-F5344CB8AC3E}">
        <p14:creationId xmlns:p14="http://schemas.microsoft.com/office/powerpoint/2010/main" val="940649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GANHANDO A VITÓRIA SOBRE ORGULHO – </a:t>
            </a:r>
            <a:r>
              <a:rPr lang="pt-BR" sz="6000" dirty="0" smtClean="0"/>
              <a:t>MENTE</a:t>
            </a:r>
            <a:r>
              <a:rPr lang="pt-BR" sz="6000" dirty="0"/>
              <a:t> </a:t>
            </a:r>
            <a:r>
              <a:rPr lang="pt-BR" sz="6000" dirty="0" smtClean="0"/>
              <a:t>PARTE 2</a:t>
            </a:r>
            <a:endParaRPr lang="pt-BR" sz="6000" dirty="0"/>
          </a:p>
        </p:txBody>
      </p:sp>
      <p:sp>
        <p:nvSpPr>
          <p:cNvPr id="3" name="Espaço Reservado para Conteúdo 2"/>
          <p:cNvSpPr>
            <a:spLocks noGrp="1"/>
          </p:cNvSpPr>
          <p:nvPr>
            <p:ph idx="1"/>
          </p:nvPr>
        </p:nvSpPr>
        <p:spPr/>
        <p:txBody>
          <a:bodyPr>
            <a:noAutofit/>
          </a:bodyPr>
          <a:lstStyle/>
          <a:p>
            <a:pPr marL="0" indent="0">
              <a:buNone/>
            </a:pPr>
            <a:r>
              <a:rPr lang="pt-BR" sz="2700" b="1" dirty="0"/>
              <a:t>7</a:t>
            </a:r>
            <a:r>
              <a:rPr lang="pt-BR" sz="2700" b="1" dirty="0" smtClean="0"/>
              <a:t>. </a:t>
            </a:r>
            <a:r>
              <a:rPr lang="pt-BR" sz="2700" b="1" dirty="0"/>
              <a:t>	Não se leve muito a sério</a:t>
            </a:r>
            <a:endParaRPr lang="pt-BR" sz="2700" dirty="0"/>
          </a:p>
          <a:p>
            <a:pPr marL="0" indent="0">
              <a:buNone/>
            </a:pPr>
            <a:r>
              <a:rPr lang="pt-BR" sz="2700" dirty="0"/>
              <a:t> </a:t>
            </a:r>
          </a:p>
          <a:p>
            <a:pPr marL="0" indent="0">
              <a:buNone/>
            </a:pPr>
            <a:r>
              <a:rPr lang="pt-BR" sz="2700" dirty="0" smtClean="0"/>
              <a:t>A revista </a:t>
            </a:r>
            <a:r>
              <a:rPr lang="pt-BR" sz="2700" i="1" dirty="0" err="1" smtClean="0"/>
              <a:t>Piscologia</a:t>
            </a:r>
            <a:r>
              <a:rPr lang="pt-BR" sz="2700" i="1" dirty="0" smtClean="0"/>
              <a:t> Hoje </a:t>
            </a:r>
            <a:r>
              <a:rPr lang="pt-BR" sz="2700" dirty="0" smtClean="0"/>
              <a:t>(“</a:t>
            </a:r>
            <a:r>
              <a:rPr lang="pt-BR" sz="2700" dirty="0" err="1" smtClean="0"/>
              <a:t>Psychology</a:t>
            </a:r>
            <a:r>
              <a:rPr lang="pt-BR" sz="2700" dirty="0" smtClean="0"/>
              <a:t> </a:t>
            </a:r>
            <a:r>
              <a:rPr lang="pt-BR" sz="2700" dirty="0" err="1" smtClean="0"/>
              <a:t>Today</a:t>
            </a:r>
            <a:r>
              <a:rPr lang="pt-BR" sz="2700" dirty="0" smtClean="0"/>
              <a:t>”) explica que o orgulho vem do medo do constrangimento ou da vergonha. Se estiver disposto a rir de si mesmo, admitir que não sabe tudo e ignorar os pensamentos orgulhosos quando eles entram em seu cérebro, você pode evitar criar um bloqueio mental e de personalidade que atrapalhará seu crescimento.</a:t>
            </a:r>
            <a:endParaRPr lang="pt-BR" sz="2700" dirty="0"/>
          </a:p>
          <a:p>
            <a:pPr marL="0" indent="0">
              <a:buNone/>
            </a:pPr>
            <a:r>
              <a:rPr lang="pt-BR" sz="2700" dirty="0"/>
              <a:t> </a:t>
            </a:r>
          </a:p>
          <a:p>
            <a:pPr marL="0" indent="0">
              <a:buNone/>
            </a:pPr>
            <a:r>
              <a:rPr lang="pt-BR" sz="2700" dirty="0"/>
              <a:t>Embora confiança, determinação e respeito sejam qualidades essenciais de liderança, você não vai conquistá-los nem a admiração de outras pessoas se tiver muito orgulho.</a:t>
            </a:r>
          </a:p>
          <a:p>
            <a:pPr marL="0" indent="0">
              <a:buNone/>
            </a:pPr>
            <a:r>
              <a:rPr lang="pt-BR" sz="2700" dirty="0"/>
              <a:t> </a:t>
            </a:r>
          </a:p>
          <a:p>
            <a:pPr marL="0" indent="0" algn="ctr">
              <a:buNone/>
            </a:pPr>
            <a:endParaRPr lang="pt-BR" sz="2700"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202</a:t>
            </a:fld>
            <a:endParaRPr lang="pt-BR" dirty="0"/>
          </a:p>
        </p:txBody>
      </p:sp>
    </p:spTree>
    <p:extLst>
      <p:ext uri="{BB962C8B-B14F-4D97-AF65-F5344CB8AC3E}">
        <p14:creationId xmlns:p14="http://schemas.microsoft.com/office/powerpoint/2010/main" val="1275248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GANHANDO A VITÓRIA SOBRE ORGULHO – </a:t>
            </a:r>
            <a:r>
              <a:rPr lang="pt-BR" sz="6000" dirty="0" smtClean="0"/>
              <a:t>MENTE</a:t>
            </a:r>
            <a:r>
              <a:rPr lang="pt-BR" sz="6000" dirty="0"/>
              <a:t> </a:t>
            </a:r>
            <a:r>
              <a:rPr lang="pt-BR" sz="6000" dirty="0" smtClean="0"/>
              <a:t>PARTE 2</a:t>
            </a:r>
            <a:endParaRPr lang="pt-BR" sz="6000" dirty="0"/>
          </a:p>
        </p:txBody>
      </p:sp>
      <p:sp>
        <p:nvSpPr>
          <p:cNvPr id="3" name="Espaço Reservado para Conteúdo 2"/>
          <p:cNvSpPr>
            <a:spLocks noGrp="1"/>
          </p:cNvSpPr>
          <p:nvPr>
            <p:ph idx="1"/>
          </p:nvPr>
        </p:nvSpPr>
        <p:spPr/>
        <p:txBody>
          <a:bodyPr>
            <a:normAutofit/>
          </a:bodyPr>
          <a:lstStyle/>
          <a:p>
            <a:pPr marL="0" indent="0" algn="ctr">
              <a:buNone/>
            </a:pPr>
            <a:r>
              <a:rPr lang="pt-BR" dirty="0"/>
              <a:t>Romanos 12:3</a:t>
            </a:r>
          </a:p>
          <a:p>
            <a:pPr marL="0" indent="0" algn="ctr">
              <a:buNone/>
            </a:pPr>
            <a:r>
              <a:rPr lang="pt-BR" dirty="0"/>
              <a:t>“</a:t>
            </a:r>
            <a:r>
              <a:rPr lang="pt-BR" i="1" dirty="0"/>
              <a:t>Porque pela graça que me é dada, digo a cada um dentre vós que não pense de si mesmo além do que convém; antes, pense com moderação, conforme a medida da fé que Deus repartiu a cada um</a:t>
            </a:r>
            <a:r>
              <a:rPr lang="pt-BR" dirty="0"/>
              <a:t>.”</a:t>
            </a:r>
          </a:p>
          <a:p>
            <a:pPr marL="0" indent="0">
              <a:buNone/>
            </a:pPr>
            <a:r>
              <a:rPr lang="pt-BR" dirty="0"/>
              <a:t> </a:t>
            </a:r>
          </a:p>
          <a:p>
            <a:pPr marL="0" indent="0">
              <a:buNone/>
            </a:pPr>
            <a:r>
              <a:rPr lang="pt-BR" dirty="0"/>
              <a:t>Cuidado com muitos elogios e apreciações; pois, podem subir para sua cabeça. Para evitar que isso aconteça, guarde em seu coração as apreciações que receber, mas não medite sobre elas. Sempre avalie a si mesmo para ter certeza de que o orgulho não entrou em sua cabeça.</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203</a:t>
            </a:fld>
            <a:endParaRPr lang="pt-BR" dirty="0"/>
          </a:p>
        </p:txBody>
      </p:sp>
    </p:spTree>
    <p:extLst>
      <p:ext uri="{BB962C8B-B14F-4D97-AF65-F5344CB8AC3E}">
        <p14:creationId xmlns:p14="http://schemas.microsoft.com/office/powerpoint/2010/main" val="2948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GANHANDO A VITÓRIA SOBRE ORGULHO – </a:t>
            </a:r>
            <a:r>
              <a:rPr lang="pt-BR" sz="6000" dirty="0" smtClean="0"/>
              <a:t>MENTE</a:t>
            </a:r>
            <a:r>
              <a:rPr lang="pt-BR" sz="6000" dirty="0"/>
              <a:t> </a:t>
            </a:r>
            <a:r>
              <a:rPr lang="pt-BR" sz="6000" dirty="0" smtClean="0"/>
              <a:t>PARTE 2</a:t>
            </a:r>
            <a:endParaRPr lang="pt-BR" sz="6000" dirty="0"/>
          </a:p>
        </p:txBody>
      </p:sp>
      <p:sp>
        <p:nvSpPr>
          <p:cNvPr id="3" name="Espaço Reservado para Conteúdo 2"/>
          <p:cNvSpPr>
            <a:spLocks noGrp="1"/>
          </p:cNvSpPr>
          <p:nvPr>
            <p:ph idx="1"/>
          </p:nvPr>
        </p:nvSpPr>
        <p:spPr/>
        <p:txBody>
          <a:bodyPr>
            <a:normAutofit/>
          </a:bodyPr>
          <a:lstStyle/>
          <a:p>
            <a:pPr marL="0" indent="0" fontAlgn="base">
              <a:buNone/>
            </a:pPr>
            <a:r>
              <a:rPr lang="pt-BR" b="1" dirty="0"/>
              <a:t>8</a:t>
            </a:r>
            <a:r>
              <a:rPr lang="pt-BR" b="1" dirty="0" smtClean="0"/>
              <a:t>. </a:t>
            </a:r>
            <a:r>
              <a:rPr lang="pt-BR" b="1" dirty="0"/>
              <a:t>	Lembre-se </a:t>
            </a:r>
            <a:r>
              <a:rPr lang="pt-BR" b="1" dirty="0" smtClean="0"/>
              <a:t>dos ensinamentos e das repreensões </a:t>
            </a:r>
            <a:r>
              <a:rPr lang="pt-BR" b="1" dirty="0"/>
              <a:t>de Deus</a:t>
            </a:r>
            <a:endParaRPr lang="pt-BR" dirty="0"/>
          </a:p>
          <a:p>
            <a:pPr marL="0" indent="0" fontAlgn="base">
              <a:buNone/>
            </a:pPr>
            <a:r>
              <a:rPr lang="pt-BR" b="1" dirty="0"/>
              <a:t> </a:t>
            </a:r>
            <a:endParaRPr lang="pt-BR" dirty="0"/>
          </a:p>
          <a:p>
            <a:pPr marL="0" indent="0" fontAlgn="base">
              <a:buNone/>
            </a:pPr>
            <a:r>
              <a:rPr lang="pt-BR" dirty="0"/>
              <a:t>Quando Deus lhe ensina uma lição de humildade - lembre-se disso! Uma lição lembrada é uma lição que não precisa ser repetida. Faça essas lições e aplique-as regularmente em sua vida.</a:t>
            </a:r>
          </a:p>
          <a:p>
            <a:pPr marL="0" indent="0">
              <a:buNone/>
            </a:pPr>
            <a:r>
              <a:rPr lang="pt-BR" b="1" dirty="0"/>
              <a:t> </a:t>
            </a: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204</a:t>
            </a:fld>
            <a:endParaRPr lang="pt-BR" dirty="0"/>
          </a:p>
        </p:txBody>
      </p:sp>
    </p:spTree>
    <p:extLst>
      <p:ext uri="{BB962C8B-B14F-4D97-AF65-F5344CB8AC3E}">
        <p14:creationId xmlns:p14="http://schemas.microsoft.com/office/powerpoint/2010/main" val="1207342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GANHANDO A VITÓRIA SOBRE ORGULHO – </a:t>
            </a:r>
            <a:r>
              <a:rPr lang="pt-BR" sz="6000" dirty="0" smtClean="0"/>
              <a:t>MENTE</a:t>
            </a:r>
            <a:r>
              <a:rPr lang="pt-BR" sz="6000" dirty="0"/>
              <a:t> </a:t>
            </a:r>
            <a:r>
              <a:rPr lang="pt-BR" sz="6000" dirty="0" smtClean="0"/>
              <a:t>PARTE 2</a:t>
            </a:r>
            <a:endParaRPr lang="pt-BR" sz="6000" dirty="0"/>
          </a:p>
        </p:txBody>
      </p:sp>
      <p:sp>
        <p:nvSpPr>
          <p:cNvPr id="3" name="Espaço Reservado para Conteúdo 2"/>
          <p:cNvSpPr>
            <a:spLocks noGrp="1"/>
          </p:cNvSpPr>
          <p:nvPr>
            <p:ph idx="1"/>
          </p:nvPr>
        </p:nvSpPr>
        <p:spPr/>
        <p:txBody>
          <a:bodyPr>
            <a:noAutofit/>
          </a:bodyPr>
          <a:lstStyle/>
          <a:p>
            <a:pPr marL="0" indent="0">
              <a:buNone/>
            </a:pPr>
            <a:r>
              <a:rPr lang="pt-BR" sz="2700" b="1" dirty="0"/>
              <a:t>9</a:t>
            </a:r>
            <a:r>
              <a:rPr lang="pt-BR" sz="2700" b="1" dirty="0" smtClean="0"/>
              <a:t>. </a:t>
            </a:r>
            <a:r>
              <a:rPr lang="pt-BR" sz="2700" b="1" dirty="0"/>
              <a:t>	Lembre-se com frequência o exemplo de humildade de Cristo </a:t>
            </a:r>
          </a:p>
          <a:p>
            <a:pPr marL="0" indent="0">
              <a:buNone/>
            </a:pPr>
            <a:r>
              <a:rPr lang="pt-BR" sz="2700" dirty="0"/>
              <a:t> </a:t>
            </a:r>
          </a:p>
          <a:p>
            <a:pPr marL="0" indent="0">
              <a:buNone/>
            </a:pPr>
            <a:r>
              <a:rPr lang="pt-BR" sz="2700" dirty="0"/>
              <a:t>Cristo deu o melhor exemplo de humildade. E a escritura nos ordena que sigamos seu exemplo.</a:t>
            </a:r>
          </a:p>
          <a:p>
            <a:pPr marL="0" indent="0">
              <a:buNone/>
            </a:pPr>
            <a:r>
              <a:rPr lang="pt-BR" sz="2700" dirty="0"/>
              <a:t> </a:t>
            </a:r>
          </a:p>
          <a:p>
            <a:pPr marL="0" indent="0">
              <a:buNone/>
            </a:pPr>
            <a:r>
              <a:rPr lang="pt-BR" sz="2700" dirty="0"/>
              <a:t>Paulo diz isso em Filipenses 2:5-8,</a:t>
            </a:r>
          </a:p>
          <a:p>
            <a:pPr marL="0" indent="0">
              <a:buNone/>
            </a:pPr>
            <a:r>
              <a:rPr lang="pt-BR" sz="2700" dirty="0"/>
              <a:t>“</a:t>
            </a:r>
            <a:r>
              <a:rPr lang="pt-BR" sz="2700" i="1" baseline="30000" dirty="0"/>
              <a:t>5</a:t>
            </a:r>
            <a:r>
              <a:rPr lang="pt-BR" sz="2700" i="1" dirty="0"/>
              <a:t>De sorte que haja em vós o mesmo sentimento que houve também em Cristo Jesus, </a:t>
            </a:r>
            <a:r>
              <a:rPr lang="pt-BR" sz="2700" i="1" baseline="30000" dirty="0"/>
              <a:t>6</a:t>
            </a:r>
            <a:r>
              <a:rPr lang="pt-BR" sz="2700" i="1" dirty="0"/>
              <a:t>Que, sendo em forma de Deus, não teve por usurpação ser igual a Deus, </a:t>
            </a:r>
            <a:r>
              <a:rPr lang="pt-BR" sz="2700" i="1" baseline="30000" dirty="0"/>
              <a:t>7</a:t>
            </a:r>
            <a:r>
              <a:rPr lang="pt-BR" sz="2700" i="1" dirty="0"/>
              <a:t>Mas esvaziou-se a si mesmo, tomando a forma de servo, fazendo-se semelhante aos homens; </a:t>
            </a:r>
            <a:r>
              <a:rPr lang="pt-BR" sz="2700" i="1" baseline="30000" dirty="0"/>
              <a:t>8</a:t>
            </a:r>
            <a:r>
              <a:rPr lang="pt-BR" sz="2700" i="1" dirty="0"/>
              <a:t>E, achado na forma de homem, humilhou-se a si mesmo, sendo obediente até à morte, e morte de cruz.”</a:t>
            </a:r>
            <a:endParaRPr lang="pt-BR" sz="2700" dirty="0"/>
          </a:p>
          <a:p>
            <a:pPr marL="0" indent="0">
              <a:buNone/>
            </a:pPr>
            <a:r>
              <a:rPr lang="pt-BR" sz="2700" dirty="0"/>
              <a:t> </a:t>
            </a:r>
          </a:p>
          <a:p>
            <a:pPr marL="0" indent="0" algn="ctr">
              <a:buNone/>
            </a:pPr>
            <a:endParaRPr lang="pt-BR" sz="2700"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205</a:t>
            </a:fld>
            <a:endParaRPr lang="pt-BR" dirty="0"/>
          </a:p>
        </p:txBody>
      </p:sp>
    </p:spTree>
    <p:extLst>
      <p:ext uri="{BB962C8B-B14F-4D97-AF65-F5344CB8AC3E}">
        <p14:creationId xmlns:p14="http://schemas.microsoft.com/office/powerpoint/2010/main" val="2374607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GANHANDO A VITÓRIA SOBRE ORGULHO – </a:t>
            </a:r>
            <a:r>
              <a:rPr lang="pt-BR" sz="6000" dirty="0" smtClean="0"/>
              <a:t>MENTE</a:t>
            </a:r>
            <a:r>
              <a:rPr lang="pt-BR" sz="6000" dirty="0"/>
              <a:t> </a:t>
            </a:r>
            <a:r>
              <a:rPr lang="pt-BR" sz="6000" dirty="0" smtClean="0"/>
              <a:t>PARTE 2</a:t>
            </a:r>
            <a:endParaRPr lang="pt-BR" sz="6000" dirty="0"/>
          </a:p>
        </p:txBody>
      </p:sp>
      <p:sp>
        <p:nvSpPr>
          <p:cNvPr id="3" name="Espaço Reservado para Conteúdo 2"/>
          <p:cNvSpPr>
            <a:spLocks noGrp="1"/>
          </p:cNvSpPr>
          <p:nvPr>
            <p:ph idx="1"/>
          </p:nvPr>
        </p:nvSpPr>
        <p:spPr/>
        <p:txBody>
          <a:bodyPr>
            <a:normAutofit/>
          </a:bodyPr>
          <a:lstStyle/>
          <a:p>
            <a:pPr marL="0" indent="0">
              <a:buNone/>
            </a:pPr>
            <a:r>
              <a:rPr lang="pt-BR" dirty="0"/>
              <a:t>Jesus é igual a Deus, mas assumiu nossa semelhança. Ele se humilhou sendo obediente até a morte. Temos esse mesmo nível de obediência? Você pode clamar “não a minha vontade, mas a sua seja feita”, como Cristo fez?</a:t>
            </a:r>
          </a:p>
          <a:p>
            <a:pPr marL="0" indent="0">
              <a:buNone/>
            </a:pPr>
            <a:r>
              <a:rPr lang="pt-BR" dirty="0"/>
              <a:t> </a:t>
            </a:r>
          </a:p>
          <a:p>
            <a:pPr marL="0" indent="0">
              <a:buNone/>
            </a:pPr>
            <a:r>
              <a:rPr lang="pt-BR" dirty="0"/>
              <a:t>Se você puder se lembrar do quanto o seu Senhor se humilhou, você pode ser encorajado a buscar isso por si mesmo.</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206</a:t>
            </a:fld>
            <a:endParaRPr lang="pt-BR" dirty="0"/>
          </a:p>
        </p:txBody>
      </p:sp>
    </p:spTree>
    <p:extLst>
      <p:ext uri="{BB962C8B-B14F-4D97-AF65-F5344CB8AC3E}">
        <p14:creationId xmlns:p14="http://schemas.microsoft.com/office/powerpoint/2010/main" val="1953944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GANHANDO A VITÓRIA SOBRE ORGULHO – </a:t>
            </a:r>
            <a:r>
              <a:rPr lang="pt-BR" sz="6000" dirty="0" smtClean="0"/>
              <a:t>MENTE</a:t>
            </a:r>
            <a:r>
              <a:rPr lang="pt-BR" sz="6000" dirty="0"/>
              <a:t> </a:t>
            </a:r>
            <a:r>
              <a:rPr lang="pt-BR" sz="6000" dirty="0" smtClean="0"/>
              <a:t>PARTE 2</a:t>
            </a:r>
            <a:endParaRPr lang="pt-BR" sz="6000" dirty="0"/>
          </a:p>
        </p:txBody>
      </p:sp>
      <p:sp>
        <p:nvSpPr>
          <p:cNvPr id="3" name="Espaço Reservado para Conteúdo 2"/>
          <p:cNvSpPr>
            <a:spLocks noGrp="1"/>
          </p:cNvSpPr>
          <p:nvPr>
            <p:ph idx="1"/>
          </p:nvPr>
        </p:nvSpPr>
        <p:spPr/>
        <p:txBody>
          <a:bodyPr>
            <a:normAutofit/>
          </a:bodyPr>
          <a:lstStyle/>
          <a:p>
            <a:pPr marL="514350" indent="-514350" fontAlgn="base">
              <a:buAutoNum type="arabicPeriod" startAt="10"/>
            </a:pPr>
            <a:r>
              <a:rPr lang="pt-BR" b="1" dirty="0" smtClean="0"/>
              <a:t>Concentre-se </a:t>
            </a:r>
            <a:r>
              <a:rPr lang="pt-BR" b="1" dirty="0"/>
              <a:t>mais em Deus e a Bíblia do que em si mesmo</a:t>
            </a:r>
            <a:r>
              <a:rPr lang="pt-BR" dirty="0"/>
              <a:t> </a:t>
            </a:r>
            <a:endParaRPr lang="pt-BR" dirty="0" smtClean="0"/>
          </a:p>
          <a:p>
            <a:pPr marL="514350" indent="-514350" fontAlgn="base">
              <a:buAutoNum type="arabicPeriod" startAt="10"/>
            </a:pPr>
            <a:endParaRPr lang="pt-BR" dirty="0"/>
          </a:p>
          <a:p>
            <a:pPr marL="0" indent="0" fontAlgn="base">
              <a:buNone/>
            </a:pPr>
            <a:r>
              <a:rPr lang="pt-BR" dirty="0"/>
              <a:t>Quando o orgulho é apontado, nossa primeira reação pode ser a pensar em si mesmo. O problema com isso é que você mantém o foco em si mesmo, </a:t>
            </a:r>
            <a:r>
              <a:rPr lang="pt-BR" dirty="0" smtClean="0"/>
              <a:t>isso </a:t>
            </a:r>
            <a:r>
              <a:rPr lang="pt-BR" dirty="0"/>
              <a:t>é exatamente o que alimenta o seu orgulho. Em vez de gastar tempo pensando em si mesmo, gaste tempo lendo as Escrituras. Medite sobre o que Cristo fez por você.</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207</a:t>
            </a:fld>
            <a:endParaRPr lang="pt-BR" dirty="0"/>
          </a:p>
        </p:txBody>
      </p:sp>
    </p:spTree>
    <p:extLst>
      <p:ext uri="{BB962C8B-B14F-4D97-AF65-F5344CB8AC3E}">
        <p14:creationId xmlns:p14="http://schemas.microsoft.com/office/powerpoint/2010/main" val="2622593511"/>
      </p:ext>
    </p:extLst>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GANHANDO A VITÓRIA SOBRE ORGULHO – </a:t>
            </a:r>
            <a:r>
              <a:rPr lang="pt-BR" sz="6000" dirty="0" smtClean="0"/>
              <a:t>MENTE</a:t>
            </a:r>
            <a:r>
              <a:rPr lang="pt-BR" sz="6000" dirty="0"/>
              <a:t> </a:t>
            </a:r>
            <a:r>
              <a:rPr lang="pt-BR" sz="6000" dirty="0" smtClean="0"/>
              <a:t>PARTE 2</a:t>
            </a:r>
            <a:endParaRPr lang="pt-BR" sz="6000" dirty="0"/>
          </a:p>
        </p:txBody>
      </p:sp>
      <p:sp>
        <p:nvSpPr>
          <p:cNvPr id="3" name="Espaço Reservado para Conteúdo 2"/>
          <p:cNvSpPr>
            <a:spLocks noGrp="1"/>
          </p:cNvSpPr>
          <p:nvPr>
            <p:ph idx="1"/>
          </p:nvPr>
        </p:nvSpPr>
        <p:spPr/>
        <p:txBody>
          <a:bodyPr>
            <a:normAutofit lnSpcReduction="10000"/>
          </a:bodyPr>
          <a:lstStyle/>
          <a:p>
            <a:pPr marL="0" indent="0">
              <a:buNone/>
            </a:pPr>
            <a:endParaRPr lang="pt-BR" b="1" dirty="0" smtClean="0"/>
          </a:p>
          <a:p>
            <a:pPr marL="0" indent="0">
              <a:buNone/>
            </a:pPr>
            <a:r>
              <a:rPr lang="pt-BR" dirty="0"/>
              <a:t>Meditar na Bíblia é a parte mais necessária para se tornar humilde, porque é o fundamento sobre o qual todos esses outros passos devem ser realizados. </a:t>
            </a:r>
            <a:endParaRPr lang="pt-BR" dirty="0" smtClean="0"/>
          </a:p>
          <a:p>
            <a:pPr marL="0" indent="0">
              <a:buNone/>
            </a:pPr>
            <a:endParaRPr lang="pt-BR" dirty="0"/>
          </a:p>
          <a:p>
            <a:pPr marL="0" indent="0">
              <a:buNone/>
            </a:pPr>
            <a:r>
              <a:rPr lang="pt-BR" dirty="0"/>
              <a:t>Você precisa entender a verdade sobre Deus? Ele diz tudo o que você precisa saber na Bíblia.</a:t>
            </a:r>
          </a:p>
          <a:p>
            <a:pPr marL="0" indent="0">
              <a:buNone/>
            </a:pPr>
            <a:r>
              <a:rPr lang="pt-BR" dirty="0"/>
              <a:t> </a:t>
            </a:r>
          </a:p>
          <a:p>
            <a:pPr marL="0" indent="0">
              <a:buNone/>
            </a:pPr>
            <a:r>
              <a:rPr lang="pt-BR" dirty="0"/>
              <a:t>Você precisa saber a verdade sobre você mesmo? A Escritura é um espelho preciso que lhe mostrará quem você realmente é.</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208</a:t>
            </a:fld>
            <a:endParaRPr lang="pt-BR" dirty="0"/>
          </a:p>
        </p:txBody>
      </p:sp>
    </p:spTree>
    <p:extLst>
      <p:ext uri="{BB962C8B-B14F-4D97-AF65-F5344CB8AC3E}">
        <p14:creationId xmlns:p14="http://schemas.microsoft.com/office/powerpoint/2010/main" val="182076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GANHANDO A VITÓRIA SOBRE ORGULHO – </a:t>
            </a:r>
            <a:r>
              <a:rPr lang="pt-BR" sz="6000" dirty="0" smtClean="0"/>
              <a:t>MENTE</a:t>
            </a:r>
            <a:r>
              <a:rPr lang="pt-BR" sz="6000" dirty="0"/>
              <a:t> </a:t>
            </a:r>
            <a:r>
              <a:rPr lang="pt-BR" sz="6000" dirty="0" smtClean="0"/>
              <a:t>PARTE 2</a:t>
            </a:r>
            <a:endParaRPr lang="pt-BR" sz="6000" dirty="0"/>
          </a:p>
        </p:txBody>
      </p:sp>
      <p:sp>
        <p:nvSpPr>
          <p:cNvPr id="3" name="Espaço Reservado para Conteúdo 2"/>
          <p:cNvSpPr>
            <a:spLocks noGrp="1"/>
          </p:cNvSpPr>
          <p:nvPr>
            <p:ph idx="1"/>
          </p:nvPr>
        </p:nvSpPr>
        <p:spPr>
          <a:xfrm>
            <a:off x="308757" y="1690688"/>
            <a:ext cx="11720947" cy="5030787"/>
          </a:xfrm>
        </p:spPr>
        <p:txBody>
          <a:bodyPr>
            <a:normAutofit lnSpcReduction="10000"/>
          </a:bodyPr>
          <a:lstStyle/>
          <a:p>
            <a:pPr marL="0" indent="0">
              <a:buNone/>
            </a:pPr>
            <a:endParaRPr lang="pt-BR" dirty="0" smtClean="0"/>
          </a:p>
          <a:p>
            <a:pPr marL="0" indent="0">
              <a:buNone/>
            </a:pPr>
            <a:r>
              <a:rPr lang="pt-BR" dirty="0" smtClean="0"/>
              <a:t>Você </a:t>
            </a:r>
            <a:r>
              <a:rPr lang="pt-BR" dirty="0"/>
              <a:t>precisa ver o exemplo de Cristo? Está suficientemente registrado nas escrituras.</a:t>
            </a:r>
          </a:p>
          <a:p>
            <a:pPr marL="0" indent="0">
              <a:buNone/>
            </a:pPr>
            <a:r>
              <a:rPr lang="pt-BR" dirty="0"/>
              <a:t> </a:t>
            </a:r>
          </a:p>
          <a:p>
            <a:pPr marL="0" indent="0">
              <a:buNone/>
            </a:pPr>
            <a:r>
              <a:rPr lang="pt-BR" dirty="0"/>
              <a:t>A Bíblia não está morta ou inativa. Quando você lê e crê, está sendo santificado.</a:t>
            </a:r>
          </a:p>
          <a:p>
            <a:pPr marL="0" indent="0">
              <a:buNone/>
            </a:pPr>
            <a:r>
              <a:rPr lang="pt-BR" dirty="0"/>
              <a:t> </a:t>
            </a:r>
          </a:p>
          <a:p>
            <a:pPr marL="0" indent="0">
              <a:buNone/>
            </a:pPr>
            <a:r>
              <a:rPr lang="pt-BR" dirty="0"/>
              <a:t>Deus nos deu a Bíblia para que pudéssemos ser feitos pessoas justas e completas. “ </a:t>
            </a:r>
            <a:r>
              <a:rPr lang="pt-BR" i="1" dirty="0"/>
              <a:t>Toda a Escritura é inspirada por Deus e é proveitosa para ensinar, para repreender, para corrigir, para treinar na justiça, a fim de que o homem de Deus seja completo e equipado para toda boa obra</a:t>
            </a:r>
            <a:r>
              <a:rPr lang="pt-BR" dirty="0"/>
              <a:t> ” (2 Timóteo 3: 16-17). .</a:t>
            </a:r>
          </a:p>
          <a:p>
            <a:pPr marL="0" indent="0">
              <a:buNone/>
            </a:pPr>
            <a:r>
              <a:rPr lang="pt-BR" b="1" dirty="0"/>
              <a:t> </a:t>
            </a: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209</a:t>
            </a:fld>
            <a:endParaRPr lang="pt-BR" dirty="0"/>
          </a:p>
        </p:txBody>
      </p:sp>
    </p:spTree>
    <p:extLst>
      <p:ext uri="{BB962C8B-B14F-4D97-AF65-F5344CB8AC3E}">
        <p14:creationId xmlns:p14="http://schemas.microsoft.com/office/powerpoint/2010/main" val="1234838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00741"/>
            <a:ext cx="10515600" cy="1325563"/>
          </a:xfrm>
        </p:spPr>
        <p:txBody>
          <a:bodyPr>
            <a:normAutofit/>
          </a:bodyPr>
          <a:lstStyle/>
          <a:p>
            <a:pPr algn="ctr"/>
            <a:r>
              <a:rPr lang="pt-BR" sz="6000" b="1" dirty="0" smtClean="0"/>
              <a:t>DE ONDE VEM O ORGULHO?</a:t>
            </a:r>
            <a:endParaRPr lang="pt-BR" sz="6000" dirty="0"/>
          </a:p>
        </p:txBody>
      </p:sp>
      <p:sp>
        <p:nvSpPr>
          <p:cNvPr id="3" name="Espaço Reservado para Conteúdo 2"/>
          <p:cNvSpPr>
            <a:spLocks noGrp="1"/>
          </p:cNvSpPr>
          <p:nvPr>
            <p:ph idx="1"/>
          </p:nvPr>
        </p:nvSpPr>
        <p:spPr>
          <a:xfrm>
            <a:off x="838200" y="1526304"/>
            <a:ext cx="10515600" cy="4650659"/>
          </a:xfrm>
        </p:spPr>
        <p:txBody>
          <a:bodyPr>
            <a:noAutofit/>
          </a:bodyPr>
          <a:lstStyle/>
          <a:p>
            <a:pPr marL="0" indent="0" algn="ctr" fontAlgn="base">
              <a:buNone/>
            </a:pPr>
            <a:r>
              <a:rPr lang="pt-BR" b="1" dirty="0"/>
              <a:t>Talento Musical</a:t>
            </a:r>
            <a:endParaRPr lang="pt-BR" dirty="0"/>
          </a:p>
          <a:p>
            <a:pPr marL="0" indent="0" fontAlgn="base">
              <a:buNone/>
            </a:pPr>
            <a:r>
              <a:rPr lang="pt-BR" sz="1200" dirty="0"/>
              <a:t> </a:t>
            </a:r>
          </a:p>
          <a:p>
            <a:pPr marL="914400" lvl="1" indent="-457200" fontAlgn="base">
              <a:buFont typeface="Wingdings" panose="05000000000000000000" pitchFamily="2" charset="2"/>
              <a:buChar char="ü"/>
            </a:pPr>
            <a:r>
              <a:rPr lang="pt-BR" sz="2800" dirty="0" smtClean="0"/>
              <a:t>Apocalipse 7:11, “</a:t>
            </a:r>
            <a:r>
              <a:rPr lang="pt-BR" sz="2800" i="1" dirty="0" smtClean="0"/>
              <a:t>E </a:t>
            </a:r>
            <a:r>
              <a:rPr lang="pt-BR" sz="2800" i="1" dirty="0"/>
              <a:t>todos os anjos estavam ao redor do trono, e dos anciãos e dos quatro animais; e prostraram-se diante do trono sobre seus rostos, e </a:t>
            </a:r>
            <a:r>
              <a:rPr lang="pt-BR" sz="2800" b="1" i="1" dirty="0"/>
              <a:t>adoraram</a:t>
            </a:r>
            <a:r>
              <a:rPr lang="pt-BR" sz="2800" i="1" dirty="0"/>
              <a:t> a Deus</a:t>
            </a:r>
            <a:r>
              <a:rPr lang="pt-BR" sz="2800" dirty="0" smtClean="0"/>
              <a:t>.”</a:t>
            </a:r>
            <a:endParaRPr lang="pt-BR" sz="2800" dirty="0"/>
          </a:p>
          <a:p>
            <a:pPr marL="0" indent="0" fontAlgn="base">
              <a:buNone/>
            </a:pPr>
            <a:r>
              <a:rPr lang="pt-BR" dirty="0"/>
              <a:t> </a:t>
            </a:r>
          </a:p>
          <a:p>
            <a:pPr marL="0" indent="0">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21</a:t>
            </a:fld>
            <a:endParaRPr lang="pt-BR" dirty="0"/>
          </a:p>
        </p:txBody>
      </p:sp>
    </p:spTree>
    <p:extLst>
      <p:ext uri="{BB962C8B-B14F-4D97-AF65-F5344CB8AC3E}">
        <p14:creationId xmlns:p14="http://schemas.microsoft.com/office/powerpoint/2010/main" val="3275272857"/>
      </p:ext>
    </p:extLst>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GANHANDO A VITÓRIA SOBRE ORGULHO – </a:t>
            </a:r>
            <a:r>
              <a:rPr lang="pt-BR" sz="6000" dirty="0" smtClean="0"/>
              <a:t>MENTE</a:t>
            </a:r>
            <a:r>
              <a:rPr lang="pt-BR" sz="6000" dirty="0"/>
              <a:t> </a:t>
            </a:r>
            <a:r>
              <a:rPr lang="pt-BR" sz="6000" dirty="0" smtClean="0"/>
              <a:t>PARTE 2</a:t>
            </a:r>
            <a:endParaRPr lang="pt-BR" sz="6000" dirty="0"/>
          </a:p>
        </p:txBody>
      </p:sp>
      <p:sp>
        <p:nvSpPr>
          <p:cNvPr id="3" name="Espaço Reservado para Conteúdo 2"/>
          <p:cNvSpPr>
            <a:spLocks noGrp="1"/>
          </p:cNvSpPr>
          <p:nvPr>
            <p:ph idx="1"/>
          </p:nvPr>
        </p:nvSpPr>
        <p:spPr>
          <a:xfrm>
            <a:off x="0" y="1591294"/>
            <a:ext cx="12192000" cy="5474524"/>
          </a:xfrm>
        </p:spPr>
        <p:txBody>
          <a:bodyPr>
            <a:noAutofit/>
          </a:bodyPr>
          <a:lstStyle/>
          <a:p>
            <a:pPr marL="0" indent="0">
              <a:buNone/>
            </a:pPr>
            <a:r>
              <a:rPr lang="en-US" b="1" dirty="0" err="1" smtClean="0"/>
              <a:t>Conclusão</a:t>
            </a:r>
            <a:r>
              <a:rPr lang="en-US" dirty="0" smtClean="0"/>
              <a:t>:</a:t>
            </a:r>
            <a:endParaRPr lang="pt-BR" dirty="0" smtClean="0"/>
          </a:p>
          <a:p>
            <a:pPr marL="0" indent="0">
              <a:buNone/>
            </a:pPr>
            <a:endParaRPr lang="pt-BR" dirty="0"/>
          </a:p>
          <a:p>
            <a:pPr marL="0" indent="0">
              <a:buNone/>
            </a:pPr>
            <a:r>
              <a:rPr lang="pt-BR" dirty="0" smtClean="0"/>
              <a:t>Ser </a:t>
            </a:r>
            <a:r>
              <a:rPr lang="pt-BR" dirty="0"/>
              <a:t>orgulhoso não deve ser agradável para o crente. Nós odiamos isso. E buscamos liberdade.</a:t>
            </a:r>
          </a:p>
          <a:p>
            <a:pPr marL="0" indent="0">
              <a:buNone/>
            </a:pPr>
            <a:r>
              <a:rPr lang="pt-BR" dirty="0"/>
              <a:t> </a:t>
            </a:r>
          </a:p>
          <a:p>
            <a:pPr marL="0" indent="0">
              <a:buNone/>
            </a:pPr>
            <a:r>
              <a:rPr lang="pt-BR" dirty="0"/>
              <a:t>A boa notícia é que Deus pode nos libertar. A melhor notícia é que ele prometeu que o fará. Haverá um dia em que Cristo trará a história à sua consumação e os crentes estarão irrepreensíveis diante de Deus. Receberemos um corpo à semelhança do corpo glorificado de Cristo. E vamos morar com </a:t>
            </a:r>
            <a:r>
              <a:rPr lang="pt-BR" dirty="0" smtClean="0"/>
              <a:t>Ele </a:t>
            </a:r>
            <a:r>
              <a:rPr lang="pt-BR" dirty="0"/>
              <a:t>para sempre.</a:t>
            </a:r>
          </a:p>
          <a:p>
            <a:pPr marL="0" indent="0">
              <a:buNone/>
            </a:pPr>
            <a:r>
              <a:rPr lang="pt-BR" dirty="0"/>
              <a:t> </a:t>
            </a:r>
            <a:r>
              <a:rPr lang="en-US" dirty="0" smtClean="0"/>
              <a:t> </a:t>
            </a: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210</a:t>
            </a:fld>
            <a:endParaRPr lang="pt-BR" dirty="0"/>
          </a:p>
        </p:txBody>
      </p:sp>
    </p:spTree>
    <p:extLst>
      <p:ext uri="{BB962C8B-B14F-4D97-AF65-F5344CB8AC3E}">
        <p14:creationId xmlns:p14="http://schemas.microsoft.com/office/powerpoint/2010/main" val="2491932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GANHANDO A VITÓRIA SOBRE ORGULHO – </a:t>
            </a:r>
            <a:r>
              <a:rPr lang="pt-BR" sz="6000" dirty="0" smtClean="0"/>
              <a:t>MENTE</a:t>
            </a:r>
            <a:r>
              <a:rPr lang="pt-BR" sz="6000" dirty="0"/>
              <a:t> </a:t>
            </a:r>
            <a:r>
              <a:rPr lang="pt-BR" sz="6000" dirty="0" smtClean="0"/>
              <a:t>PARTE 2</a:t>
            </a:r>
            <a:endParaRPr lang="pt-BR" sz="6000" dirty="0"/>
          </a:p>
        </p:txBody>
      </p:sp>
      <p:sp>
        <p:nvSpPr>
          <p:cNvPr id="3" name="Espaço Reservado para Conteúdo 2"/>
          <p:cNvSpPr>
            <a:spLocks noGrp="1"/>
          </p:cNvSpPr>
          <p:nvPr>
            <p:ph idx="1"/>
          </p:nvPr>
        </p:nvSpPr>
        <p:spPr>
          <a:xfrm>
            <a:off x="0" y="1591294"/>
            <a:ext cx="12192000" cy="5474524"/>
          </a:xfrm>
        </p:spPr>
        <p:txBody>
          <a:bodyPr>
            <a:noAutofit/>
          </a:bodyPr>
          <a:lstStyle/>
          <a:p>
            <a:pPr marL="0" indent="0">
              <a:buNone/>
            </a:pPr>
            <a:endParaRPr lang="pt-BR" dirty="0"/>
          </a:p>
          <a:p>
            <a:pPr marL="0" indent="0">
              <a:buNone/>
            </a:pPr>
            <a:r>
              <a:rPr lang="pt-BR" dirty="0"/>
              <a:t>Lutamos contra o orgulho sabendo que Cristo venceu a guerra. Sua graça é suficiente. Sua justiça é considerada nossa</a:t>
            </a:r>
            <a:r>
              <a:rPr lang="pt-BR" dirty="0" smtClean="0"/>
              <a:t>.</a:t>
            </a:r>
          </a:p>
          <a:p>
            <a:pPr marL="0" indent="0">
              <a:buNone/>
            </a:pPr>
            <a:endParaRPr lang="pt-BR" dirty="0" smtClean="0"/>
          </a:p>
          <a:p>
            <a:pPr marL="0" indent="0">
              <a:buNone/>
            </a:pPr>
            <a:r>
              <a:rPr lang="pt-BR" dirty="0" smtClean="0"/>
              <a:t>A </a:t>
            </a:r>
            <a:r>
              <a:rPr lang="pt-BR" dirty="0"/>
              <a:t>razão pela qual podemos estar nessa batalha é que o Espírito Santo está trabalhando em </a:t>
            </a:r>
            <a:r>
              <a:rPr lang="pt-BR" dirty="0" smtClean="0"/>
              <a:t>nós </a:t>
            </a:r>
            <a:r>
              <a:rPr lang="pt-BR" dirty="0"/>
              <a:t>e completando a obra que </a:t>
            </a:r>
            <a:r>
              <a:rPr lang="pt-BR" dirty="0" smtClean="0"/>
              <a:t>Ele </a:t>
            </a:r>
            <a:r>
              <a:rPr lang="pt-BR" dirty="0"/>
              <a:t>começou. Olhe para Cristo com gratidão, adoração e louvor enquanto luta contra o pecado</a:t>
            </a:r>
            <a:r>
              <a:rPr lang="pt-BR" dirty="0" smtClean="0"/>
              <a:t>.</a:t>
            </a:r>
          </a:p>
          <a:p>
            <a:pPr marL="0" indent="0">
              <a:buNone/>
            </a:pPr>
            <a:endParaRPr lang="en-US" dirty="0"/>
          </a:p>
          <a:p>
            <a:pPr marL="0" indent="0">
              <a:buNone/>
            </a:pPr>
            <a:r>
              <a:rPr lang="pt-BR" b="1" dirty="0"/>
              <a:t>Um dia, não lutaremos mais.</a:t>
            </a:r>
          </a:p>
          <a:p>
            <a:pPr marL="0" indent="0">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211</a:t>
            </a:fld>
            <a:endParaRPr lang="pt-BR" dirty="0"/>
          </a:p>
        </p:txBody>
      </p:sp>
    </p:spTree>
    <p:extLst>
      <p:ext uri="{BB962C8B-B14F-4D97-AF65-F5344CB8AC3E}">
        <p14:creationId xmlns:p14="http://schemas.microsoft.com/office/powerpoint/2010/main" val="3837271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GANHANDO A VITÓRIA SOBRE ORGULHO – </a:t>
            </a:r>
            <a:r>
              <a:rPr lang="pt-BR" sz="6000" dirty="0" smtClean="0"/>
              <a:t>MENTE</a:t>
            </a:r>
            <a:r>
              <a:rPr lang="pt-BR" sz="6000" dirty="0"/>
              <a:t> </a:t>
            </a:r>
            <a:r>
              <a:rPr lang="pt-BR" sz="6000" dirty="0" smtClean="0"/>
              <a:t>PARTE 2</a:t>
            </a:r>
            <a:endParaRPr lang="pt-BR" sz="6000" dirty="0"/>
          </a:p>
        </p:txBody>
      </p:sp>
      <p:sp>
        <p:nvSpPr>
          <p:cNvPr id="3" name="Espaço Reservado para Conteúdo 2"/>
          <p:cNvSpPr>
            <a:spLocks noGrp="1"/>
          </p:cNvSpPr>
          <p:nvPr>
            <p:ph idx="1"/>
          </p:nvPr>
        </p:nvSpPr>
        <p:spPr/>
        <p:txBody>
          <a:bodyPr>
            <a:normAutofit/>
          </a:bodyPr>
          <a:lstStyle/>
          <a:p>
            <a:pPr marL="0" indent="0" algn="ctr">
              <a:buNone/>
            </a:pPr>
            <a:r>
              <a:rPr lang="pt-BR" b="1" dirty="0"/>
              <a:t>Resumo:</a:t>
            </a:r>
            <a:endParaRPr lang="pt-BR" dirty="0"/>
          </a:p>
          <a:p>
            <a:endParaRPr lang="pt-BR" dirty="0"/>
          </a:p>
          <a:p>
            <a:pPr marL="514350" lvl="0" indent="-514350">
              <a:buFont typeface="+mj-lt"/>
              <a:buAutoNum type="arabicPeriod"/>
            </a:pPr>
            <a:r>
              <a:rPr lang="pt-BR" dirty="0"/>
              <a:t>Adote uma visão correta de Deus.</a:t>
            </a:r>
          </a:p>
          <a:p>
            <a:pPr marL="514350" lvl="0" indent="-514350">
              <a:buFont typeface="+mj-lt"/>
              <a:buAutoNum type="arabicPeriod"/>
            </a:pPr>
            <a:r>
              <a:rPr lang="pt-BR" dirty="0"/>
              <a:t>Identifique as manifestações do </a:t>
            </a:r>
            <a:r>
              <a:rPr lang="pt-BR" dirty="0" smtClean="0"/>
              <a:t>orgulho </a:t>
            </a:r>
            <a:r>
              <a:rPr lang="pt-BR" dirty="0"/>
              <a:t>na sua vida.</a:t>
            </a:r>
          </a:p>
          <a:p>
            <a:pPr marL="514350" lvl="0" indent="-514350" fontAlgn="base">
              <a:buFont typeface="+mj-lt"/>
              <a:buAutoNum type="arabicPeriod"/>
            </a:pPr>
            <a:r>
              <a:rPr lang="pt-BR" dirty="0"/>
              <a:t>Reconheça que tudo vêm de Deus.</a:t>
            </a:r>
          </a:p>
          <a:p>
            <a:pPr marL="514350" lvl="0" indent="-514350">
              <a:buFont typeface="+mj-lt"/>
              <a:buAutoNum type="arabicPeriod"/>
            </a:pPr>
            <a:r>
              <a:rPr lang="pt-BR" dirty="0"/>
              <a:t>Identifique mentiras em que você está acreditando.</a:t>
            </a:r>
          </a:p>
          <a:p>
            <a:pPr marL="514350" lvl="0" indent="-514350">
              <a:buFont typeface="+mj-lt"/>
              <a:buAutoNum type="arabicPeriod"/>
            </a:pPr>
            <a:r>
              <a:rPr lang="pt-BR" dirty="0"/>
              <a:t>Analise e compare o pensamento orgulhoso com a realidade</a:t>
            </a:r>
            <a:r>
              <a:rPr lang="pt-BR" dirty="0" smtClean="0"/>
              <a:t>.</a:t>
            </a:r>
            <a:endParaRPr lang="pt-BR" b="1"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212</a:t>
            </a:fld>
            <a:endParaRPr lang="pt-BR" dirty="0"/>
          </a:p>
        </p:txBody>
      </p:sp>
    </p:spTree>
    <p:extLst>
      <p:ext uri="{BB962C8B-B14F-4D97-AF65-F5344CB8AC3E}">
        <p14:creationId xmlns:p14="http://schemas.microsoft.com/office/powerpoint/2010/main" val="2166806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GANHANDO A VITÓRIA SOBRE ORGULHO – </a:t>
            </a:r>
            <a:r>
              <a:rPr lang="pt-BR" sz="6000" dirty="0" smtClean="0"/>
              <a:t>MENTE</a:t>
            </a:r>
            <a:r>
              <a:rPr lang="pt-BR" sz="6000" dirty="0"/>
              <a:t> </a:t>
            </a:r>
            <a:r>
              <a:rPr lang="pt-BR" sz="6000" dirty="0" smtClean="0"/>
              <a:t>PARTE 2</a:t>
            </a:r>
            <a:endParaRPr lang="pt-BR" sz="6000" dirty="0"/>
          </a:p>
        </p:txBody>
      </p:sp>
      <p:sp>
        <p:nvSpPr>
          <p:cNvPr id="3" name="Espaço Reservado para Conteúdo 2"/>
          <p:cNvSpPr>
            <a:spLocks noGrp="1"/>
          </p:cNvSpPr>
          <p:nvPr>
            <p:ph idx="1"/>
          </p:nvPr>
        </p:nvSpPr>
        <p:spPr>
          <a:xfrm>
            <a:off x="838200" y="2101931"/>
            <a:ext cx="10515600" cy="4075031"/>
          </a:xfrm>
        </p:spPr>
        <p:txBody>
          <a:bodyPr>
            <a:normAutofit/>
          </a:bodyPr>
          <a:lstStyle/>
          <a:p>
            <a:pPr marL="514350" lvl="0" indent="-514350" fontAlgn="base">
              <a:buFont typeface="+mj-lt"/>
              <a:buAutoNum type="arabicPeriod" startAt="6"/>
            </a:pPr>
            <a:r>
              <a:rPr lang="pt-BR" dirty="0" smtClean="0"/>
              <a:t>Deixa </a:t>
            </a:r>
            <a:r>
              <a:rPr lang="pt-BR" dirty="0"/>
              <a:t>pessoas </a:t>
            </a:r>
            <a:r>
              <a:rPr lang="pt-BR" dirty="0" smtClean="0"/>
              <a:t>sentirem que podem </a:t>
            </a:r>
            <a:r>
              <a:rPr lang="pt-BR" dirty="0"/>
              <a:t>apontar o orgulho em sua vida.</a:t>
            </a:r>
          </a:p>
          <a:p>
            <a:pPr marL="514350" lvl="0" indent="-514350" fontAlgn="base">
              <a:buFont typeface="+mj-lt"/>
              <a:buAutoNum type="arabicPeriod" startAt="6"/>
            </a:pPr>
            <a:r>
              <a:rPr lang="pt-BR" dirty="0" smtClean="0"/>
              <a:t>Concentre-se </a:t>
            </a:r>
            <a:r>
              <a:rPr lang="pt-BR" dirty="0"/>
              <a:t>mais em Deus do que em si mesmo.</a:t>
            </a:r>
          </a:p>
          <a:p>
            <a:pPr marL="514350" lvl="0" indent="-514350">
              <a:buFont typeface="+mj-lt"/>
              <a:buAutoNum type="arabicPeriod" startAt="6"/>
            </a:pPr>
            <a:r>
              <a:rPr lang="pt-BR" dirty="0"/>
              <a:t>Não se leve muito a sério.</a:t>
            </a:r>
          </a:p>
          <a:p>
            <a:pPr marL="514350" lvl="0" indent="-514350" fontAlgn="base">
              <a:buFont typeface="+mj-lt"/>
              <a:buAutoNum type="arabicPeriod" startAt="6"/>
            </a:pPr>
            <a:r>
              <a:rPr lang="pt-BR" dirty="0"/>
              <a:t>Lembre-se </a:t>
            </a:r>
            <a:r>
              <a:rPr lang="pt-BR" dirty="0" smtClean="0"/>
              <a:t>dos ensinamentos e das repreensões </a:t>
            </a:r>
            <a:r>
              <a:rPr lang="pt-BR" dirty="0"/>
              <a:t>de Deus.</a:t>
            </a:r>
          </a:p>
          <a:p>
            <a:pPr marL="514350" lvl="0" indent="-514350">
              <a:buFont typeface="+mj-lt"/>
              <a:buAutoNum type="arabicPeriod" startAt="6"/>
            </a:pPr>
            <a:r>
              <a:rPr lang="pt-BR" dirty="0"/>
              <a:t>Lembre-se com frequência o exemplo de humildade de Cristo. </a:t>
            </a:r>
          </a:p>
          <a:p>
            <a:pPr marL="514350" lvl="0" indent="-514350">
              <a:buFont typeface="+mj-lt"/>
              <a:buAutoNum type="arabicPeriod" startAt="6"/>
            </a:pPr>
            <a:r>
              <a:rPr lang="pt-BR" dirty="0"/>
              <a:t>Medite na Palavra de Deus.</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213</a:t>
            </a:fld>
            <a:endParaRPr lang="pt-BR" dirty="0"/>
          </a:p>
        </p:txBody>
      </p:sp>
    </p:spTree>
    <p:extLst>
      <p:ext uri="{BB962C8B-B14F-4D97-AF65-F5344CB8AC3E}">
        <p14:creationId xmlns:p14="http://schemas.microsoft.com/office/powerpoint/2010/main" val="2741499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pPr marL="0" indent="0" algn="ctr">
              <a:buNone/>
            </a:pPr>
            <a:r>
              <a:rPr lang="pt-BR" sz="8000" dirty="0" smtClean="0"/>
              <a:t>Lição 8</a:t>
            </a:r>
            <a:endParaRPr lang="pt-BR" sz="8000"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214</a:t>
            </a:fld>
            <a:endParaRPr lang="pt-BR" dirty="0"/>
          </a:p>
        </p:txBody>
      </p:sp>
    </p:spTree>
    <p:extLst>
      <p:ext uri="{BB962C8B-B14F-4D97-AF65-F5344CB8AC3E}">
        <p14:creationId xmlns:p14="http://schemas.microsoft.com/office/powerpoint/2010/main" val="2441736900"/>
      </p:ext>
    </p:extLst>
  </p:cSld>
  <p:clrMapOvr>
    <a:masterClrMapping/>
  </p:clrMapOvr>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5400" dirty="0"/>
              <a:t>GANHANDO A VITÓRIA SOBRE ORGULHO-EMOÇÕES</a:t>
            </a:r>
            <a:endParaRPr lang="pt-BR" sz="6000" dirty="0"/>
          </a:p>
        </p:txBody>
      </p:sp>
      <p:sp>
        <p:nvSpPr>
          <p:cNvPr id="3" name="Espaço Reservado para Conteúdo 2"/>
          <p:cNvSpPr>
            <a:spLocks noGrp="1"/>
          </p:cNvSpPr>
          <p:nvPr>
            <p:ph idx="1"/>
          </p:nvPr>
        </p:nvSpPr>
        <p:spPr>
          <a:xfrm>
            <a:off x="838200" y="2563586"/>
            <a:ext cx="10515600" cy="3613376"/>
          </a:xfrm>
        </p:spPr>
        <p:txBody>
          <a:bodyPr>
            <a:normAutofit/>
          </a:bodyPr>
          <a:lstStyle/>
          <a:p>
            <a:pPr marL="0" indent="0">
              <a:buNone/>
            </a:pPr>
            <a:r>
              <a:rPr lang="pt-BR" dirty="0"/>
              <a:t>Nas duas lições anteriores, demos vários passos a serem dados para obter a vitória sobre o orgulho lidando com nossos pensamentos. Desejamos agora dar alguns passos para conquistar a vitória sobre o orgulho lidando com nossas emoções.</a:t>
            </a:r>
          </a:p>
          <a:p>
            <a:pPr marL="0" indent="0">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215</a:t>
            </a:fld>
            <a:endParaRPr lang="pt-BR" dirty="0"/>
          </a:p>
        </p:txBody>
      </p:sp>
    </p:spTree>
    <p:extLst>
      <p:ext uri="{BB962C8B-B14F-4D97-AF65-F5344CB8AC3E}">
        <p14:creationId xmlns:p14="http://schemas.microsoft.com/office/powerpoint/2010/main" val="1551006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5400" dirty="0"/>
              <a:t>GANHANDO A VITÓRIA SOBRE ORGULHO-EMOÇÕES</a:t>
            </a:r>
            <a:endParaRPr lang="pt-BR" sz="6000" dirty="0"/>
          </a:p>
        </p:txBody>
      </p:sp>
      <p:sp>
        <p:nvSpPr>
          <p:cNvPr id="3" name="Espaço Reservado para Conteúdo 2"/>
          <p:cNvSpPr>
            <a:spLocks noGrp="1"/>
          </p:cNvSpPr>
          <p:nvPr>
            <p:ph idx="1"/>
          </p:nvPr>
        </p:nvSpPr>
        <p:spPr>
          <a:xfrm>
            <a:off x="555171" y="2015837"/>
            <a:ext cx="11207338" cy="4705638"/>
          </a:xfrm>
        </p:spPr>
        <p:txBody>
          <a:bodyPr>
            <a:normAutofit/>
          </a:bodyPr>
          <a:lstStyle/>
          <a:p>
            <a:pPr marL="0" indent="0">
              <a:buNone/>
            </a:pPr>
            <a:r>
              <a:rPr lang="pt-BR" b="1" dirty="0"/>
              <a:t> </a:t>
            </a:r>
            <a:r>
              <a:rPr lang="pt-BR" b="1" dirty="0" smtClean="0"/>
              <a:t>1</a:t>
            </a:r>
            <a:r>
              <a:rPr lang="pt-BR" b="1" dirty="0"/>
              <a:t>. 	Gratidão a Deus</a:t>
            </a:r>
            <a:endParaRPr lang="pt-BR" dirty="0"/>
          </a:p>
          <a:p>
            <a:pPr marL="0" indent="0">
              <a:buNone/>
            </a:pPr>
            <a:r>
              <a:rPr lang="pt-BR" dirty="0"/>
              <a:t> </a:t>
            </a:r>
          </a:p>
          <a:p>
            <a:pPr marL="0" indent="0">
              <a:buNone/>
            </a:pPr>
            <a:r>
              <a:rPr lang="pt-BR" dirty="0"/>
              <a:t>O primeiro lugar para começar é nos lembrarmos continuamente de que Deus nos criou do pó. Sem ir para </a:t>
            </a:r>
            <a:r>
              <a:rPr lang="pt-BR" dirty="0" smtClean="0"/>
              <a:t>a </a:t>
            </a:r>
            <a:r>
              <a:rPr lang="pt-BR" dirty="0" err="1" smtClean="0"/>
              <a:t>auta</a:t>
            </a:r>
            <a:r>
              <a:rPr lang="pt-BR" dirty="0" smtClean="0"/>
              <a:t> degradação, </a:t>
            </a:r>
            <a:r>
              <a:rPr lang="pt-BR" dirty="0"/>
              <a:t>devemos sempre manter pensamentos que em si mesmo não tem nada de valor. Nosso próprio existência é por causa de Deus. </a:t>
            </a:r>
          </a:p>
          <a:p>
            <a:pPr marL="0" indent="0">
              <a:buNone/>
            </a:pPr>
            <a:r>
              <a:rPr lang="pt-BR" dirty="0"/>
              <a:t> </a:t>
            </a:r>
          </a:p>
          <a:p>
            <a:pPr marL="0" indent="0">
              <a:buNone/>
            </a:pPr>
            <a:r>
              <a:rPr lang="pt-BR" dirty="0"/>
              <a:t>Todo que é bom em nós vem de Deus. Tudo que é ruim em minha vida é por causa de mim e a minha maneira errada de reagir as circunstâncias da vida. Eu não mereço nada, e </a:t>
            </a:r>
            <a:r>
              <a:rPr lang="pt-BR" dirty="0" smtClean="0"/>
              <a:t>devemos </a:t>
            </a:r>
            <a:r>
              <a:rPr lang="pt-BR" dirty="0"/>
              <a:t>mostrar nossa gratidão a Deus</a:t>
            </a:r>
            <a:r>
              <a:rPr lang="pt-BR" dirty="0" smtClean="0"/>
              <a:t>.</a:t>
            </a: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216</a:t>
            </a:fld>
            <a:endParaRPr lang="pt-BR" dirty="0"/>
          </a:p>
        </p:txBody>
      </p:sp>
    </p:spTree>
    <p:extLst>
      <p:ext uri="{BB962C8B-B14F-4D97-AF65-F5344CB8AC3E}">
        <p14:creationId xmlns:p14="http://schemas.microsoft.com/office/powerpoint/2010/main" val="3690285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5400" dirty="0"/>
              <a:t>GANHANDO A VITÓRIA SOBRE ORGULHO-EMOÇÕES</a:t>
            </a:r>
            <a:endParaRPr lang="pt-BR" sz="6000" dirty="0"/>
          </a:p>
        </p:txBody>
      </p:sp>
      <p:sp>
        <p:nvSpPr>
          <p:cNvPr id="3" name="Espaço Reservado para Conteúdo 2"/>
          <p:cNvSpPr>
            <a:spLocks noGrp="1"/>
          </p:cNvSpPr>
          <p:nvPr>
            <p:ph idx="1"/>
          </p:nvPr>
        </p:nvSpPr>
        <p:spPr>
          <a:xfrm>
            <a:off x="394855" y="1690688"/>
            <a:ext cx="11533909" cy="5416694"/>
          </a:xfrm>
        </p:spPr>
        <p:txBody>
          <a:bodyPr>
            <a:normAutofit lnSpcReduction="10000"/>
          </a:bodyPr>
          <a:lstStyle/>
          <a:p>
            <a:pPr marL="0" indent="0">
              <a:buNone/>
            </a:pPr>
            <a:r>
              <a:rPr lang="pt-BR" dirty="0"/>
              <a:t>Devemos </a:t>
            </a:r>
            <a:r>
              <a:rPr lang="pt-BR" dirty="0" smtClean="0"/>
              <a:t>ser gratos </a:t>
            </a:r>
            <a:r>
              <a:rPr lang="pt-BR" dirty="0"/>
              <a:t>a Deus, porque Ele quer nosso bem e, desde que nos criou, sabe a melhor maneira para que podemos ser felizes, bem-aventurados, abundantes e bem-sucedidos.</a:t>
            </a:r>
          </a:p>
          <a:p>
            <a:pPr marL="0" indent="0">
              <a:buNone/>
            </a:pPr>
            <a:r>
              <a:rPr lang="pt-BR" dirty="0"/>
              <a:t> </a:t>
            </a:r>
          </a:p>
          <a:p>
            <a:pPr marL="0" indent="0" algn="ctr">
              <a:buNone/>
            </a:pPr>
            <a:r>
              <a:rPr lang="pt-BR" dirty="0"/>
              <a:t>João 10:10</a:t>
            </a:r>
          </a:p>
          <a:p>
            <a:pPr marL="0" indent="0" algn="ctr">
              <a:buNone/>
            </a:pPr>
            <a:r>
              <a:rPr lang="pt-BR" dirty="0"/>
              <a:t>“</a:t>
            </a:r>
            <a:r>
              <a:rPr lang="pt-BR" i="1" dirty="0"/>
              <a:t>O ladrão não vem senão a roubar, a matar, e a destruir; eu vim para que tenham vida, e a tenham com abundância</a:t>
            </a:r>
            <a:r>
              <a:rPr lang="pt-BR" dirty="0"/>
              <a:t>.”</a:t>
            </a:r>
          </a:p>
          <a:p>
            <a:pPr marL="0" indent="0" algn="ctr">
              <a:buNone/>
            </a:pPr>
            <a:r>
              <a:rPr lang="pt-BR" dirty="0"/>
              <a:t> </a:t>
            </a:r>
          </a:p>
          <a:p>
            <a:pPr marL="0" indent="0" algn="ctr">
              <a:buNone/>
            </a:pPr>
            <a:r>
              <a:rPr lang="pt-BR" dirty="0"/>
              <a:t>Romanos 12:2</a:t>
            </a:r>
          </a:p>
          <a:p>
            <a:pPr marL="0" indent="0" algn="ctr">
              <a:buNone/>
            </a:pPr>
            <a:r>
              <a:rPr lang="pt-BR" dirty="0"/>
              <a:t>“</a:t>
            </a:r>
            <a:r>
              <a:rPr lang="pt-BR" i="1" dirty="0"/>
              <a:t>E não sede conformados com este mundo, mas sede transformados pela renovação do vosso entendimento, para que experimenteis qual [seja] a boa, agradável, e perfeita vontade de Deus</a:t>
            </a:r>
            <a:r>
              <a:rPr lang="pt-BR" dirty="0" smtClean="0"/>
              <a:t>.”</a:t>
            </a: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217</a:t>
            </a:fld>
            <a:endParaRPr lang="pt-BR" dirty="0"/>
          </a:p>
        </p:txBody>
      </p:sp>
    </p:spTree>
    <p:extLst>
      <p:ext uri="{BB962C8B-B14F-4D97-AF65-F5344CB8AC3E}">
        <p14:creationId xmlns:p14="http://schemas.microsoft.com/office/powerpoint/2010/main" val="3356402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5400" dirty="0"/>
              <a:t>GANHANDO A VITÓRIA SOBRE ORGULHO-EMOÇÕES</a:t>
            </a:r>
            <a:endParaRPr lang="pt-BR" sz="6000" dirty="0"/>
          </a:p>
        </p:txBody>
      </p:sp>
      <p:sp>
        <p:nvSpPr>
          <p:cNvPr id="3" name="Espaço Reservado para Conteúdo 2"/>
          <p:cNvSpPr>
            <a:spLocks noGrp="1"/>
          </p:cNvSpPr>
          <p:nvPr>
            <p:ph idx="1"/>
          </p:nvPr>
        </p:nvSpPr>
        <p:spPr>
          <a:xfrm>
            <a:off x="838200" y="1690687"/>
            <a:ext cx="10515600" cy="4876367"/>
          </a:xfrm>
        </p:spPr>
        <p:txBody>
          <a:bodyPr>
            <a:normAutofit/>
          </a:bodyPr>
          <a:lstStyle/>
          <a:p>
            <a:pPr marL="0" indent="0" algn="ctr">
              <a:buNone/>
            </a:pPr>
            <a:r>
              <a:rPr lang="pt-BR" dirty="0"/>
              <a:t>Mateus 6:33</a:t>
            </a:r>
          </a:p>
          <a:p>
            <a:pPr marL="0" indent="0" algn="ctr">
              <a:buNone/>
            </a:pPr>
            <a:r>
              <a:rPr lang="pt-BR" dirty="0"/>
              <a:t>“</a:t>
            </a:r>
            <a:r>
              <a:rPr lang="pt-BR" i="1" dirty="0"/>
              <a:t>Mas, buscai primeiro o reino de Deus, e a sua justiça, e todas estas [coisas] vos serão acrescentadas</a:t>
            </a:r>
            <a:r>
              <a:rPr lang="pt-BR" dirty="0"/>
              <a:t>.”</a:t>
            </a:r>
          </a:p>
          <a:p>
            <a:pPr marL="0" indent="0">
              <a:buNone/>
            </a:pPr>
            <a:r>
              <a:rPr lang="pt-BR" dirty="0"/>
              <a:t> </a:t>
            </a:r>
          </a:p>
          <a:p>
            <a:pPr marL="0" indent="0">
              <a:buNone/>
            </a:pPr>
            <a:r>
              <a:rPr lang="pt-BR" dirty="0"/>
              <a:t>Nossos desejos de querer mais e mais atenção para nós mesmos devem ser substituídos por desejos piedosos de dar mais atenção a Deus e aos outros. Em vez de perguntar: "Como posso fazer com que eu tenha uma boa aparência?", podemos perguntar: “Como posso edificar os outros, reconhecendo-os e elogiando-os por suas boas qualidades e, às vezes, por meio do auto sacrifício por eles?”</a:t>
            </a:r>
          </a:p>
          <a:p>
            <a:pPr marL="0" indent="0">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218</a:t>
            </a:fld>
            <a:endParaRPr lang="pt-BR" dirty="0"/>
          </a:p>
        </p:txBody>
      </p:sp>
    </p:spTree>
    <p:extLst>
      <p:ext uri="{BB962C8B-B14F-4D97-AF65-F5344CB8AC3E}">
        <p14:creationId xmlns:p14="http://schemas.microsoft.com/office/powerpoint/2010/main" val="4224278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5400" dirty="0"/>
              <a:t>GANHANDO A VITÓRIA SOBRE ORGULHO-EMOÇÕES</a:t>
            </a:r>
            <a:endParaRPr lang="pt-BR" sz="6000" dirty="0"/>
          </a:p>
        </p:txBody>
      </p:sp>
      <p:sp>
        <p:nvSpPr>
          <p:cNvPr id="3" name="Espaço Reservado para Conteúdo 2"/>
          <p:cNvSpPr>
            <a:spLocks noGrp="1"/>
          </p:cNvSpPr>
          <p:nvPr>
            <p:ph idx="1"/>
          </p:nvPr>
        </p:nvSpPr>
        <p:spPr>
          <a:xfrm>
            <a:off x="332509" y="1690687"/>
            <a:ext cx="11637818" cy="5030787"/>
          </a:xfrm>
        </p:spPr>
        <p:txBody>
          <a:bodyPr>
            <a:normAutofit/>
          </a:bodyPr>
          <a:lstStyle/>
          <a:p>
            <a:pPr marL="0" indent="0" algn="ctr">
              <a:buNone/>
            </a:pPr>
            <a:r>
              <a:rPr lang="pt-BR" dirty="0"/>
              <a:t>Marcos 12:30-33</a:t>
            </a:r>
          </a:p>
          <a:p>
            <a:pPr marL="0" indent="0" algn="ctr">
              <a:buNone/>
            </a:pPr>
            <a:r>
              <a:rPr lang="pt-BR" dirty="0"/>
              <a:t>“</a:t>
            </a:r>
            <a:r>
              <a:rPr lang="pt-BR" i="1" baseline="30000" dirty="0"/>
              <a:t>30</a:t>
            </a:r>
            <a:r>
              <a:rPr lang="pt-BR" i="1" dirty="0"/>
              <a:t>Amarás, pois, ao Senhor teu Deus de todo o teu coração, e de toda a tua alma, e de todo o teu entendimento, e de todas as tuas forças; este é o primeiro mandamento. </a:t>
            </a:r>
            <a:r>
              <a:rPr lang="pt-BR" i="1" baseline="30000" dirty="0"/>
              <a:t>31</a:t>
            </a:r>
            <a:r>
              <a:rPr lang="pt-BR" i="1" dirty="0"/>
              <a:t>E o segundo, semelhante a este, é: Amarás o teu próximo como a ti mesmo. Não há outro mandamento maior do que estes.</a:t>
            </a:r>
            <a:r>
              <a:rPr lang="pt-BR" dirty="0"/>
              <a:t>”</a:t>
            </a:r>
          </a:p>
          <a:p>
            <a:pPr marL="0" indent="0">
              <a:buNone/>
            </a:pPr>
            <a:r>
              <a:rPr lang="pt-BR" dirty="0"/>
              <a:t> </a:t>
            </a:r>
          </a:p>
          <a:p>
            <a:pPr marL="0" indent="0">
              <a:buNone/>
            </a:pPr>
            <a:r>
              <a:rPr lang="pt-BR" dirty="0"/>
              <a:t>Satanás deseja que pensemos apenas em nós mesmos, enquanto Deus deseja que nos preocupemos com os outros tanto quanto temos com nós mesmos. </a:t>
            </a:r>
            <a:endParaRPr lang="pt-BR" dirty="0" smtClean="0"/>
          </a:p>
          <a:p>
            <a:pPr marL="0" indent="0">
              <a:buNone/>
            </a:pPr>
            <a:endParaRPr lang="pt-BR" dirty="0" smtClean="0"/>
          </a:p>
          <a:p>
            <a:pPr marL="0" indent="0">
              <a:buNone/>
            </a:pPr>
            <a:r>
              <a:rPr lang="pt-BR" dirty="0"/>
              <a:t>O espírito de gratidão </a:t>
            </a:r>
            <a:r>
              <a:rPr lang="pt-BR" dirty="0" smtClean="0"/>
              <a:t>nos </a:t>
            </a:r>
            <a:r>
              <a:rPr lang="pt-BR" dirty="0"/>
              <a:t>ajuda </a:t>
            </a:r>
            <a:r>
              <a:rPr lang="pt-BR" dirty="0" smtClean="0"/>
              <a:t>a desenvolver </a:t>
            </a:r>
            <a:r>
              <a:rPr lang="pt-BR" dirty="0"/>
              <a:t>melhor a humildade, a nossa confiança em Deus e a nosso desejo de </a:t>
            </a:r>
            <a:r>
              <a:rPr lang="pt-BR" dirty="0" smtClean="0"/>
              <a:t>amar a Deus </a:t>
            </a:r>
            <a:r>
              <a:rPr lang="pt-BR" dirty="0"/>
              <a:t>e os outros</a:t>
            </a:r>
            <a:r>
              <a:rPr lang="pt-BR" dirty="0" smtClean="0"/>
              <a:t>.</a:t>
            </a: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219</a:t>
            </a:fld>
            <a:endParaRPr lang="pt-BR" dirty="0"/>
          </a:p>
        </p:txBody>
      </p:sp>
    </p:spTree>
    <p:extLst>
      <p:ext uri="{BB962C8B-B14F-4D97-AF65-F5344CB8AC3E}">
        <p14:creationId xmlns:p14="http://schemas.microsoft.com/office/powerpoint/2010/main" val="251769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00741"/>
            <a:ext cx="10515600" cy="1325563"/>
          </a:xfrm>
        </p:spPr>
        <p:txBody>
          <a:bodyPr>
            <a:normAutofit/>
          </a:bodyPr>
          <a:lstStyle/>
          <a:p>
            <a:pPr algn="ctr"/>
            <a:r>
              <a:rPr lang="pt-BR" sz="6000" b="1" dirty="0" smtClean="0"/>
              <a:t>DE ONDE VEM O ORGULHO?</a:t>
            </a:r>
            <a:endParaRPr lang="pt-BR" sz="6000" dirty="0"/>
          </a:p>
        </p:txBody>
      </p:sp>
      <p:sp>
        <p:nvSpPr>
          <p:cNvPr id="3" name="Espaço Reservado para Conteúdo 2"/>
          <p:cNvSpPr>
            <a:spLocks noGrp="1"/>
          </p:cNvSpPr>
          <p:nvPr>
            <p:ph idx="1"/>
          </p:nvPr>
        </p:nvSpPr>
        <p:spPr>
          <a:xfrm>
            <a:off x="838200" y="1526304"/>
            <a:ext cx="10515600" cy="4650659"/>
          </a:xfrm>
        </p:spPr>
        <p:txBody>
          <a:bodyPr>
            <a:noAutofit/>
          </a:bodyPr>
          <a:lstStyle/>
          <a:p>
            <a:pPr marL="0" indent="0" algn="ctr" fontAlgn="base">
              <a:buNone/>
            </a:pPr>
            <a:r>
              <a:rPr lang="pt-BR" b="1" dirty="0" smtClean="0"/>
              <a:t>A Iniquidade em Satanás</a:t>
            </a:r>
            <a:endParaRPr lang="pt-BR" dirty="0" smtClean="0"/>
          </a:p>
          <a:p>
            <a:pPr marL="0" indent="0" fontAlgn="base">
              <a:buNone/>
            </a:pPr>
            <a:r>
              <a:rPr lang="pt-BR" sz="1200" dirty="0"/>
              <a:t> </a:t>
            </a:r>
          </a:p>
          <a:p>
            <a:pPr marL="0" indent="0" fontAlgn="base">
              <a:buNone/>
            </a:pPr>
            <a:r>
              <a:rPr lang="pt-BR" dirty="0"/>
              <a:t>O que foi esta iniquidade ou pecado encontrado nele? Foi orgulho! Acho que foi quatro coisas que levaram para a queda de Satanás. </a:t>
            </a:r>
          </a:p>
          <a:p>
            <a:pPr marL="0" indent="0" fontAlgn="base">
              <a:buNone/>
            </a:pPr>
            <a:r>
              <a:rPr lang="pt-BR" sz="1200" dirty="0"/>
              <a:t> </a:t>
            </a:r>
          </a:p>
          <a:p>
            <a:pPr marL="914400" lvl="1" indent="-457200" fontAlgn="base">
              <a:buFont typeface="Wingdings" panose="05000000000000000000" pitchFamily="2" charset="2"/>
              <a:buChar char="ü"/>
            </a:pPr>
            <a:r>
              <a:rPr lang="pt-BR" sz="2800" dirty="0"/>
              <a:t>Por causa da sua suprema formosura (Eze. 28:17). Ele achava que era muito bonito, o mais bonito de todos. </a:t>
            </a:r>
            <a:r>
              <a:rPr lang="pt-BR" sz="2800" b="1" dirty="0"/>
              <a:t>Ele era o melhor.</a:t>
            </a:r>
            <a:endParaRPr lang="pt-BR" sz="2800" dirty="0"/>
          </a:p>
          <a:p>
            <a:pPr marL="914400" lvl="1" indent="-457200" fontAlgn="base">
              <a:buFont typeface="Wingdings" panose="05000000000000000000" pitchFamily="2" charset="2"/>
              <a:buChar char="ü"/>
            </a:pPr>
            <a:r>
              <a:rPr lang="pt-BR" sz="2800" dirty="0" smtClean="0"/>
              <a:t>Por </a:t>
            </a:r>
            <a:r>
              <a:rPr lang="pt-BR" sz="2800" dirty="0"/>
              <a:t>causa da sua capacidade. Ele era um musical. Como líder do louvor e música no céu, ninguém era como ele. </a:t>
            </a:r>
            <a:r>
              <a:rPr lang="pt-BR" sz="2800" b="1" dirty="0"/>
              <a:t>Ele era o melhor.</a:t>
            </a:r>
            <a:endParaRPr lang="pt-BR" sz="2800" dirty="0"/>
          </a:p>
          <a:p>
            <a:pPr marL="914400" lvl="1" indent="-457200" fontAlgn="base">
              <a:buFont typeface="Wingdings" panose="05000000000000000000" pitchFamily="2" charset="2"/>
              <a:buChar char="ü"/>
            </a:pPr>
            <a:r>
              <a:rPr lang="pt-BR" sz="2800" dirty="0" smtClean="0"/>
              <a:t>Por </a:t>
            </a:r>
            <a:r>
              <a:rPr lang="pt-BR" sz="2800" dirty="0"/>
              <a:t>causa da sua posição. Ele estava no lugar mais bonito do céu, no jardim de Deus. Ele tinha a posição de estar ligado com o louvor de Deus, o próprio Deus. </a:t>
            </a:r>
            <a:r>
              <a:rPr lang="pt-BR" sz="2800" b="1" dirty="0"/>
              <a:t>Ele era o melhor.</a:t>
            </a:r>
            <a:endParaRPr lang="pt-BR" sz="2800" dirty="0"/>
          </a:p>
          <a:p>
            <a:pPr marL="0" indent="0" fontAlgn="base">
              <a:buNone/>
            </a:pPr>
            <a:r>
              <a:rPr lang="pt-BR" dirty="0"/>
              <a:t> </a:t>
            </a: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22</a:t>
            </a:fld>
            <a:endParaRPr lang="pt-BR" dirty="0"/>
          </a:p>
        </p:txBody>
      </p:sp>
    </p:spTree>
    <p:extLst>
      <p:ext uri="{BB962C8B-B14F-4D97-AF65-F5344CB8AC3E}">
        <p14:creationId xmlns:p14="http://schemas.microsoft.com/office/powerpoint/2010/main" val="1667953536"/>
      </p:ext>
    </p:extLst>
  </p:cSld>
  <p:clrMapOvr>
    <a:masterClrMapping/>
  </p:clrMapOvr>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5400" dirty="0"/>
              <a:t>GANHANDO A VITÓRIA SOBRE ORGULHO-EMOÇÕES</a:t>
            </a:r>
            <a:endParaRPr lang="pt-BR" sz="6000" dirty="0"/>
          </a:p>
        </p:txBody>
      </p:sp>
      <p:sp>
        <p:nvSpPr>
          <p:cNvPr id="3" name="Espaço Reservado para Conteúdo 2"/>
          <p:cNvSpPr>
            <a:spLocks noGrp="1"/>
          </p:cNvSpPr>
          <p:nvPr>
            <p:ph idx="1"/>
          </p:nvPr>
        </p:nvSpPr>
        <p:spPr>
          <a:xfrm>
            <a:off x="443345" y="1690688"/>
            <a:ext cx="11298382" cy="5167312"/>
          </a:xfrm>
        </p:spPr>
        <p:txBody>
          <a:bodyPr>
            <a:normAutofit lnSpcReduction="10000"/>
          </a:bodyPr>
          <a:lstStyle/>
          <a:p>
            <a:pPr marL="0" indent="0">
              <a:buNone/>
            </a:pPr>
            <a:r>
              <a:rPr lang="pt-BR" b="1" dirty="0"/>
              <a:t>2.	</a:t>
            </a:r>
            <a:r>
              <a:rPr lang="pt-BR" b="1" dirty="0" smtClean="0"/>
              <a:t>Eliminar </a:t>
            </a:r>
            <a:r>
              <a:rPr lang="pt-BR" b="1" dirty="0"/>
              <a:t>emoções negativas</a:t>
            </a:r>
            <a:endParaRPr lang="pt-BR" dirty="0"/>
          </a:p>
          <a:p>
            <a:pPr marL="0" indent="0">
              <a:buNone/>
            </a:pPr>
            <a:r>
              <a:rPr lang="pt-BR" dirty="0"/>
              <a:t> </a:t>
            </a:r>
          </a:p>
          <a:p>
            <a:pPr marL="0" indent="0">
              <a:buNone/>
            </a:pPr>
            <a:r>
              <a:rPr lang="pt-BR" dirty="0"/>
              <a:t>Um coração orgulhoso deve ser purificado. Antes de simplesmente mudar seu comportamento, você tem que </a:t>
            </a:r>
            <a:r>
              <a:rPr lang="pt-BR" dirty="0" smtClean="0"/>
              <a:t>ter vitória sobre </a:t>
            </a:r>
            <a:r>
              <a:rPr lang="pt-BR" dirty="0"/>
              <a:t>as emoções negativas que estão causando esse comportamento. Você deve se despojar do egoísmo, do medo e de todas as emoções que o fazem continuar orgulhoso. </a:t>
            </a:r>
          </a:p>
          <a:p>
            <a:pPr marL="0" indent="0">
              <a:buNone/>
            </a:pPr>
            <a:r>
              <a:rPr lang="pt-BR" dirty="0"/>
              <a:t> </a:t>
            </a:r>
          </a:p>
          <a:p>
            <a:pPr marL="0" indent="0">
              <a:buNone/>
            </a:pPr>
            <a:r>
              <a:rPr lang="pt-BR" dirty="0"/>
              <a:t>O primeiro passo </a:t>
            </a:r>
            <a:r>
              <a:rPr lang="pt-BR" dirty="0" smtClean="0"/>
              <a:t>para ter vitória sobre as </a:t>
            </a:r>
            <a:r>
              <a:rPr lang="pt-BR" dirty="0"/>
              <a:t>emoções </a:t>
            </a:r>
            <a:r>
              <a:rPr lang="pt-BR" dirty="0" smtClean="0"/>
              <a:t>negativas </a:t>
            </a:r>
            <a:r>
              <a:rPr lang="pt-BR" dirty="0"/>
              <a:t>é admitir que está </a:t>
            </a:r>
            <a:r>
              <a:rPr lang="pt-BR" dirty="0" smtClean="0"/>
              <a:t>errado. </a:t>
            </a:r>
            <a:r>
              <a:rPr lang="pt-BR" dirty="0"/>
              <a:t> Sempre que você cometer um erro, seja humilde o suficiente para </a:t>
            </a:r>
            <a:r>
              <a:rPr lang="pt-BR" dirty="0" smtClean="0"/>
              <a:t>admiti-lo</a:t>
            </a:r>
            <a:r>
              <a:rPr lang="pt-BR" dirty="0"/>
              <a:t>. Saber quando você está errado e admitir isso é um sinal de maturidade e sabedoria. Além disso, apenas pessoas corajosas podem fazer isso.</a:t>
            </a: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220</a:t>
            </a:fld>
            <a:endParaRPr lang="pt-BR" dirty="0"/>
          </a:p>
        </p:txBody>
      </p:sp>
    </p:spTree>
    <p:extLst>
      <p:ext uri="{BB962C8B-B14F-4D97-AF65-F5344CB8AC3E}">
        <p14:creationId xmlns:p14="http://schemas.microsoft.com/office/powerpoint/2010/main" val="3497749184"/>
      </p:ext>
    </p:extLst>
  </p:cSld>
  <p:clrMapOvr>
    <a:masterClrMapping/>
  </p:clrMapOvr>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5400" dirty="0"/>
              <a:t>GANHANDO A VITÓRIA SOBRE ORGULHO-EMOÇÕES</a:t>
            </a:r>
            <a:endParaRPr lang="pt-BR" sz="6000" dirty="0"/>
          </a:p>
        </p:txBody>
      </p:sp>
      <p:sp>
        <p:nvSpPr>
          <p:cNvPr id="3" name="Espaço Reservado para Conteúdo 2"/>
          <p:cNvSpPr>
            <a:spLocks noGrp="1"/>
          </p:cNvSpPr>
          <p:nvPr>
            <p:ph idx="1"/>
          </p:nvPr>
        </p:nvSpPr>
        <p:spPr>
          <a:xfrm>
            <a:off x="838200" y="1690688"/>
            <a:ext cx="10515600" cy="5030786"/>
          </a:xfrm>
        </p:spPr>
        <p:txBody>
          <a:bodyPr>
            <a:normAutofit lnSpcReduction="10000"/>
          </a:bodyPr>
          <a:lstStyle/>
          <a:p>
            <a:pPr marL="0" indent="0">
              <a:buNone/>
            </a:pPr>
            <a:r>
              <a:rPr lang="pt-BR" dirty="0" smtClean="0"/>
              <a:t>Você </a:t>
            </a:r>
            <a:r>
              <a:rPr lang="pt-BR" dirty="0"/>
              <a:t>está preparado para fazer isso? Então, comece confessando, ou admitindo, a Deus que você luta contra o pecado do orgulho. A confissão é concordar com Deus</a:t>
            </a:r>
            <a:r>
              <a:rPr lang="pt-BR" b="1" dirty="0"/>
              <a:t>. </a:t>
            </a:r>
            <a:r>
              <a:rPr lang="pt-BR" dirty="0"/>
              <a:t>Você pode fazer uma oração simples semelhante a esta:</a:t>
            </a:r>
          </a:p>
          <a:p>
            <a:pPr marL="0" indent="0">
              <a:buNone/>
            </a:pPr>
            <a:r>
              <a:rPr lang="pt-BR" i="1" dirty="0"/>
              <a:t> </a:t>
            </a:r>
            <a:endParaRPr lang="pt-BR" dirty="0"/>
          </a:p>
          <a:p>
            <a:pPr marL="0" indent="0">
              <a:buNone/>
            </a:pPr>
            <a:r>
              <a:rPr lang="pt-BR" i="1" dirty="0"/>
              <a:t>Querido Pai Celestial,</a:t>
            </a:r>
            <a:endParaRPr lang="pt-BR" dirty="0"/>
          </a:p>
          <a:p>
            <a:pPr marL="0" indent="0">
              <a:buNone/>
            </a:pPr>
            <a:r>
              <a:rPr lang="pt-BR" i="1" dirty="0"/>
              <a:t>Confesso que luto contra o pecado do orgulho em meu coração e em minha vida. Esse orgulho me leva a realizar desejos egoístas e é prejudicial para outras pessoas. Peço a ajuda do Espírito Santo para mudar meu coração para que eu me torne altruísta e aprenda a servir aos outros ao considerá-los diante de mim. Obrigado pelo perdão que é meu por meio do Senhor Jesus Cristo, e oro essas coisas para a Sua glória. Em nome de </a:t>
            </a:r>
            <a:r>
              <a:rPr lang="pt-BR" i="1" dirty="0" smtClean="0"/>
              <a:t>Jesus, amém.</a:t>
            </a: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221</a:t>
            </a:fld>
            <a:endParaRPr lang="pt-BR" dirty="0"/>
          </a:p>
        </p:txBody>
      </p:sp>
    </p:spTree>
    <p:extLst>
      <p:ext uri="{BB962C8B-B14F-4D97-AF65-F5344CB8AC3E}">
        <p14:creationId xmlns:p14="http://schemas.microsoft.com/office/powerpoint/2010/main" val="4213724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5400" dirty="0"/>
              <a:t>GANHANDO A VITÓRIA SOBRE ORGULHO-EMOÇÕES</a:t>
            </a:r>
            <a:endParaRPr lang="pt-BR" sz="6000" dirty="0"/>
          </a:p>
        </p:txBody>
      </p:sp>
      <p:sp>
        <p:nvSpPr>
          <p:cNvPr id="3" name="Espaço Reservado para Conteúdo 2"/>
          <p:cNvSpPr>
            <a:spLocks noGrp="1"/>
          </p:cNvSpPr>
          <p:nvPr>
            <p:ph idx="1"/>
          </p:nvPr>
        </p:nvSpPr>
        <p:spPr>
          <a:xfrm>
            <a:off x="145473" y="1690687"/>
            <a:ext cx="11845636" cy="5167313"/>
          </a:xfrm>
        </p:spPr>
        <p:txBody>
          <a:bodyPr>
            <a:normAutofit lnSpcReduction="10000"/>
          </a:bodyPr>
          <a:lstStyle/>
          <a:p>
            <a:pPr marL="0" indent="0">
              <a:buNone/>
            </a:pPr>
            <a:r>
              <a:rPr lang="pt-BR" dirty="0"/>
              <a:t>O segundo passo é </a:t>
            </a:r>
            <a:r>
              <a:rPr lang="pt-BR" dirty="0" smtClean="0"/>
              <a:t>se arrepender </a:t>
            </a:r>
            <a:r>
              <a:rPr lang="pt-BR" dirty="0"/>
              <a:t>(desejo não </a:t>
            </a:r>
            <a:r>
              <a:rPr lang="pt-BR" dirty="0" smtClean="0"/>
              <a:t>fazer </a:t>
            </a:r>
            <a:r>
              <a:rPr lang="pt-BR" dirty="0"/>
              <a:t>mais) das manifestações de orgulho conhecidas na sua vida. Faça uma lista, dando ao seu tipo de orgulho um nome específico (ira, medo, falta de aceitação, perfeccionismo, falta de paciência com outros, vaidade ou qualquer outro).</a:t>
            </a:r>
          </a:p>
          <a:p>
            <a:pPr marL="0" indent="0">
              <a:buNone/>
            </a:pPr>
            <a:endParaRPr lang="pt-BR" sz="1700" dirty="0"/>
          </a:p>
          <a:p>
            <a:pPr marL="0" indent="0">
              <a:buNone/>
            </a:pPr>
            <a:r>
              <a:rPr lang="pt-BR" dirty="0"/>
              <a:t>Faça a seguinte oração (ou uma semelhante de sua autoria), inserindo o/os nome/s da manifestações do orgulho nos espaços em branco</a:t>
            </a:r>
            <a:r>
              <a:rPr lang="pt-BR" dirty="0" smtClean="0"/>
              <a:t>.</a:t>
            </a:r>
          </a:p>
          <a:p>
            <a:pPr marL="0" indent="0">
              <a:buNone/>
            </a:pPr>
            <a:endParaRPr lang="pt-BR" dirty="0"/>
          </a:p>
          <a:p>
            <a:pPr marL="0" indent="0">
              <a:buNone/>
            </a:pPr>
            <a:r>
              <a:rPr lang="pt-BR" i="1" dirty="0"/>
              <a:t>Deus, eu sei que pequei por __________. Sinto muito pela dor que tenho causado a Você e às pessoas ao meu redor. Por favor, me perdoe por meu pecado. Leve todo o __________ de mim. E pelo Seu Espírito, dê-me a força para </a:t>
            </a:r>
            <a:r>
              <a:rPr lang="pt-BR" i="1" dirty="0" smtClean="0"/>
              <a:t>pecar menos </a:t>
            </a:r>
            <a:r>
              <a:rPr lang="pt-BR" i="1" dirty="0"/>
              <a:t>nesta área, mas sim para viver em humildade. Em nome de Cristo, amém.</a:t>
            </a:r>
            <a:endParaRPr lang="pt-BR" dirty="0"/>
          </a:p>
          <a:p>
            <a:pPr marL="0" indent="0">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222</a:t>
            </a:fld>
            <a:endParaRPr lang="pt-BR" dirty="0"/>
          </a:p>
        </p:txBody>
      </p:sp>
    </p:spTree>
    <p:extLst>
      <p:ext uri="{BB962C8B-B14F-4D97-AF65-F5344CB8AC3E}">
        <p14:creationId xmlns:p14="http://schemas.microsoft.com/office/powerpoint/2010/main" val="2636711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5400" dirty="0"/>
              <a:t>GANHANDO A VITÓRIA SOBRE ORGULHO-EMOÇÕES</a:t>
            </a:r>
            <a:endParaRPr lang="pt-BR" sz="6000" dirty="0"/>
          </a:p>
        </p:txBody>
      </p:sp>
      <p:sp>
        <p:nvSpPr>
          <p:cNvPr id="3" name="Espaço Reservado para Conteúdo 2"/>
          <p:cNvSpPr>
            <a:spLocks noGrp="1"/>
          </p:cNvSpPr>
          <p:nvPr>
            <p:ph idx="1"/>
          </p:nvPr>
        </p:nvSpPr>
        <p:spPr>
          <a:xfrm>
            <a:off x="838200" y="1690688"/>
            <a:ext cx="10515600" cy="5167312"/>
          </a:xfrm>
        </p:spPr>
        <p:txBody>
          <a:bodyPr>
            <a:normAutofit lnSpcReduction="10000"/>
          </a:bodyPr>
          <a:lstStyle/>
          <a:p>
            <a:pPr marL="0" indent="0">
              <a:buNone/>
            </a:pPr>
            <a:r>
              <a:rPr lang="pt-BR" dirty="0"/>
              <a:t>Se você prejudicou outras pessoas com seu pecado, peça desculpas a elas. Busque a reconciliação e ofereça restituição quando apropriado.</a:t>
            </a:r>
          </a:p>
          <a:p>
            <a:pPr marL="0" indent="0">
              <a:buNone/>
            </a:pPr>
            <a:r>
              <a:rPr lang="pt-BR" b="1" dirty="0"/>
              <a:t> </a:t>
            </a:r>
          </a:p>
          <a:p>
            <a:pPr marL="0" indent="0">
              <a:buNone/>
            </a:pPr>
            <a:r>
              <a:rPr lang="pt-BR" dirty="0"/>
              <a:t>A terceira coisa é ter fé em Deus, e </a:t>
            </a:r>
            <a:r>
              <a:rPr lang="pt-BR" dirty="0" smtClean="0"/>
              <a:t>aceite </a:t>
            </a:r>
            <a:r>
              <a:rPr lang="pt-BR" dirty="0"/>
              <a:t>o perdão de Deus, e Seu desejo de fortalecer e ajudar você ganhar a vitória sobre o orgulho. Isso é só o início, os primeiros passos para a vitória.</a:t>
            </a:r>
          </a:p>
          <a:p>
            <a:pPr marL="0" indent="0">
              <a:buNone/>
            </a:pPr>
            <a:r>
              <a:rPr lang="pt-BR" dirty="0"/>
              <a:t> </a:t>
            </a:r>
          </a:p>
          <a:p>
            <a:pPr marL="0" indent="0">
              <a:buNone/>
            </a:pPr>
            <a:r>
              <a:rPr lang="pt-BR" dirty="0"/>
              <a:t>Os princípios neste estudo apenas fornecem as ferramentas para iniciar sua jornada de vencer o orgulho. Mas, apenas o poder de Jesus Cristo pode quebrar o ciclo do orgulho. É impossível fazer isso sozinho. Você precisa de Deus para costurar as feridas e curar as cicatrizes, </a:t>
            </a:r>
            <a:r>
              <a:rPr lang="pt-BR" b="1" dirty="0"/>
              <a:t>milagrosamente</a:t>
            </a:r>
            <a:r>
              <a:rPr lang="pt-BR" dirty="0" smtClean="0"/>
              <a:t>.</a:t>
            </a: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223</a:t>
            </a:fld>
            <a:endParaRPr lang="pt-BR" dirty="0"/>
          </a:p>
        </p:txBody>
      </p:sp>
    </p:spTree>
    <p:extLst>
      <p:ext uri="{BB962C8B-B14F-4D97-AF65-F5344CB8AC3E}">
        <p14:creationId xmlns:p14="http://schemas.microsoft.com/office/powerpoint/2010/main" val="4035625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5400" dirty="0"/>
              <a:t>GANHANDO A VITÓRIA SOBRE ORGULHO-EMOÇÕES</a:t>
            </a:r>
            <a:endParaRPr lang="pt-BR" sz="6000" dirty="0"/>
          </a:p>
        </p:txBody>
      </p:sp>
      <p:sp>
        <p:nvSpPr>
          <p:cNvPr id="3" name="Espaço Reservado para Conteúdo 2"/>
          <p:cNvSpPr>
            <a:spLocks noGrp="1"/>
          </p:cNvSpPr>
          <p:nvPr>
            <p:ph idx="1"/>
          </p:nvPr>
        </p:nvSpPr>
        <p:spPr>
          <a:xfrm>
            <a:off x="838200" y="1690688"/>
            <a:ext cx="10515600" cy="4486274"/>
          </a:xfrm>
        </p:spPr>
        <p:txBody>
          <a:bodyPr>
            <a:normAutofit/>
          </a:bodyPr>
          <a:lstStyle/>
          <a:p>
            <a:pPr marL="0" indent="0">
              <a:buNone/>
            </a:pPr>
            <a:r>
              <a:rPr lang="pt-BR" b="1" dirty="0"/>
              <a:t>3.	Buscar arrependimento e comunhão continuo</a:t>
            </a:r>
          </a:p>
          <a:p>
            <a:pPr marL="0" indent="0">
              <a:buNone/>
            </a:pPr>
            <a:r>
              <a:rPr lang="pt-BR" dirty="0"/>
              <a:t> </a:t>
            </a:r>
          </a:p>
          <a:p>
            <a:pPr marL="0" indent="0" fontAlgn="base">
              <a:buNone/>
            </a:pPr>
            <a:r>
              <a:rPr lang="pt-BR" dirty="0"/>
              <a:t>Diariamente seremos confrontados com orgulho, e teremos a necessidade de orar sempre a Deus com arrependimento, suplica e adoração.</a:t>
            </a:r>
          </a:p>
          <a:p>
            <a:pPr marL="0" indent="0" fontAlgn="base">
              <a:buNone/>
            </a:pPr>
            <a:r>
              <a:rPr lang="pt-BR" dirty="0"/>
              <a:t> </a:t>
            </a:r>
          </a:p>
          <a:p>
            <a:pPr marL="0" indent="0" algn="ctr" fontAlgn="base">
              <a:buNone/>
            </a:pPr>
            <a:r>
              <a:rPr lang="x-none" dirty="0"/>
              <a:t>1 Tessalonicenses 5:16-18</a:t>
            </a:r>
            <a:endParaRPr lang="pt-BR" dirty="0"/>
          </a:p>
          <a:p>
            <a:pPr marL="0" indent="0" algn="ctr" fontAlgn="base">
              <a:buNone/>
            </a:pPr>
            <a:r>
              <a:rPr lang="pt-BR" dirty="0"/>
              <a:t>“</a:t>
            </a:r>
            <a:r>
              <a:rPr lang="x-none" i="1" baseline="30000" dirty="0"/>
              <a:t>16</a:t>
            </a:r>
            <a:r>
              <a:rPr lang="x-none" i="1" dirty="0"/>
              <a:t>Regozijai-vos sempre. </a:t>
            </a:r>
            <a:r>
              <a:rPr lang="x-none" i="1" baseline="30000" dirty="0"/>
              <a:t>17</a:t>
            </a:r>
            <a:r>
              <a:rPr lang="x-none" i="1" dirty="0"/>
              <a:t>Orai sem cessar. </a:t>
            </a:r>
            <a:r>
              <a:rPr lang="x-none" i="1" baseline="30000" dirty="0"/>
              <a:t>18</a:t>
            </a:r>
            <a:r>
              <a:rPr lang="x-none" i="1" dirty="0"/>
              <a:t>Em tudo dai graças, porque esta </a:t>
            </a:r>
            <a:r>
              <a:rPr lang="x-none" i="1" dirty="0" smtClean="0"/>
              <a:t>é </a:t>
            </a:r>
            <a:r>
              <a:rPr lang="x-none" i="1" dirty="0"/>
              <a:t>a vontade de Deus em Cristo Jesus para convosco</a:t>
            </a:r>
            <a:r>
              <a:rPr lang="x-none" dirty="0"/>
              <a:t>.</a:t>
            </a:r>
            <a:r>
              <a:rPr lang="pt-BR" dirty="0" smtClean="0"/>
              <a:t>”</a:t>
            </a: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224</a:t>
            </a:fld>
            <a:endParaRPr lang="pt-BR" dirty="0"/>
          </a:p>
        </p:txBody>
      </p:sp>
    </p:spTree>
    <p:extLst>
      <p:ext uri="{BB962C8B-B14F-4D97-AF65-F5344CB8AC3E}">
        <p14:creationId xmlns:p14="http://schemas.microsoft.com/office/powerpoint/2010/main" val="3096028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5400" dirty="0"/>
              <a:t>GANHANDO A VITÓRIA SOBRE ORGULHO-EMOÇÕES</a:t>
            </a:r>
            <a:endParaRPr lang="pt-BR" sz="6000" dirty="0"/>
          </a:p>
        </p:txBody>
      </p:sp>
      <p:sp>
        <p:nvSpPr>
          <p:cNvPr id="3" name="Espaço Reservado para Conteúdo 2"/>
          <p:cNvSpPr>
            <a:spLocks noGrp="1"/>
          </p:cNvSpPr>
          <p:nvPr>
            <p:ph idx="1"/>
          </p:nvPr>
        </p:nvSpPr>
        <p:spPr>
          <a:xfrm>
            <a:off x="838200" y="1827213"/>
            <a:ext cx="10515600" cy="5030787"/>
          </a:xfrm>
        </p:spPr>
        <p:txBody>
          <a:bodyPr>
            <a:normAutofit lnSpcReduction="10000"/>
          </a:bodyPr>
          <a:lstStyle/>
          <a:p>
            <a:pPr marL="0" indent="0" algn="ctr" fontAlgn="base">
              <a:buNone/>
            </a:pPr>
            <a:r>
              <a:rPr lang="pt-BR" dirty="0"/>
              <a:t>Filipenses 4:6-7</a:t>
            </a:r>
          </a:p>
          <a:p>
            <a:pPr marL="0" indent="0" algn="ctr" fontAlgn="base">
              <a:buNone/>
            </a:pPr>
            <a:r>
              <a:rPr lang="pt-BR" dirty="0"/>
              <a:t>“</a:t>
            </a:r>
            <a:r>
              <a:rPr lang="pt-BR" i="1" baseline="30000" dirty="0"/>
              <a:t>6</a:t>
            </a:r>
            <a:r>
              <a:rPr lang="pt-BR" i="1" dirty="0"/>
              <a:t>Não estejais inquietos por coisa alguma; antes as vossas petições sejam em tudo conhecidas diante de Deus pela oração e súplica, com ação de graças. </a:t>
            </a:r>
            <a:r>
              <a:rPr lang="pt-BR" i="1" baseline="30000" dirty="0"/>
              <a:t>7</a:t>
            </a:r>
            <a:r>
              <a:rPr lang="pt-BR" i="1" dirty="0"/>
              <a:t>E a paz de Deus, que excede todo o entendimento, guardará os vossos corações e os vossos pensamentos em Cristo Jesus</a:t>
            </a:r>
            <a:r>
              <a:rPr lang="pt-BR" dirty="0"/>
              <a:t>.”</a:t>
            </a:r>
          </a:p>
          <a:p>
            <a:pPr marL="0" indent="0" algn="ctr">
              <a:buNone/>
            </a:pPr>
            <a:r>
              <a:rPr lang="pt-BR" dirty="0"/>
              <a:t> </a:t>
            </a:r>
          </a:p>
          <a:p>
            <a:pPr marL="0" indent="0">
              <a:buNone/>
            </a:pPr>
            <a:r>
              <a:rPr lang="pt-BR" dirty="0"/>
              <a:t>Se tivermos um momento maravilhosamente claro em que percebemos que estamos sendo orgulhosos, podemos </a:t>
            </a:r>
            <a:r>
              <a:rPr lang="pt-BR" b="1" u="sng" dirty="0"/>
              <a:t>orar</a:t>
            </a:r>
            <a:r>
              <a:rPr lang="pt-BR" dirty="0"/>
              <a:t> imediatamente a Deus, agradecendo por nos mostrar algo que muitas pessoas nunca veem em si mesmas. Podemos então começar a nos afastar da mentalidade “eu, eu, eu” e nos aproximar da atitude de “amar os outros tanto quanto amamos a si mesmo”, claramente demonstrada por Jesus Cristo.</a:t>
            </a:r>
          </a:p>
          <a:p>
            <a:pPr marL="0" indent="0">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225</a:t>
            </a:fld>
            <a:endParaRPr lang="pt-BR" dirty="0"/>
          </a:p>
        </p:txBody>
      </p:sp>
    </p:spTree>
    <p:extLst>
      <p:ext uri="{BB962C8B-B14F-4D97-AF65-F5344CB8AC3E}">
        <p14:creationId xmlns:p14="http://schemas.microsoft.com/office/powerpoint/2010/main" val="4243016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5400" dirty="0"/>
              <a:t>GANHANDO A VITÓRIA SOBRE ORGULHO-EMOÇÕES</a:t>
            </a:r>
            <a:endParaRPr lang="pt-BR" sz="6000" dirty="0"/>
          </a:p>
        </p:txBody>
      </p:sp>
      <p:sp>
        <p:nvSpPr>
          <p:cNvPr id="3" name="Espaço Reservado para Conteúdo 2"/>
          <p:cNvSpPr>
            <a:spLocks noGrp="1"/>
          </p:cNvSpPr>
          <p:nvPr>
            <p:ph idx="1"/>
          </p:nvPr>
        </p:nvSpPr>
        <p:spPr>
          <a:xfrm>
            <a:off x="838200" y="1690687"/>
            <a:ext cx="10515600" cy="5030787"/>
          </a:xfrm>
        </p:spPr>
        <p:txBody>
          <a:bodyPr>
            <a:normAutofit/>
          </a:bodyPr>
          <a:lstStyle/>
          <a:p>
            <a:pPr marL="0" indent="0" fontAlgn="base">
              <a:buNone/>
            </a:pPr>
            <a:r>
              <a:rPr lang="pt-BR" dirty="0"/>
              <a:t>A oração é uma postura de humildade para com Deus. </a:t>
            </a:r>
            <a:r>
              <a:rPr lang="pt-BR" b="1" dirty="0"/>
              <a:t>Quando o orgulho está batendo à sua porta, responda com uma oração. </a:t>
            </a:r>
            <a:r>
              <a:rPr lang="pt-BR" dirty="0"/>
              <a:t>Peça a Ele para ajudar você reagir na maneira certo. Peça a Ele que examine seu coração e revele onde você deixou o orgulho assumir o controle, e peça que Ele, por meio de Seu poder, o ajude a destruir as garras do orgulho em sua vida.</a:t>
            </a:r>
          </a:p>
          <a:p>
            <a:pPr marL="0" indent="0">
              <a:buNone/>
            </a:pPr>
            <a:r>
              <a:rPr lang="pt-BR" dirty="0"/>
              <a:t> </a:t>
            </a:r>
          </a:p>
          <a:p>
            <a:pPr marL="0" indent="0">
              <a:buNone/>
            </a:pPr>
            <a:r>
              <a:rPr lang="pt-BR" dirty="0"/>
              <a:t>Satanás deseja que acreditemos continuamente que não temos problemas na área do orgulho, mas depois de examinarmos nossos pensamentos e buscarmos a ajuda de Deus, podemos avançar para obter o controle e vencer o orgulho.</a:t>
            </a:r>
          </a:p>
          <a:p>
            <a:pPr marL="0" indent="0">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226</a:t>
            </a:fld>
            <a:endParaRPr lang="pt-BR" dirty="0"/>
          </a:p>
        </p:txBody>
      </p:sp>
    </p:spTree>
    <p:extLst>
      <p:ext uri="{BB962C8B-B14F-4D97-AF65-F5344CB8AC3E}">
        <p14:creationId xmlns:p14="http://schemas.microsoft.com/office/powerpoint/2010/main" val="2490982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5400" dirty="0"/>
              <a:t>GANHANDO A VITÓRIA SOBRE ORGULHO-EMOÇÕES</a:t>
            </a:r>
            <a:endParaRPr lang="pt-BR" sz="6000" dirty="0"/>
          </a:p>
        </p:txBody>
      </p:sp>
      <p:sp>
        <p:nvSpPr>
          <p:cNvPr id="3" name="Espaço Reservado para Conteúdo 2"/>
          <p:cNvSpPr>
            <a:spLocks noGrp="1"/>
          </p:cNvSpPr>
          <p:nvPr>
            <p:ph idx="1"/>
          </p:nvPr>
        </p:nvSpPr>
        <p:spPr>
          <a:xfrm>
            <a:off x="415635" y="1690688"/>
            <a:ext cx="11388437" cy="5167312"/>
          </a:xfrm>
        </p:spPr>
        <p:txBody>
          <a:bodyPr>
            <a:normAutofit lnSpcReduction="10000"/>
          </a:bodyPr>
          <a:lstStyle/>
          <a:p>
            <a:pPr marL="0" indent="0">
              <a:buNone/>
            </a:pPr>
            <a:r>
              <a:rPr lang="pt-BR" dirty="0"/>
              <a:t>Jesus disse isso em Lucas 11:13: “</a:t>
            </a:r>
            <a:r>
              <a:rPr lang="pt-BR" i="1" dirty="0"/>
              <a:t>Pois se vós, sendo maus, sabeis dar boas dádivas aos vossos filhos, quanto mais dará o Pai celestial o Espírito Santo àqueles que </a:t>
            </a:r>
            <a:r>
              <a:rPr lang="pt-BR" i="1" dirty="0" err="1"/>
              <a:t>lho</a:t>
            </a:r>
            <a:r>
              <a:rPr lang="pt-BR" i="1" dirty="0"/>
              <a:t> pedirem?</a:t>
            </a:r>
            <a:r>
              <a:rPr lang="pt-BR" dirty="0"/>
              <a:t>“ Tudo o que você precisa fazer é pedir. Dependemos do Espírito Santo se quisermos viver com humildade. Esta graça deve vir dele.</a:t>
            </a:r>
          </a:p>
          <a:p>
            <a:pPr marL="0" indent="0">
              <a:buNone/>
            </a:pPr>
            <a:r>
              <a:rPr lang="pt-BR" dirty="0"/>
              <a:t> </a:t>
            </a:r>
          </a:p>
          <a:p>
            <a:pPr marL="0" indent="0">
              <a:buNone/>
            </a:pPr>
            <a:r>
              <a:rPr lang="pt-BR" dirty="0"/>
              <a:t>Suas orações refletem os desejos de seu coração. Se você realmente deseja matar o orgulho, pedirá a Deus que o mate em você. E, Deus terá o seu caminho.</a:t>
            </a:r>
          </a:p>
          <a:p>
            <a:pPr marL="0" indent="0">
              <a:buNone/>
            </a:pPr>
            <a:r>
              <a:rPr lang="pt-BR" dirty="0"/>
              <a:t> </a:t>
            </a:r>
          </a:p>
          <a:p>
            <a:pPr marL="0" indent="0">
              <a:buNone/>
            </a:pPr>
            <a:r>
              <a:rPr lang="pt-BR" dirty="0"/>
              <a:t>Não existe uma fórmula mágica para fazer uma oração. Deus ouve um apelo honesto. Apenas seja aberto com Deus e converse com Ele sobre tudo e qualquer coisa. Seja honesto com ele. Pode orar mais ou menos assim:</a:t>
            </a:r>
          </a:p>
          <a:p>
            <a:pPr marL="0" indent="0">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227</a:t>
            </a:fld>
            <a:endParaRPr lang="pt-BR" dirty="0"/>
          </a:p>
        </p:txBody>
      </p:sp>
    </p:spTree>
    <p:extLst>
      <p:ext uri="{BB962C8B-B14F-4D97-AF65-F5344CB8AC3E}">
        <p14:creationId xmlns:p14="http://schemas.microsoft.com/office/powerpoint/2010/main" val="3041667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5400" dirty="0"/>
              <a:t>GANHANDO A VITÓRIA SOBRE ORGULHO-EMOÇÕES</a:t>
            </a:r>
            <a:endParaRPr lang="pt-BR" sz="6000" dirty="0"/>
          </a:p>
        </p:txBody>
      </p:sp>
      <p:sp>
        <p:nvSpPr>
          <p:cNvPr id="3" name="Espaço Reservado para Conteúdo 2"/>
          <p:cNvSpPr>
            <a:spLocks noGrp="1"/>
          </p:cNvSpPr>
          <p:nvPr>
            <p:ph idx="1"/>
          </p:nvPr>
        </p:nvSpPr>
        <p:spPr>
          <a:xfrm>
            <a:off x="689263" y="1690688"/>
            <a:ext cx="10813473" cy="5167312"/>
          </a:xfrm>
        </p:spPr>
        <p:txBody>
          <a:bodyPr>
            <a:normAutofit/>
          </a:bodyPr>
          <a:lstStyle/>
          <a:p>
            <a:pPr marL="0" indent="0">
              <a:buNone/>
            </a:pPr>
            <a:r>
              <a:rPr lang="pt-BR" i="1" dirty="0"/>
              <a:t>Deus, confesso que tive uma atitude orgulhosa. Eu peço seu perdão. Por favor, dê-me a força de que preciso para me afastar do meu orgulho e ficar mais perto de você. Você é meu Deus e o Rei do meu coração.</a:t>
            </a:r>
            <a:endParaRPr lang="pt-BR" dirty="0"/>
          </a:p>
          <a:p>
            <a:pPr marL="0" indent="0">
              <a:buNone/>
            </a:pPr>
            <a:r>
              <a:rPr lang="pt-BR" i="1" dirty="0"/>
              <a:t> </a:t>
            </a:r>
            <a:endParaRPr lang="pt-BR" dirty="0"/>
          </a:p>
          <a:p>
            <a:pPr marL="0" indent="0">
              <a:buNone/>
            </a:pPr>
            <a:r>
              <a:rPr lang="pt-BR" i="1" dirty="0"/>
              <a:t>Por favor, dê-me a força de que preciso para deixar de tomar decisões orgulhosas e egoístas. Por favor, também me busque e me conheça e me faça conhecer qualquer pecado em meu coração que eu não esteja ciente.</a:t>
            </a:r>
            <a:endParaRPr lang="pt-BR" dirty="0"/>
          </a:p>
          <a:p>
            <a:pPr marL="0" indent="0">
              <a:buNone/>
            </a:pPr>
            <a:r>
              <a:rPr lang="pt-BR" i="1" dirty="0"/>
              <a:t> </a:t>
            </a:r>
            <a:endParaRPr lang="pt-BR" dirty="0"/>
          </a:p>
          <a:p>
            <a:pPr marL="0" indent="0">
              <a:buNone/>
            </a:pPr>
            <a:r>
              <a:rPr lang="pt-BR" i="1" dirty="0"/>
              <a:t>Obrigado, Deus, por me ensinar e me fazer crescer como você vê o ajuste. Você é tão sábio. Obrigado por me amar e me conhecer melhor do que eu mesma. Em Nome de Jesus, eu oro, </a:t>
            </a:r>
            <a:r>
              <a:rPr lang="pt-BR" i="1" dirty="0" smtClean="0"/>
              <a:t>amém</a:t>
            </a:r>
            <a:r>
              <a:rPr lang="pt-BR" i="1" dirty="0"/>
              <a:t>.</a:t>
            </a: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228</a:t>
            </a:fld>
            <a:endParaRPr lang="pt-BR" dirty="0"/>
          </a:p>
        </p:txBody>
      </p:sp>
    </p:spTree>
    <p:extLst>
      <p:ext uri="{BB962C8B-B14F-4D97-AF65-F5344CB8AC3E}">
        <p14:creationId xmlns:p14="http://schemas.microsoft.com/office/powerpoint/2010/main" val="1176285947"/>
      </p:ext>
    </p:extLst>
  </p:cSld>
  <p:clrMapOvr>
    <a:masterClrMapping/>
  </p:clrMapOvr>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5400" dirty="0"/>
              <a:t>GANHANDO A VITÓRIA SOBRE ORGULHO-EMOÇÕES</a:t>
            </a:r>
            <a:endParaRPr lang="pt-BR" sz="6000" dirty="0"/>
          </a:p>
        </p:txBody>
      </p:sp>
      <p:sp>
        <p:nvSpPr>
          <p:cNvPr id="3" name="Espaço Reservado para Conteúdo 2"/>
          <p:cNvSpPr>
            <a:spLocks noGrp="1"/>
          </p:cNvSpPr>
          <p:nvPr>
            <p:ph idx="1"/>
          </p:nvPr>
        </p:nvSpPr>
        <p:spPr>
          <a:xfrm>
            <a:off x="838200" y="1690688"/>
            <a:ext cx="10515600" cy="5167312"/>
          </a:xfrm>
        </p:spPr>
        <p:txBody>
          <a:bodyPr>
            <a:normAutofit lnSpcReduction="10000"/>
          </a:bodyPr>
          <a:lstStyle/>
          <a:p>
            <a:pPr marL="0" indent="0" fontAlgn="base">
              <a:buNone/>
            </a:pPr>
            <a:r>
              <a:rPr lang="pt-BR" b="1" dirty="0"/>
              <a:t>4. 	Proteja suas emoções </a:t>
            </a:r>
            <a:r>
              <a:rPr lang="pt-BR" b="1" dirty="0" smtClean="0"/>
              <a:t>contra </a:t>
            </a:r>
            <a:r>
              <a:rPr lang="pt-BR" b="1" dirty="0"/>
              <a:t>ataques espirituais</a:t>
            </a:r>
            <a:endParaRPr lang="pt-BR" dirty="0"/>
          </a:p>
          <a:p>
            <a:pPr marL="0" indent="0">
              <a:buNone/>
            </a:pPr>
            <a:r>
              <a:rPr lang="pt-BR" dirty="0"/>
              <a:t> </a:t>
            </a:r>
          </a:p>
          <a:p>
            <a:pPr marL="0" indent="0">
              <a:buNone/>
            </a:pPr>
            <a:r>
              <a:rPr lang="pt-BR" dirty="0"/>
              <a:t>O orgulho é fácil de voltar depois de você se arrepender. Você pode até se orgulhar de sua humildade! Esteja certo de que </a:t>
            </a:r>
            <a:r>
              <a:rPr lang="pt-BR" b="1" dirty="0" smtClean="0"/>
              <a:t>Satanás</a:t>
            </a:r>
            <a:r>
              <a:rPr lang="pt-BR" dirty="0" smtClean="0"/>
              <a:t>, </a:t>
            </a:r>
            <a:r>
              <a:rPr lang="pt-BR" dirty="0"/>
              <a:t>o </a:t>
            </a:r>
            <a:r>
              <a:rPr lang="pt-BR" b="1" dirty="0"/>
              <a:t>mundo</a:t>
            </a:r>
            <a:r>
              <a:rPr lang="pt-BR" dirty="0"/>
              <a:t>, a </a:t>
            </a:r>
            <a:r>
              <a:rPr lang="pt-BR" b="1" dirty="0"/>
              <a:t>carne</a:t>
            </a:r>
            <a:r>
              <a:rPr lang="pt-BR" dirty="0"/>
              <a:t> e </a:t>
            </a:r>
            <a:r>
              <a:rPr lang="pt-BR" dirty="0" smtClean="0"/>
              <a:t>farão </a:t>
            </a:r>
            <a:r>
              <a:rPr lang="pt-BR" dirty="0"/>
              <a:t>tudo o que puderem para trazê-lo de volta ao pecado do orgulho.</a:t>
            </a:r>
          </a:p>
          <a:p>
            <a:pPr marL="0" indent="0">
              <a:buNone/>
            </a:pPr>
            <a:r>
              <a:rPr lang="pt-BR" dirty="0"/>
              <a:t> </a:t>
            </a:r>
          </a:p>
          <a:p>
            <a:r>
              <a:rPr lang="pt-BR" b="1" dirty="0"/>
              <a:t>Satanás</a:t>
            </a:r>
            <a:r>
              <a:rPr lang="pt-BR" dirty="0"/>
              <a:t> colocará oportunidades em seu caminho que tornarão mais fácil para você exercitar seu orgulho. Resista a seus esquemas vestindo toda a armadura de Deus. Use especialmente o “cinto da verdade” (Efésios 6:14), lembrando-se de que Deus é quem merece honra, não você</a:t>
            </a:r>
            <a:r>
              <a:rPr lang="pt-BR" dirty="0" smtClean="0"/>
              <a:t>.</a:t>
            </a: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229</a:t>
            </a:fld>
            <a:endParaRPr lang="pt-BR" dirty="0"/>
          </a:p>
        </p:txBody>
      </p:sp>
    </p:spTree>
    <p:extLst>
      <p:ext uri="{BB962C8B-B14F-4D97-AF65-F5344CB8AC3E}">
        <p14:creationId xmlns:p14="http://schemas.microsoft.com/office/powerpoint/2010/main" val="521947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00741"/>
            <a:ext cx="10515600" cy="1325563"/>
          </a:xfrm>
        </p:spPr>
        <p:txBody>
          <a:bodyPr>
            <a:normAutofit/>
          </a:bodyPr>
          <a:lstStyle/>
          <a:p>
            <a:pPr algn="ctr"/>
            <a:r>
              <a:rPr lang="pt-BR" sz="6000" b="1" dirty="0" smtClean="0"/>
              <a:t>DE ONDE VEM O ORGULHO?</a:t>
            </a:r>
            <a:endParaRPr lang="pt-BR" sz="6000" dirty="0"/>
          </a:p>
        </p:txBody>
      </p:sp>
      <p:sp>
        <p:nvSpPr>
          <p:cNvPr id="3" name="Espaço Reservado para Conteúdo 2"/>
          <p:cNvSpPr>
            <a:spLocks noGrp="1"/>
          </p:cNvSpPr>
          <p:nvPr>
            <p:ph idx="1"/>
          </p:nvPr>
        </p:nvSpPr>
        <p:spPr>
          <a:xfrm>
            <a:off x="838200" y="1526304"/>
            <a:ext cx="10515600" cy="4650659"/>
          </a:xfrm>
        </p:spPr>
        <p:txBody>
          <a:bodyPr>
            <a:noAutofit/>
          </a:bodyPr>
          <a:lstStyle/>
          <a:p>
            <a:pPr marL="0" indent="0" algn="ctr" fontAlgn="base">
              <a:buNone/>
            </a:pPr>
            <a:r>
              <a:rPr lang="pt-BR" b="1" dirty="0" smtClean="0"/>
              <a:t>A Iniquidade em Satanás</a:t>
            </a:r>
            <a:endParaRPr lang="pt-BR" dirty="0" smtClean="0"/>
          </a:p>
          <a:p>
            <a:pPr marL="0" indent="0" fontAlgn="base">
              <a:buNone/>
            </a:pPr>
            <a:r>
              <a:rPr lang="pt-BR" sz="1200" dirty="0"/>
              <a:t> </a:t>
            </a:r>
          </a:p>
          <a:p>
            <a:pPr marL="0" indent="0" fontAlgn="base">
              <a:buNone/>
            </a:pPr>
            <a:r>
              <a:rPr lang="pt-BR" dirty="0"/>
              <a:t>O que foi esta iniquidade ou pecado encontrado nele? Foi orgulho! Acho que foi quatro coisas que levaram para a queda de Satanás. </a:t>
            </a:r>
          </a:p>
          <a:p>
            <a:pPr marL="0" indent="0" fontAlgn="base">
              <a:buNone/>
            </a:pPr>
            <a:r>
              <a:rPr lang="pt-BR" sz="1200" dirty="0"/>
              <a:t> </a:t>
            </a:r>
          </a:p>
          <a:p>
            <a:pPr marL="919163" lvl="1" indent="-461963" fontAlgn="base">
              <a:buFont typeface="Wingdings" panose="05000000000000000000" pitchFamily="2" charset="2"/>
              <a:buChar char="ü"/>
            </a:pPr>
            <a:r>
              <a:rPr lang="pt-BR" sz="2800" dirty="0" smtClean="0"/>
              <a:t>Por </a:t>
            </a:r>
            <a:r>
              <a:rPr lang="pt-BR" sz="2800" dirty="0"/>
              <a:t>causa do seu comércio e violência (Eze. 28:16 e 18). Isso é o mais difícil para entender. Eu suspeito que tem algo de haver com comportamento no céu que é além da nossa compreensão. A palavra “</a:t>
            </a:r>
            <a:r>
              <a:rPr lang="pt-BR" sz="2800" b="1" i="1" dirty="0"/>
              <a:t>comércio</a:t>
            </a:r>
            <a:r>
              <a:rPr lang="pt-BR" sz="2800" dirty="0"/>
              <a:t>” tem a ideia de </a:t>
            </a:r>
            <a:r>
              <a:rPr lang="pt-BR" sz="2800" i="1" dirty="0"/>
              <a:t>trocar algo</a:t>
            </a:r>
            <a:r>
              <a:rPr lang="pt-BR" sz="2800" dirty="0"/>
              <a:t>. Talvez Satanás estava trocando favores para receber reconhecimento. Talvez ele estava levando seus anjos para o seguir, em vez de seguir Deus; assim, criando separação deles para com Deus. Talvez Deus viu isso como violência. </a:t>
            </a:r>
            <a:r>
              <a:rPr lang="pt-BR" sz="2800" b="1" dirty="0"/>
              <a:t>Ele mereceu melhor.</a:t>
            </a:r>
            <a:endParaRPr lang="pt-BR" sz="2800" dirty="0"/>
          </a:p>
          <a:p>
            <a:pPr marL="0" indent="0" fontAlgn="base">
              <a:buNone/>
            </a:pPr>
            <a:r>
              <a:rPr lang="pt-BR" dirty="0"/>
              <a:t> </a:t>
            </a: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23</a:t>
            </a:fld>
            <a:endParaRPr lang="pt-BR" dirty="0"/>
          </a:p>
        </p:txBody>
      </p:sp>
    </p:spTree>
    <p:extLst>
      <p:ext uri="{BB962C8B-B14F-4D97-AF65-F5344CB8AC3E}">
        <p14:creationId xmlns:p14="http://schemas.microsoft.com/office/powerpoint/2010/main" val="3810393572"/>
      </p:ext>
    </p:extLst>
  </p:cSld>
  <p:clrMapOvr>
    <a:masterClrMapping/>
  </p:clrMapOvr>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5400" dirty="0"/>
              <a:t>GANHANDO A VITÓRIA SOBRE ORGULHO-EMOÇÕES</a:t>
            </a:r>
            <a:endParaRPr lang="pt-BR" sz="6000" dirty="0"/>
          </a:p>
        </p:txBody>
      </p:sp>
      <p:sp>
        <p:nvSpPr>
          <p:cNvPr id="3" name="Espaço Reservado para Conteúdo 2"/>
          <p:cNvSpPr>
            <a:spLocks noGrp="1"/>
          </p:cNvSpPr>
          <p:nvPr>
            <p:ph idx="1"/>
          </p:nvPr>
        </p:nvSpPr>
        <p:spPr>
          <a:xfrm>
            <a:off x="374073" y="1690688"/>
            <a:ext cx="11492345" cy="5167312"/>
          </a:xfrm>
        </p:spPr>
        <p:txBody>
          <a:bodyPr>
            <a:normAutofit lnSpcReduction="10000"/>
          </a:bodyPr>
          <a:lstStyle/>
          <a:p>
            <a:pPr lvl="0"/>
            <a:r>
              <a:rPr lang="pt-BR" dirty="0"/>
              <a:t>Os valores do </a:t>
            </a:r>
            <a:r>
              <a:rPr lang="pt-BR" b="1" dirty="0" smtClean="0"/>
              <a:t>mundo</a:t>
            </a:r>
            <a:r>
              <a:rPr lang="pt-BR" dirty="0" smtClean="0"/>
              <a:t> estão </a:t>
            </a:r>
            <a:r>
              <a:rPr lang="pt-BR" dirty="0"/>
              <a:t>de pernas para o ar, incluindo a promoção do orgulho como algo positivo. O sistema mundial nos dá mensagens como “Você deve se considerar bem” e “Tente se manter no centro das atenções”. Vença o mundo convidando Deus a transformar o seu pensamento para que você concorde com Ele sobre a importância que Ele dá à humildade</a:t>
            </a:r>
            <a:r>
              <a:rPr lang="pt-BR" dirty="0" smtClean="0"/>
              <a:t>.</a:t>
            </a:r>
            <a:endParaRPr lang="pt-BR" dirty="0"/>
          </a:p>
          <a:p>
            <a:pPr lvl="0"/>
            <a:r>
              <a:rPr lang="pt-BR" dirty="0"/>
              <a:t>Sua </a:t>
            </a:r>
            <a:r>
              <a:rPr lang="pt-BR" b="1" dirty="0"/>
              <a:t>carne</a:t>
            </a:r>
            <a:r>
              <a:rPr lang="pt-BR" dirty="0"/>
              <a:t> (natureza pecaminosa) anseia pelos bons sentimentos que obtém quando você infla seu ego e egoisticamente busca a atenção de outras pessoas. Portanto, lembre-se de que sua natureza pecaminosa já está morta. Coopere com o Espírito Santo, que busca engrandecer a Deus, não as criaturas de Deus. Ataques espirituais nunca cessarão. Portanto, permaneça alerta. O poder de Deus é mais do que suficiente para defendê-lo contra-ataques espirituais para que você possa continuar a viver de uma forma que seja consistente com o seu arrependimento</a:t>
            </a:r>
            <a:r>
              <a:rPr lang="pt-BR" dirty="0" smtClean="0"/>
              <a:t>.</a:t>
            </a: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230</a:t>
            </a:fld>
            <a:endParaRPr lang="pt-BR" dirty="0"/>
          </a:p>
        </p:txBody>
      </p:sp>
    </p:spTree>
    <p:extLst>
      <p:ext uri="{BB962C8B-B14F-4D97-AF65-F5344CB8AC3E}">
        <p14:creationId xmlns:p14="http://schemas.microsoft.com/office/powerpoint/2010/main" val="827136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5400" dirty="0"/>
              <a:t>GANHANDO A VITÓRIA SOBRE ORGULHO-EMOÇÕES</a:t>
            </a:r>
            <a:endParaRPr lang="pt-BR" sz="6000" dirty="0"/>
          </a:p>
        </p:txBody>
      </p:sp>
      <p:sp>
        <p:nvSpPr>
          <p:cNvPr id="3" name="Espaço Reservado para Conteúdo 2"/>
          <p:cNvSpPr>
            <a:spLocks noGrp="1"/>
          </p:cNvSpPr>
          <p:nvPr>
            <p:ph idx="1"/>
          </p:nvPr>
        </p:nvSpPr>
        <p:spPr>
          <a:xfrm>
            <a:off x="838200" y="1690688"/>
            <a:ext cx="10515600" cy="5167312"/>
          </a:xfrm>
        </p:spPr>
        <p:txBody>
          <a:bodyPr>
            <a:normAutofit/>
          </a:bodyPr>
          <a:lstStyle/>
          <a:p>
            <a:pPr marL="0" indent="0">
              <a:buNone/>
            </a:pPr>
            <a:r>
              <a:rPr lang="pt-BR" dirty="0"/>
              <a:t>Assim, devemos permanecer na </a:t>
            </a:r>
            <a:r>
              <a:rPr lang="pt-BR" b="1" dirty="0"/>
              <a:t>Palavra</a:t>
            </a:r>
            <a:r>
              <a:rPr lang="pt-BR" dirty="0"/>
              <a:t> todos os dias e manter nossas mentes em Deus e em Seu coração por meio da </a:t>
            </a:r>
            <a:r>
              <a:rPr lang="pt-BR" b="1" dirty="0"/>
              <a:t>oração</a:t>
            </a:r>
            <a:r>
              <a:rPr lang="pt-BR" dirty="0"/>
              <a:t>, </a:t>
            </a:r>
            <a:r>
              <a:rPr lang="pt-BR" dirty="0" smtClean="0"/>
              <a:t>e da submissão ao </a:t>
            </a:r>
            <a:r>
              <a:rPr lang="pt-BR" b="1" dirty="0" smtClean="0"/>
              <a:t>Espírito Santo</a:t>
            </a:r>
            <a:r>
              <a:rPr lang="pt-BR" dirty="0" smtClean="0"/>
              <a:t>.</a:t>
            </a:r>
            <a:endParaRPr lang="pt-BR" dirty="0"/>
          </a:p>
          <a:p>
            <a:pPr marL="0" indent="0">
              <a:buNone/>
            </a:pPr>
            <a:r>
              <a:rPr lang="pt-BR" dirty="0"/>
              <a:t> </a:t>
            </a:r>
          </a:p>
          <a:p>
            <a:pPr marL="0" indent="0" algn="ctr">
              <a:buNone/>
            </a:pPr>
            <a:r>
              <a:rPr lang="pt-BR" dirty="0"/>
              <a:t>Tiago 4:6-10</a:t>
            </a:r>
          </a:p>
          <a:p>
            <a:pPr marL="0" indent="0" algn="ctr">
              <a:buNone/>
            </a:pPr>
            <a:r>
              <a:rPr lang="pt-BR" dirty="0"/>
              <a:t>“</a:t>
            </a:r>
            <a:r>
              <a:rPr lang="pt-BR" i="1" baseline="30000" dirty="0"/>
              <a:t>6</a:t>
            </a:r>
            <a:r>
              <a:rPr lang="pt-BR" i="1" dirty="0"/>
              <a:t>Antes, ele dá maior graça. Portanto diz: Deus resiste aos soberbos, mas dá graça aos humildes. </a:t>
            </a:r>
            <a:r>
              <a:rPr lang="pt-BR" i="1" baseline="30000" dirty="0"/>
              <a:t>7</a:t>
            </a:r>
            <a:r>
              <a:rPr lang="pt-BR" i="1" dirty="0"/>
              <a:t>Sujeitai-vos, pois, a Deus, resisti ao diabo, e ele fugirá de vós. </a:t>
            </a:r>
            <a:r>
              <a:rPr lang="pt-BR" i="1" baseline="30000" dirty="0"/>
              <a:t>8</a:t>
            </a:r>
            <a:r>
              <a:rPr lang="pt-BR" i="1" dirty="0"/>
              <a:t>Chegai-vos a Deus, e ele se chegará a vós. Alimpai as mãos, pecadores; e, vós de duplo ânimo, purificai os corações. </a:t>
            </a:r>
            <a:r>
              <a:rPr lang="pt-BR" i="1" baseline="30000" dirty="0"/>
              <a:t>9</a:t>
            </a:r>
            <a:r>
              <a:rPr lang="pt-BR" i="1" dirty="0"/>
              <a:t>Senti as vossas misérias, e lamentai e chorai; converta-se o vosso riso em pranto, </a:t>
            </a:r>
            <a:r>
              <a:rPr lang="pt-BR" i="1" dirty="0" smtClean="0"/>
              <a:t>e o vosso </a:t>
            </a:r>
            <a:r>
              <a:rPr lang="pt-BR" i="1" dirty="0"/>
              <a:t>gozo em tristeza. </a:t>
            </a:r>
            <a:r>
              <a:rPr lang="pt-BR" i="1" baseline="30000" dirty="0"/>
              <a:t>10</a:t>
            </a:r>
            <a:r>
              <a:rPr lang="pt-BR" i="1" dirty="0"/>
              <a:t>Humilhai-vos perante o Senhor, e ele vos exaltará</a:t>
            </a:r>
            <a:r>
              <a:rPr lang="pt-BR" dirty="0" smtClean="0"/>
              <a:t>.”</a:t>
            </a: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231</a:t>
            </a:fld>
            <a:endParaRPr lang="pt-BR" dirty="0"/>
          </a:p>
        </p:txBody>
      </p:sp>
    </p:spTree>
    <p:extLst>
      <p:ext uri="{BB962C8B-B14F-4D97-AF65-F5344CB8AC3E}">
        <p14:creationId xmlns:p14="http://schemas.microsoft.com/office/powerpoint/2010/main" val="2474256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5400" dirty="0"/>
              <a:t>GANHANDO A VITÓRIA SOBRE ORGULHO-EMOÇÕES</a:t>
            </a:r>
            <a:endParaRPr lang="pt-BR" sz="6000" dirty="0"/>
          </a:p>
        </p:txBody>
      </p:sp>
      <p:sp>
        <p:nvSpPr>
          <p:cNvPr id="3" name="Espaço Reservado para Conteúdo 2"/>
          <p:cNvSpPr>
            <a:spLocks noGrp="1"/>
          </p:cNvSpPr>
          <p:nvPr>
            <p:ph idx="1"/>
          </p:nvPr>
        </p:nvSpPr>
        <p:spPr>
          <a:xfrm>
            <a:off x="838200" y="1690688"/>
            <a:ext cx="10515600" cy="5167312"/>
          </a:xfrm>
        </p:spPr>
        <p:txBody>
          <a:bodyPr>
            <a:normAutofit/>
          </a:bodyPr>
          <a:lstStyle/>
          <a:p>
            <a:pPr marL="0" indent="0">
              <a:buNone/>
            </a:pPr>
            <a:r>
              <a:rPr lang="pt-BR" b="1" dirty="0"/>
              <a:t>5.	Receber Bem os Elogios</a:t>
            </a:r>
            <a:endParaRPr lang="pt-BR" dirty="0"/>
          </a:p>
          <a:p>
            <a:pPr marL="0" indent="0">
              <a:buNone/>
            </a:pPr>
            <a:r>
              <a:rPr lang="pt-BR" dirty="0"/>
              <a:t> </a:t>
            </a:r>
          </a:p>
          <a:p>
            <a:pPr marL="0" indent="0">
              <a:buNone/>
            </a:pPr>
            <a:r>
              <a:rPr lang="pt-BR" dirty="0"/>
              <a:t>É difícil descobrir como dar e receber elogios. Você quer encorajar as pessoas com os dons que Deus lhes deu, mas também não quer fazer com que caiam no orgulho. Como você dá e recebe elogios?</a:t>
            </a:r>
          </a:p>
          <a:p>
            <a:pPr marL="0" indent="0">
              <a:buNone/>
            </a:pPr>
            <a:r>
              <a:rPr lang="pt-BR" dirty="0"/>
              <a:t> </a:t>
            </a:r>
          </a:p>
          <a:p>
            <a:pPr marL="0" indent="0">
              <a:buNone/>
            </a:pPr>
            <a:r>
              <a:rPr lang="pt-BR" dirty="0"/>
              <a:t>Ted </a:t>
            </a:r>
            <a:r>
              <a:rPr lang="pt-BR" dirty="0" err="1"/>
              <a:t>Hegre</a:t>
            </a:r>
            <a:r>
              <a:rPr lang="pt-BR" dirty="0"/>
              <a:t>, fundador da </a:t>
            </a:r>
            <a:r>
              <a:rPr lang="pt-BR" dirty="0" err="1"/>
              <a:t>Bethany</a:t>
            </a:r>
            <a:r>
              <a:rPr lang="pt-BR" dirty="0"/>
              <a:t> Global </a:t>
            </a:r>
            <a:r>
              <a:rPr lang="pt-BR" dirty="0" err="1"/>
              <a:t>University</a:t>
            </a:r>
            <a:r>
              <a:rPr lang="pt-BR" dirty="0"/>
              <a:t>, costumava dizer: “Receba elogios, mas não os engula”. Seu ponto era que é bom reconhecer suas habilidades e usá-las para a glória de Deus. Permita que as pessoas o edifiquem, mas não permita que elas o convençam de que você poderia ter feito isso sozinho</a:t>
            </a:r>
            <a:r>
              <a:rPr lang="pt-BR" dirty="0" smtClean="0"/>
              <a:t>.</a:t>
            </a: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232</a:t>
            </a:fld>
            <a:endParaRPr lang="pt-BR" dirty="0"/>
          </a:p>
        </p:txBody>
      </p:sp>
    </p:spTree>
    <p:extLst>
      <p:ext uri="{BB962C8B-B14F-4D97-AF65-F5344CB8AC3E}">
        <p14:creationId xmlns:p14="http://schemas.microsoft.com/office/powerpoint/2010/main" val="458153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5400" dirty="0"/>
              <a:t>GANHANDO A VITÓRIA SOBRE ORGULHO-EMOÇÕES</a:t>
            </a:r>
            <a:endParaRPr lang="pt-BR" sz="6000" dirty="0"/>
          </a:p>
        </p:txBody>
      </p:sp>
      <p:sp>
        <p:nvSpPr>
          <p:cNvPr id="3" name="Espaço Reservado para Conteúdo 2"/>
          <p:cNvSpPr>
            <a:spLocks noGrp="1"/>
          </p:cNvSpPr>
          <p:nvPr>
            <p:ph idx="1"/>
          </p:nvPr>
        </p:nvSpPr>
        <p:spPr>
          <a:xfrm>
            <a:off x="838200" y="1828800"/>
            <a:ext cx="10515600" cy="5029200"/>
          </a:xfrm>
        </p:spPr>
        <p:txBody>
          <a:bodyPr>
            <a:normAutofit lnSpcReduction="10000"/>
          </a:bodyPr>
          <a:lstStyle/>
          <a:p>
            <a:pPr marL="0" indent="0">
              <a:buNone/>
            </a:pPr>
            <a:r>
              <a:rPr lang="pt-BR" dirty="0"/>
              <a:t>Não elogia o performance (“</a:t>
            </a:r>
            <a:r>
              <a:rPr lang="pt-BR" dirty="0" err="1"/>
              <a:t>Voce</a:t>
            </a:r>
            <a:r>
              <a:rPr lang="pt-BR" dirty="0"/>
              <a:t> cantou maravilhosamente.”), mas elogia o esforço (“Obrigado por ter ensaiado tanto. Foi uma bênção para mim.”)</a:t>
            </a:r>
          </a:p>
          <a:p>
            <a:pPr marL="0" indent="0">
              <a:buNone/>
            </a:pPr>
            <a:endParaRPr lang="pt-BR" dirty="0"/>
          </a:p>
          <a:p>
            <a:pPr marL="0" indent="0">
              <a:buNone/>
            </a:pPr>
            <a:r>
              <a:rPr lang="pt-BR" dirty="0" smtClean="0"/>
              <a:t>Você </a:t>
            </a:r>
            <a:r>
              <a:rPr lang="pt-BR" dirty="0"/>
              <a:t>não deve pensar constantemente sobre como as pessoas pensam de você. Não pense incessantemente nos elogios que você recebeu.</a:t>
            </a:r>
          </a:p>
          <a:p>
            <a:pPr marL="0" indent="0">
              <a:buNone/>
            </a:pPr>
            <a:r>
              <a:rPr lang="pt-BR" dirty="0"/>
              <a:t> </a:t>
            </a:r>
          </a:p>
          <a:p>
            <a:pPr marL="0" indent="0">
              <a:buNone/>
            </a:pPr>
            <a:r>
              <a:rPr lang="pt-BR" dirty="0"/>
              <a:t>O que Deus diz sobre você é o que realmente importa. Ele adora você e está satisfeito com você. “ </a:t>
            </a:r>
            <a:r>
              <a:rPr lang="pt-BR" i="1" dirty="0"/>
              <a:t>Pois agora estou tentando persuadir as pessoas, ou Deus? Ou ainda estou tentando agradar as pessoas? Se eu ainda estivesse tentando agradar às pessoas, não seria um servo de Cristo</a:t>
            </a:r>
            <a:r>
              <a:rPr lang="pt-BR" dirty="0"/>
              <a:t> ”(Gálatas 1:10).</a:t>
            </a:r>
          </a:p>
          <a:p>
            <a:pPr marL="0" indent="0">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233</a:t>
            </a:fld>
            <a:endParaRPr lang="pt-BR" dirty="0"/>
          </a:p>
        </p:txBody>
      </p:sp>
    </p:spTree>
    <p:extLst>
      <p:ext uri="{BB962C8B-B14F-4D97-AF65-F5344CB8AC3E}">
        <p14:creationId xmlns:p14="http://schemas.microsoft.com/office/powerpoint/2010/main" val="3614363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5400" dirty="0"/>
              <a:t>GANHANDO A VITÓRIA SOBRE ORGULHO-EMOÇÕES</a:t>
            </a:r>
            <a:endParaRPr lang="pt-BR" sz="6000" dirty="0"/>
          </a:p>
        </p:txBody>
      </p:sp>
      <p:sp>
        <p:nvSpPr>
          <p:cNvPr id="3" name="Espaço Reservado para Conteúdo 2"/>
          <p:cNvSpPr>
            <a:spLocks noGrp="1"/>
          </p:cNvSpPr>
          <p:nvPr>
            <p:ph idx="1"/>
          </p:nvPr>
        </p:nvSpPr>
        <p:spPr>
          <a:xfrm>
            <a:off x="838200" y="1840254"/>
            <a:ext cx="10515600" cy="3613376"/>
          </a:xfrm>
        </p:spPr>
        <p:txBody>
          <a:bodyPr>
            <a:normAutofit/>
          </a:bodyPr>
          <a:lstStyle/>
          <a:p>
            <a:pPr marL="0" indent="0">
              <a:buNone/>
            </a:pPr>
            <a:r>
              <a:rPr lang="pt-BR" dirty="0"/>
              <a:t> </a:t>
            </a:r>
          </a:p>
          <a:p>
            <a:pPr marL="0" indent="0">
              <a:buNone/>
            </a:pPr>
            <a:r>
              <a:rPr lang="pt-BR" dirty="0"/>
              <a:t>A resposta adequada a um elogio é pensar: "Obrigado Deus para me usar, mas eu sei que todo de bom realmente vem do Senhor!” É adequado reconhecer que sua capacidade vem de Deus.</a:t>
            </a:r>
          </a:p>
          <a:p>
            <a:pPr marL="0" indent="0">
              <a:buNone/>
            </a:pPr>
            <a:r>
              <a:rPr lang="pt-BR" dirty="0"/>
              <a:t> </a:t>
            </a:r>
          </a:p>
          <a:p>
            <a:pPr marL="0" indent="0">
              <a:buNone/>
            </a:pPr>
            <a:r>
              <a:rPr lang="pt-BR" dirty="0"/>
              <a:t>Deus está mais disposto a usar um homem humilde do que um homem orgulhoso que possui todas as habilidades do mundo.</a:t>
            </a:r>
          </a:p>
          <a:p>
            <a:pPr marL="0" indent="0">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234</a:t>
            </a:fld>
            <a:endParaRPr lang="pt-BR" dirty="0"/>
          </a:p>
        </p:txBody>
      </p:sp>
    </p:spTree>
    <p:extLst>
      <p:ext uri="{BB962C8B-B14F-4D97-AF65-F5344CB8AC3E}">
        <p14:creationId xmlns:p14="http://schemas.microsoft.com/office/powerpoint/2010/main" val="1362485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5400" dirty="0"/>
              <a:t>GANHANDO A VITÓRIA SOBRE ORGULHO-EMOÇÕES</a:t>
            </a:r>
            <a:endParaRPr lang="pt-BR" sz="6000" dirty="0"/>
          </a:p>
        </p:txBody>
      </p:sp>
      <p:sp>
        <p:nvSpPr>
          <p:cNvPr id="3" name="Espaço Reservado para Conteúdo 2"/>
          <p:cNvSpPr>
            <a:spLocks noGrp="1"/>
          </p:cNvSpPr>
          <p:nvPr>
            <p:ph idx="1"/>
          </p:nvPr>
        </p:nvSpPr>
        <p:spPr>
          <a:xfrm>
            <a:off x="838200" y="1690688"/>
            <a:ext cx="10515600" cy="5167312"/>
          </a:xfrm>
        </p:spPr>
        <p:txBody>
          <a:bodyPr>
            <a:normAutofit lnSpcReduction="10000"/>
          </a:bodyPr>
          <a:lstStyle/>
          <a:p>
            <a:pPr marL="0" indent="0">
              <a:buNone/>
            </a:pPr>
            <a:r>
              <a:rPr lang="pt-BR" b="1" dirty="0"/>
              <a:t>6.	Esteja Contente e Grato pelo que Você Tem.</a:t>
            </a:r>
            <a:r>
              <a:rPr lang="pt-BR" dirty="0"/>
              <a:t/>
            </a:r>
            <a:br>
              <a:rPr lang="pt-BR" dirty="0"/>
            </a:br>
            <a:endParaRPr lang="pt-BR" dirty="0"/>
          </a:p>
          <a:p>
            <a:pPr marL="0" indent="0">
              <a:buNone/>
            </a:pPr>
            <a:r>
              <a:rPr lang="pt-BR" dirty="0"/>
              <a:t>Isso não significa que você não deva desejar coisas maiores - você sempre pode perseverar para alcançá-las. No entanto, embora você ainda não os tenha, fique contente e grato pelo que você possui atualmente. </a:t>
            </a:r>
          </a:p>
          <a:p>
            <a:pPr marL="0" indent="0">
              <a:buNone/>
            </a:pPr>
            <a:r>
              <a:rPr lang="pt-BR" dirty="0"/>
              <a:t> </a:t>
            </a:r>
          </a:p>
          <a:p>
            <a:pPr marL="0" indent="0" algn="ctr">
              <a:buNone/>
            </a:pPr>
            <a:r>
              <a:rPr lang="pt-BR" dirty="0"/>
              <a:t>Filipenses 4:11-13</a:t>
            </a:r>
          </a:p>
          <a:p>
            <a:pPr marL="0" indent="0" algn="ctr">
              <a:buNone/>
            </a:pPr>
            <a:r>
              <a:rPr lang="pt-BR" dirty="0"/>
              <a:t>“</a:t>
            </a:r>
            <a:r>
              <a:rPr lang="pt-BR" i="1" baseline="30000" dirty="0"/>
              <a:t>11</a:t>
            </a:r>
            <a:r>
              <a:rPr lang="pt-BR" i="1" dirty="0"/>
              <a:t>Não digo isto como por necessidade, porque já aprendi a contentar-me com o que tenho. </a:t>
            </a:r>
            <a:r>
              <a:rPr lang="pt-BR" i="1" baseline="30000" dirty="0"/>
              <a:t>12</a:t>
            </a:r>
            <a:r>
              <a:rPr lang="pt-BR" i="1" dirty="0"/>
              <a:t>Sei estar abatido, e sei também ter abundância; em toda a maneira, e em todas as coisas estou instruído, tanto a ter fartura, como a ter fome; tanto a ter abundância, como a padecer necessidade. </a:t>
            </a:r>
            <a:r>
              <a:rPr lang="pt-BR" i="1" baseline="30000" dirty="0"/>
              <a:t>13</a:t>
            </a:r>
            <a:r>
              <a:rPr lang="pt-BR" i="1" dirty="0"/>
              <a:t>Posso todas as coisas em Cristo que me fortalece</a:t>
            </a:r>
            <a:r>
              <a:rPr lang="pt-BR" dirty="0" smtClean="0"/>
              <a:t>.”</a:t>
            </a: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235</a:t>
            </a:fld>
            <a:endParaRPr lang="pt-BR" dirty="0"/>
          </a:p>
        </p:txBody>
      </p:sp>
    </p:spTree>
    <p:extLst>
      <p:ext uri="{BB962C8B-B14F-4D97-AF65-F5344CB8AC3E}">
        <p14:creationId xmlns:p14="http://schemas.microsoft.com/office/powerpoint/2010/main" val="4004768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5400" dirty="0"/>
              <a:t>GANHANDO A VITÓRIA SOBRE ORGULHO-EMOÇÕES</a:t>
            </a:r>
            <a:endParaRPr lang="pt-BR" sz="6000" dirty="0"/>
          </a:p>
        </p:txBody>
      </p:sp>
      <p:sp>
        <p:nvSpPr>
          <p:cNvPr id="3" name="Espaço Reservado para Conteúdo 2"/>
          <p:cNvSpPr>
            <a:spLocks noGrp="1"/>
          </p:cNvSpPr>
          <p:nvPr>
            <p:ph idx="1"/>
          </p:nvPr>
        </p:nvSpPr>
        <p:spPr>
          <a:xfrm>
            <a:off x="838200" y="2306782"/>
            <a:ext cx="10515600" cy="3870180"/>
          </a:xfrm>
        </p:spPr>
        <p:txBody>
          <a:bodyPr>
            <a:normAutofit/>
          </a:bodyPr>
          <a:lstStyle/>
          <a:p>
            <a:pPr marL="0" indent="0">
              <a:buNone/>
            </a:pPr>
            <a:r>
              <a:rPr lang="pt-BR" dirty="0"/>
              <a:t>Isso o impedirá de ter inveja do que os outros têm, o que pode levá-lo a competir. A inveja e o ciúme também podem causar orgulho. Como você quer provar que é melhor do que o sujeito de sua inveja, tende a se comparar com essa pessoa, destacar suas vantagens e seus defeitos.</a:t>
            </a:r>
          </a:p>
          <a:p>
            <a:pPr marL="0" indent="0">
              <a:buNone/>
            </a:pPr>
            <a:r>
              <a:rPr lang="pt-BR" dirty="0"/>
              <a:t> </a:t>
            </a:r>
          </a:p>
          <a:p>
            <a:pPr marL="0" indent="0">
              <a:buNone/>
            </a:pPr>
            <a:r>
              <a:rPr lang="pt-BR" dirty="0"/>
              <a:t>Também está erado aceitar os valores que o mundo tem sobre nossa aparência, capacidades, passado, etc. Cure-se de suas inseguranças e aprenda seu propósito em Cristo. Você não precisaria fingir que é perfeito se estivesse confortável em sua própria pele. </a:t>
            </a: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236</a:t>
            </a:fld>
            <a:endParaRPr lang="pt-BR" dirty="0"/>
          </a:p>
        </p:txBody>
      </p:sp>
    </p:spTree>
    <p:extLst>
      <p:ext uri="{BB962C8B-B14F-4D97-AF65-F5344CB8AC3E}">
        <p14:creationId xmlns:p14="http://schemas.microsoft.com/office/powerpoint/2010/main" val="3583689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5400" dirty="0"/>
              <a:t>GANHANDO A VITÓRIA SOBRE ORGULHO-EMOÇÕES</a:t>
            </a:r>
            <a:endParaRPr lang="pt-BR" sz="6000" dirty="0"/>
          </a:p>
        </p:txBody>
      </p:sp>
      <p:sp>
        <p:nvSpPr>
          <p:cNvPr id="3" name="Espaço Reservado para Conteúdo 2"/>
          <p:cNvSpPr>
            <a:spLocks noGrp="1"/>
          </p:cNvSpPr>
          <p:nvPr>
            <p:ph idx="1"/>
          </p:nvPr>
        </p:nvSpPr>
        <p:spPr>
          <a:xfrm>
            <a:off x="838200" y="1828712"/>
            <a:ext cx="10515600" cy="5167312"/>
          </a:xfrm>
        </p:spPr>
        <p:txBody>
          <a:bodyPr>
            <a:normAutofit lnSpcReduction="10000"/>
          </a:bodyPr>
          <a:lstStyle/>
          <a:p>
            <a:pPr marL="0" indent="0">
              <a:buNone/>
            </a:pPr>
            <a:r>
              <a:rPr lang="pt-BR" dirty="0"/>
              <a:t>Não devemos pensar de si mais do que é convém. Não tenta si agradar sempre, e </a:t>
            </a:r>
            <a:r>
              <a:rPr lang="pt-BR" b="1" dirty="0"/>
              <a:t>Pare de ser tão duro consigo mesmo. </a:t>
            </a:r>
            <a:r>
              <a:rPr lang="pt-BR" dirty="0"/>
              <a:t>Se você errar, volte e comece do zero amanhã.</a:t>
            </a:r>
          </a:p>
          <a:p>
            <a:pPr marL="0" indent="0">
              <a:buNone/>
            </a:pPr>
            <a:r>
              <a:rPr lang="pt-BR" sz="2400" dirty="0"/>
              <a:t> </a:t>
            </a:r>
          </a:p>
          <a:p>
            <a:pPr marL="0" indent="0" algn="ctr">
              <a:buNone/>
            </a:pPr>
            <a:r>
              <a:rPr lang="pt-BR" dirty="0"/>
              <a:t>Romanos 12:3</a:t>
            </a:r>
          </a:p>
          <a:p>
            <a:pPr marL="0" indent="0" algn="ctr">
              <a:buNone/>
            </a:pPr>
            <a:r>
              <a:rPr lang="pt-BR" dirty="0"/>
              <a:t>“</a:t>
            </a:r>
            <a:r>
              <a:rPr lang="pt-BR" i="1" dirty="0"/>
              <a:t>Porque pela graça que me é dada, digo a cada um dentre vós que não pense de si mesmo além do que convém; antes, pense com moderação, conforme a medida da fé que Deus repartiu a cada um</a:t>
            </a:r>
            <a:r>
              <a:rPr lang="pt-BR" dirty="0"/>
              <a:t>.”</a:t>
            </a:r>
          </a:p>
          <a:p>
            <a:pPr marL="0" indent="0" algn="ctr">
              <a:buNone/>
            </a:pPr>
            <a:r>
              <a:rPr lang="pt-BR" sz="2400" dirty="0"/>
              <a:t> </a:t>
            </a:r>
          </a:p>
          <a:p>
            <a:pPr marL="0" indent="0" algn="ctr">
              <a:buNone/>
            </a:pPr>
            <a:r>
              <a:rPr lang="pt-BR" dirty="0"/>
              <a:t>Romanos 15:1</a:t>
            </a:r>
          </a:p>
          <a:p>
            <a:pPr marL="0" indent="0" algn="ctr">
              <a:buNone/>
            </a:pPr>
            <a:r>
              <a:rPr lang="pt-BR" dirty="0"/>
              <a:t>“</a:t>
            </a:r>
            <a:r>
              <a:rPr lang="pt-BR" i="1" dirty="0"/>
              <a:t>Mas nós, que somos fortes, devemos suportar as fraquezas dos fracos, e não agradar a nós mesmos</a:t>
            </a:r>
            <a:r>
              <a:rPr lang="pt-BR" dirty="0" smtClean="0"/>
              <a:t>.”</a:t>
            </a: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237</a:t>
            </a:fld>
            <a:endParaRPr lang="pt-BR" dirty="0"/>
          </a:p>
        </p:txBody>
      </p:sp>
    </p:spTree>
    <p:extLst>
      <p:ext uri="{BB962C8B-B14F-4D97-AF65-F5344CB8AC3E}">
        <p14:creationId xmlns:p14="http://schemas.microsoft.com/office/powerpoint/2010/main" val="4205244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5400" dirty="0"/>
              <a:t>GANHANDO A VITÓRIA SOBRE ORGULHO-EMOÇÕES</a:t>
            </a:r>
            <a:endParaRPr lang="pt-BR" sz="6000" dirty="0"/>
          </a:p>
        </p:txBody>
      </p:sp>
      <p:sp>
        <p:nvSpPr>
          <p:cNvPr id="3" name="Espaço Reservado para Conteúdo 2"/>
          <p:cNvSpPr>
            <a:spLocks noGrp="1"/>
          </p:cNvSpPr>
          <p:nvPr>
            <p:ph idx="1"/>
          </p:nvPr>
        </p:nvSpPr>
        <p:spPr>
          <a:xfrm>
            <a:off x="235527" y="1995055"/>
            <a:ext cx="11734800" cy="4862945"/>
          </a:xfrm>
        </p:spPr>
        <p:txBody>
          <a:bodyPr>
            <a:normAutofit/>
          </a:bodyPr>
          <a:lstStyle/>
          <a:p>
            <a:pPr marL="514350" indent="-514350" fontAlgn="base">
              <a:buAutoNum type="arabicPeriod" startAt="7"/>
            </a:pPr>
            <a:r>
              <a:rPr lang="pt-BR" b="1" dirty="0" smtClean="0"/>
              <a:t>Busca </a:t>
            </a:r>
            <a:r>
              <a:rPr lang="pt-BR" b="1" dirty="0"/>
              <a:t>Ter o Temor do </a:t>
            </a:r>
            <a:r>
              <a:rPr lang="pt-BR" b="1" dirty="0" smtClean="0"/>
              <a:t>Senhor</a:t>
            </a:r>
            <a:endParaRPr lang="pt-BR" dirty="0"/>
          </a:p>
          <a:p>
            <a:pPr marL="514350" indent="-514350" fontAlgn="base">
              <a:buAutoNum type="arabicPeriod" startAt="7"/>
            </a:pPr>
            <a:endParaRPr lang="pt-BR" dirty="0"/>
          </a:p>
          <a:p>
            <a:pPr marL="0" indent="0">
              <a:buNone/>
            </a:pPr>
            <a:r>
              <a:rPr lang="pt-BR" dirty="0"/>
              <a:t>Necessita o temor do SENHOR para derrotar o orgulho: </a:t>
            </a:r>
          </a:p>
          <a:p>
            <a:pPr marL="0" indent="0">
              <a:buNone/>
            </a:pPr>
            <a:r>
              <a:rPr lang="pt-BR" dirty="0"/>
              <a:t> </a:t>
            </a:r>
          </a:p>
          <a:p>
            <a:pPr marL="0" indent="0" algn="ctr">
              <a:buNone/>
            </a:pPr>
            <a:r>
              <a:rPr lang="pt-BR" dirty="0"/>
              <a:t>Provérbios 3:7</a:t>
            </a:r>
          </a:p>
          <a:p>
            <a:pPr marL="0" indent="0" algn="ctr">
              <a:buNone/>
            </a:pPr>
            <a:r>
              <a:rPr lang="pt-BR" dirty="0"/>
              <a:t>“</a:t>
            </a:r>
            <a:r>
              <a:rPr lang="pt-BR" i="1" dirty="0"/>
              <a:t>Não sejas sábio a teus próprios olhos; teme ao SENHOR e aparta-te do mal</a:t>
            </a:r>
            <a:r>
              <a:rPr lang="pt-BR" dirty="0"/>
              <a:t>.”</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238</a:t>
            </a:fld>
            <a:endParaRPr lang="pt-BR" dirty="0"/>
          </a:p>
        </p:txBody>
      </p:sp>
    </p:spTree>
    <p:extLst>
      <p:ext uri="{BB962C8B-B14F-4D97-AF65-F5344CB8AC3E}">
        <p14:creationId xmlns:p14="http://schemas.microsoft.com/office/powerpoint/2010/main" val="3926857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5400" dirty="0"/>
              <a:t>GANHANDO A VITÓRIA SOBRE ORGULHO-EMOÇÕES</a:t>
            </a:r>
            <a:endParaRPr lang="pt-BR" sz="6000" dirty="0"/>
          </a:p>
        </p:txBody>
      </p:sp>
      <p:sp>
        <p:nvSpPr>
          <p:cNvPr id="3" name="Espaço Reservado para Conteúdo 2"/>
          <p:cNvSpPr>
            <a:spLocks noGrp="1"/>
          </p:cNvSpPr>
          <p:nvPr>
            <p:ph idx="1"/>
          </p:nvPr>
        </p:nvSpPr>
        <p:spPr>
          <a:xfrm>
            <a:off x="838200" y="2563586"/>
            <a:ext cx="10515600" cy="3613376"/>
          </a:xfrm>
        </p:spPr>
        <p:txBody>
          <a:bodyPr>
            <a:normAutofit/>
          </a:bodyPr>
          <a:lstStyle/>
          <a:p>
            <a:pPr marL="0" indent="0" algn="ctr" fontAlgn="base">
              <a:buNone/>
            </a:pPr>
            <a:r>
              <a:rPr lang="pt-BR" dirty="0" smtClean="0"/>
              <a:t>Provérbios </a:t>
            </a:r>
            <a:r>
              <a:rPr lang="pt-BR" dirty="0"/>
              <a:t>8:13</a:t>
            </a:r>
          </a:p>
          <a:p>
            <a:pPr marL="0" indent="0" algn="ctr">
              <a:buNone/>
            </a:pPr>
            <a:r>
              <a:rPr lang="pt-BR" dirty="0"/>
              <a:t>“</a:t>
            </a:r>
            <a:r>
              <a:rPr lang="pt-BR" i="1" dirty="0"/>
              <a:t>O temor do SENHOR é odiar o mal; a soberba e a arrogância, o mau caminho e a boca perversa, eu odeio</a:t>
            </a:r>
            <a:r>
              <a:rPr lang="pt-BR" dirty="0"/>
              <a:t>.”</a:t>
            </a:r>
          </a:p>
          <a:p>
            <a:pPr marL="0" indent="0" algn="ctr">
              <a:buNone/>
            </a:pPr>
            <a:r>
              <a:rPr lang="pt-BR" dirty="0"/>
              <a:t> </a:t>
            </a:r>
          </a:p>
          <a:p>
            <a:pPr marL="0" indent="0" algn="ctr">
              <a:buNone/>
            </a:pPr>
            <a:r>
              <a:rPr lang="pt-BR" dirty="0"/>
              <a:t>Provérbios 22:4</a:t>
            </a:r>
          </a:p>
          <a:p>
            <a:pPr marL="0" indent="0" algn="ctr">
              <a:buNone/>
            </a:pPr>
            <a:r>
              <a:rPr lang="pt-BR" dirty="0"/>
              <a:t>“</a:t>
            </a:r>
            <a:r>
              <a:rPr lang="pt-BR" i="1" dirty="0"/>
              <a:t>O galardão da humildade e o temor do SENHOR são riquezas, honra e vida</a:t>
            </a:r>
            <a:r>
              <a:rPr lang="pt-BR" dirty="0"/>
              <a:t>.”</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239</a:t>
            </a:fld>
            <a:endParaRPr lang="pt-BR" dirty="0"/>
          </a:p>
        </p:txBody>
      </p:sp>
    </p:spTree>
    <p:extLst>
      <p:ext uri="{BB962C8B-B14F-4D97-AF65-F5344CB8AC3E}">
        <p14:creationId xmlns:p14="http://schemas.microsoft.com/office/powerpoint/2010/main" val="3664542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00741"/>
            <a:ext cx="10515600" cy="1325563"/>
          </a:xfrm>
        </p:spPr>
        <p:txBody>
          <a:bodyPr>
            <a:normAutofit/>
          </a:bodyPr>
          <a:lstStyle/>
          <a:p>
            <a:pPr algn="ctr"/>
            <a:r>
              <a:rPr lang="pt-BR" sz="6000" b="1" dirty="0" smtClean="0"/>
              <a:t>DE ONDE VEM O ORGULHO?</a:t>
            </a:r>
            <a:endParaRPr lang="pt-BR" sz="6000" dirty="0"/>
          </a:p>
        </p:txBody>
      </p:sp>
      <p:sp>
        <p:nvSpPr>
          <p:cNvPr id="3" name="Espaço Reservado para Conteúdo 2"/>
          <p:cNvSpPr>
            <a:spLocks noGrp="1"/>
          </p:cNvSpPr>
          <p:nvPr>
            <p:ph idx="1"/>
          </p:nvPr>
        </p:nvSpPr>
        <p:spPr>
          <a:xfrm>
            <a:off x="838200" y="1526304"/>
            <a:ext cx="10515600" cy="4650659"/>
          </a:xfrm>
        </p:spPr>
        <p:txBody>
          <a:bodyPr>
            <a:noAutofit/>
          </a:bodyPr>
          <a:lstStyle/>
          <a:p>
            <a:pPr marL="0" indent="0" algn="ctr" fontAlgn="base">
              <a:buNone/>
            </a:pPr>
            <a:r>
              <a:rPr lang="pt-BR" b="1" dirty="0"/>
              <a:t>A Manifestação do Seu Orgulho</a:t>
            </a:r>
            <a:endParaRPr lang="pt-BR" dirty="0"/>
          </a:p>
          <a:p>
            <a:pPr marL="0" indent="0" fontAlgn="base">
              <a:buNone/>
            </a:pPr>
            <a:r>
              <a:rPr lang="pt-BR" sz="1200" dirty="0"/>
              <a:t> </a:t>
            </a:r>
          </a:p>
          <a:p>
            <a:pPr marL="0" indent="0">
              <a:buNone/>
            </a:pPr>
            <a:r>
              <a:rPr lang="pt-BR" dirty="0"/>
              <a:t>Se lemos o profeta Isaías 14.12-15 com atenção veremos isso claramente: “</a:t>
            </a:r>
            <a:r>
              <a:rPr lang="pt-BR" b="1" i="1" dirty="0"/>
              <a:t>subirei ao céu</a:t>
            </a:r>
            <a:r>
              <a:rPr lang="pt-BR" i="1" dirty="0"/>
              <a:t>”; “</a:t>
            </a:r>
            <a:r>
              <a:rPr lang="pt-BR" b="1" i="1" dirty="0"/>
              <a:t>exaltarei o meu trono</a:t>
            </a:r>
            <a:r>
              <a:rPr lang="pt-BR" i="1" dirty="0"/>
              <a:t>”, “</a:t>
            </a:r>
            <a:r>
              <a:rPr lang="pt-BR" b="1" i="1" dirty="0"/>
              <a:t>assentarei aos lados do norte</a:t>
            </a:r>
            <a:r>
              <a:rPr lang="pt-BR" i="1" dirty="0"/>
              <a:t>”, “</a:t>
            </a:r>
            <a:r>
              <a:rPr lang="pt-BR" b="1" i="1" dirty="0"/>
              <a:t>subirei sobre as alturas</a:t>
            </a:r>
            <a:r>
              <a:rPr lang="pt-BR" i="1" dirty="0"/>
              <a:t>”; “</a:t>
            </a:r>
            <a:r>
              <a:rPr lang="pt-BR" b="1" i="1" dirty="0"/>
              <a:t>serei semelhante ao </a:t>
            </a:r>
            <a:r>
              <a:rPr lang="pt-BR" b="1" i="1" dirty="0" err="1"/>
              <a:t>Altissimo</a:t>
            </a:r>
            <a:r>
              <a:rPr lang="pt-BR" dirty="0"/>
              <a:t>”. Palavras que denotam alguém extremamente centrado em si mesmo. Ele não importava em honrar e obedecer a Deus. Ele não importava com outros, além de como ele poderia aumentar seu egoísmo. Desde que ele era melhor, ele mereceu o melhor – ser semelhante a Deus</a:t>
            </a:r>
            <a:r>
              <a:rPr lang="pt-BR" dirty="0" smtClean="0"/>
              <a:t>.</a:t>
            </a:r>
          </a:p>
          <a:p>
            <a:pPr marL="0" indent="0">
              <a:buNone/>
            </a:pPr>
            <a:endParaRPr lang="en-US" dirty="0"/>
          </a:p>
          <a:p>
            <a:pPr marL="0" indent="0">
              <a:buNone/>
            </a:pPr>
            <a:r>
              <a:rPr lang="pt-BR" dirty="0" smtClean="0"/>
              <a:t> </a:t>
            </a: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24</a:t>
            </a:fld>
            <a:endParaRPr lang="pt-BR" dirty="0"/>
          </a:p>
        </p:txBody>
      </p:sp>
    </p:spTree>
    <p:extLst>
      <p:ext uri="{BB962C8B-B14F-4D97-AF65-F5344CB8AC3E}">
        <p14:creationId xmlns:p14="http://schemas.microsoft.com/office/powerpoint/2010/main" val="4053814896"/>
      </p:ext>
    </p:extLst>
  </p:cSld>
  <p:clrMapOvr>
    <a:masterClrMapping/>
  </p:clrMapOvr>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5400" dirty="0"/>
              <a:t>GANHANDO A VITÓRIA SOBRE ORGULHO-EMOÇÕES</a:t>
            </a:r>
            <a:endParaRPr lang="pt-BR" sz="6000" dirty="0"/>
          </a:p>
        </p:txBody>
      </p:sp>
      <p:sp>
        <p:nvSpPr>
          <p:cNvPr id="3" name="Espaço Reservado para Conteúdo 2"/>
          <p:cNvSpPr>
            <a:spLocks noGrp="1"/>
          </p:cNvSpPr>
          <p:nvPr>
            <p:ph idx="1"/>
          </p:nvPr>
        </p:nvSpPr>
        <p:spPr>
          <a:xfrm>
            <a:off x="838200" y="1947137"/>
            <a:ext cx="10515600" cy="5162580"/>
          </a:xfrm>
        </p:spPr>
        <p:txBody>
          <a:bodyPr>
            <a:noAutofit/>
          </a:bodyPr>
          <a:lstStyle/>
          <a:p>
            <a:pPr marL="0" indent="0" fontAlgn="base">
              <a:buNone/>
            </a:pPr>
            <a:r>
              <a:rPr lang="pt-BR" dirty="0"/>
              <a:t>8.  	Desejar mais o bem dos outros</a:t>
            </a:r>
          </a:p>
          <a:p>
            <a:pPr marL="0" indent="0" algn="ctr" fontAlgn="base">
              <a:buNone/>
            </a:pPr>
            <a:endParaRPr lang="pt-BR" dirty="0"/>
          </a:p>
          <a:p>
            <a:pPr marL="0" indent="0" fontAlgn="base">
              <a:buNone/>
            </a:pPr>
            <a:r>
              <a:rPr lang="pt-BR" dirty="0"/>
              <a:t>Nossos desejos de querer mais e mais atenção para nós mesmos devem ser substituídos por desejos piedosos de dar mais atenção a Deus e aos outros. Em vez de perguntar: "Como posso fazer com que eu tenha uma boa aparência?", podemos perguntar: “Como posso edificar os outros, reconhecendo-os e elogiando-os por suas boas qualidades e, às vezes, por meio do auto sacrifício por eles</a:t>
            </a:r>
            <a:r>
              <a:rPr lang="pt-BR" dirty="0" smtClean="0"/>
              <a:t>?”</a:t>
            </a: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240</a:t>
            </a:fld>
            <a:endParaRPr lang="pt-BR" dirty="0"/>
          </a:p>
        </p:txBody>
      </p:sp>
    </p:spTree>
    <p:extLst>
      <p:ext uri="{BB962C8B-B14F-4D97-AF65-F5344CB8AC3E}">
        <p14:creationId xmlns:p14="http://schemas.microsoft.com/office/powerpoint/2010/main" val="3026541273"/>
      </p:ext>
    </p:extLst>
  </p:cSld>
  <p:clrMapOvr>
    <a:masterClrMapping/>
  </p:clrMapOvr>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5400" dirty="0"/>
              <a:t>GANHANDO A VITÓRIA SOBRE ORGULHO-EMOÇÕES</a:t>
            </a:r>
            <a:endParaRPr lang="pt-BR" sz="6000" dirty="0"/>
          </a:p>
        </p:txBody>
      </p:sp>
      <p:sp>
        <p:nvSpPr>
          <p:cNvPr id="3" name="Espaço Reservado para Conteúdo 2"/>
          <p:cNvSpPr>
            <a:spLocks noGrp="1"/>
          </p:cNvSpPr>
          <p:nvPr>
            <p:ph idx="1"/>
          </p:nvPr>
        </p:nvSpPr>
        <p:spPr>
          <a:xfrm>
            <a:off x="838200" y="1947137"/>
            <a:ext cx="10515600" cy="5162580"/>
          </a:xfrm>
        </p:spPr>
        <p:txBody>
          <a:bodyPr>
            <a:noAutofit/>
          </a:bodyPr>
          <a:lstStyle/>
          <a:p>
            <a:pPr marL="0" indent="0" algn="ctr" fontAlgn="base">
              <a:buNone/>
            </a:pPr>
            <a:r>
              <a:rPr lang="pt-BR" dirty="0" smtClean="0"/>
              <a:t>Marcos 12:30-31</a:t>
            </a:r>
            <a:endParaRPr lang="pt-BR" dirty="0"/>
          </a:p>
          <a:p>
            <a:pPr marL="0" indent="0" algn="ctr" fontAlgn="base">
              <a:buNone/>
            </a:pPr>
            <a:r>
              <a:rPr lang="pt-BR" dirty="0"/>
              <a:t>“</a:t>
            </a:r>
            <a:r>
              <a:rPr lang="pt-BR" baseline="30000" dirty="0"/>
              <a:t>30</a:t>
            </a:r>
            <a:r>
              <a:rPr lang="pt-BR" dirty="0"/>
              <a:t>Amarás, pois, ao Senhor teu Deus de todo o teu coração, e de toda a tua alma, e de todo o teu entendimento, e de todas as tuas forças; este é o primeiro mandamento. </a:t>
            </a:r>
            <a:r>
              <a:rPr lang="pt-BR" baseline="30000" dirty="0"/>
              <a:t>31</a:t>
            </a:r>
            <a:r>
              <a:rPr lang="pt-BR" dirty="0"/>
              <a:t>E o segundo, semelhante a este, é: Amarás o teu próximo como a ti mesmo. Não há outro mandamento maior do que estes.”</a:t>
            </a:r>
          </a:p>
          <a:p>
            <a:pPr marL="0" indent="0" algn="ctr" fontAlgn="base">
              <a:buNone/>
            </a:pPr>
            <a:endParaRPr lang="pt-BR" dirty="0"/>
          </a:p>
          <a:p>
            <a:pPr marL="0" indent="0" algn="ctr" fontAlgn="base">
              <a:buNone/>
            </a:pPr>
            <a:r>
              <a:rPr lang="pt-BR" dirty="0"/>
              <a:t>Mateus 7:12</a:t>
            </a:r>
          </a:p>
          <a:p>
            <a:pPr marL="0" indent="0" algn="ctr" fontAlgn="base">
              <a:buNone/>
            </a:pPr>
            <a:r>
              <a:rPr lang="pt-BR" dirty="0"/>
              <a:t>“Portanto, tudo o que vós quereis que os homens vos façam, </a:t>
            </a:r>
            <a:r>
              <a:rPr lang="pt-BR" dirty="0" err="1"/>
              <a:t>fazei-lho</a:t>
            </a:r>
            <a:r>
              <a:rPr lang="pt-BR" dirty="0"/>
              <a:t> também vós, porque esta é a lei e os profetas</a:t>
            </a:r>
            <a:r>
              <a:rPr lang="pt-BR" dirty="0" smtClean="0"/>
              <a:t>.”</a:t>
            </a: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241</a:t>
            </a:fld>
            <a:endParaRPr lang="pt-BR" dirty="0"/>
          </a:p>
        </p:txBody>
      </p:sp>
    </p:spTree>
    <p:extLst>
      <p:ext uri="{BB962C8B-B14F-4D97-AF65-F5344CB8AC3E}">
        <p14:creationId xmlns:p14="http://schemas.microsoft.com/office/powerpoint/2010/main" val="2900823445"/>
      </p:ext>
    </p:extLst>
  </p:cSld>
  <p:clrMapOvr>
    <a:masterClrMapping/>
  </p:clrMapOvr>
  <p:timing>
    <p:tnLst>
      <p:par>
        <p:cTn id="1" dur="indefinite" restart="never" nodeType="tmRoot"/>
      </p:par>
    </p:tnLst>
  </p:timing>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5400" dirty="0"/>
              <a:t>GANHANDO A VITÓRIA SOBRE ORGULHO-EMOÇÕES</a:t>
            </a:r>
            <a:endParaRPr lang="pt-BR" sz="6000" dirty="0"/>
          </a:p>
        </p:txBody>
      </p:sp>
      <p:sp>
        <p:nvSpPr>
          <p:cNvPr id="3" name="Espaço Reservado para Conteúdo 2"/>
          <p:cNvSpPr>
            <a:spLocks noGrp="1"/>
          </p:cNvSpPr>
          <p:nvPr>
            <p:ph idx="1"/>
          </p:nvPr>
        </p:nvSpPr>
        <p:spPr>
          <a:xfrm>
            <a:off x="838200" y="1947137"/>
            <a:ext cx="10515600" cy="5162580"/>
          </a:xfrm>
        </p:spPr>
        <p:txBody>
          <a:bodyPr>
            <a:noAutofit/>
          </a:bodyPr>
          <a:lstStyle/>
          <a:p>
            <a:pPr marL="0" indent="0" algn="ctr" fontAlgn="base">
              <a:buNone/>
            </a:pPr>
            <a:endParaRPr lang="pt-BR" dirty="0"/>
          </a:p>
          <a:p>
            <a:pPr marL="0" indent="0" fontAlgn="base">
              <a:buNone/>
            </a:pPr>
            <a:r>
              <a:rPr lang="pt-BR" dirty="0"/>
              <a:t>Satanás deseja que pensemos apenas em nós mesmos, enquanto Deus deseja que nos preocupemos com os outros tanto quanto temos com nós mesmos. </a:t>
            </a:r>
          </a:p>
          <a:p>
            <a:pPr marL="0" indent="0" fontAlgn="base">
              <a:buNone/>
            </a:pPr>
            <a:endParaRPr lang="pt-BR" dirty="0"/>
          </a:p>
          <a:p>
            <a:pPr marL="0" indent="0" fontAlgn="base">
              <a:buNone/>
            </a:pPr>
            <a:r>
              <a:rPr lang="pt-BR" dirty="0"/>
              <a:t>O espírito de gratidão nós ajuda desenvolver melhor a humildade, a nossa confiança em Deus é a nosso desejo de amar Deus e outros.</a:t>
            </a:r>
          </a:p>
          <a:p>
            <a:pPr marL="0" indent="0" algn="ctr" fontAlgn="base">
              <a:buNone/>
            </a:pPr>
            <a:endParaRPr lang="pt-BR" dirty="0"/>
          </a:p>
          <a:p>
            <a:pPr marL="0" indent="0" algn="ctr" fontAlgn="base">
              <a:buNone/>
            </a:pPr>
            <a:r>
              <a:rPr lang="pt-BR" dirty="0" smtClean="0"/>
              <a:t> </a:t>
            </a: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242</a:t>
            </a:fld>
            <a:endParaRPr lang="pt-BR" dirty="0"/>
          </a:p>
        </p:txBody>
      </p:sp>
    </p:spTree>
    <p:extLst>
      <p:ext uri="{BB962C8B-B14F-4D97-AF65-F5344CB8AC3E}">
        <p14:creationId xmlns:p14="http://schemas.microsoft.com/office/powerpoint/2010/main" val="1203205427"/>
      </p:ext>
    </p:extLst>
  </p:cSld>
  <p:clrMapOvr>
    <a:masterClrMapping/>
  </p:clrMapOvr>
  <p:timing>
    <p:tnLst>
      <p:par>
        <p:cTn id="1" dur="indefinite" restart="never" nodeType="tmRoot"/>
      </p:par>
    </p:tnLst>
  </p:timing>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5400" dirty="0"/>
              <a:t>GANHANDO A VITÓRIA SOBRE ORGULHO-EMOÇÕES</a:t>
            </a:r>
            <a:endParaRPr lang="pt-BR" sz="6000" dirty="0"/>
          </a:p>
        </p:txBody>
      </p:sp>
      <p:sp>
        <p:nvSpPr>
          <p:cNvPr id="3" name="Espaço Reservado para Conteúdo 2"/>
          <p:cNvSpPr>
            <a:spLocks noGrp="1"/>
          </p:cNvSpPr>
          <p:nvPr>
            <p:ph idx="1"/>
          </p:nvPr>
        </p:nvSpPr>
        <p:spPr>
          <a:xfrm>
            <a:off x="838200" y="1947137"/>
            <a:ext cx="10515600" cy="5162580"/>
          </a:xfrm>
        </p:spPr>
        <p:txBody>
          <a:bodyPr>
            <a:noAutofit/>
          </a:bodyPr>
          <a:lstStyle/>
          <a:p>
            <a:pPr marL="0" indent="0" algn="ctr" fontAlgn="base">
              <a:buNone/>
            </a:pPr>
            <a:r>
              <a:rPr lang="pt-BR" dirty="0" smtClean="0"/>
              <a:t>Resumo</a:t>
            </a:r>
            <a:endParaRPr lang="pt-BR" dirty="0"/>
          </a:p>
          <a:p>
            <a:pPr marL="0" indent="0" algn="ctr" fontAlgn="base">
              <a:buNone/>
            </a:pPr>
            <a:endParaRPr lang="pt-BR" sz="2000" dirty="0"/>
          </a:p>
          <a:p>
            <a:pPr marL="0" indent="0" fontAlgn="base">
              <a:buNone/>
            </a:pPr>
            <a:r>
              <a:rPr lang="pt-BR" dirty="0"/>
              <a:t>1. 	Gratidão a Deus</a:t>
            </a:r>
          </a:p>
          <a:p>
            <a:pPr marL="0" indent="0" fontAlgn="base">
              <a:buNone/>
            </a:pPr>
            <a:r>
              <a:rPr lang="pt-BR" dirty="0"/>
              <a:t>2.	Eliminar emoções negativas</a:t>
            </a:r>
          </a:p>
          <a:p>
            <a:pPr marL="0" indent="0" fontAlgn="base">
              <a:buNone/>
            </a:pPr>
            <a:r>
              <a:rPr lang="pt-BR" dirty="0"/>
              <a:t>3.	Buscar arrependimento e comunhão continua</a:t>
            </a:r>
          </a:p>
          <a:p>
            <a:pPr marL="0" indent="0" fontAlgn="base">
              <a:buNone/>
            </a:pPr>
            <a:r>
              <a:rPr lang="pt-BR" dirty="0"/>
              <a:t>4. 	Protege suas emoções contra ataques espirituais</a:t>
            </a:r>
          </a:p>
          <a:p>
            <a:pPr marL="0" indent="0" fontAlgn="base">
              <a:buNone/>
            </a:pPr>
            <a:r>
              <a:rPr lang="pt-BR" dirty="0"/>
              <a:t>5.	Receber Bem os Elogios</a:t>
            </a:r>
          </a:p>
          <a:p>
            <a:pPr marL="0" indent="0" fontAlgn="base">
              <a:buNone/>
            </a:pPr>
            <a:r>
              <a:rPr lang="pt-BR" dirty="0"/>
              <a:t>6.	Esteja Contente e Grato pelo que </a:t>
            </a:r>
            <a:r>
              <a:rPr lang="pt-BR" dirty="0" smtClean="0"/>
              <a:t>você </a:t>
            </a:r>
            <a:r>
              <a:rPr lang="pt-BR" dirty="0"/>
              <a:t>t</a:t>
            </a:r>
            <a:r>
              <a:rPr lang="pt-BR" dirty="0" smtClean="0"/>
              <a:t>em</a:t>
            </a:r>
            <a:r>
              <a:rPr lang="pt-BR" dirty="0"/>
              <a:t>.</a:t>
            </a:r>
          </a:p>
          <a:p>
            <a:pPr marL="0" indent="0" fontAlgn="base">
              <a:buNone/>
            </a:pPr>
            <a:r>
              <a:rPr lang="pt-BR" dirty="0"/>
              <a:t>7. 	Busca Ter o Temor do Senhor</a:t>
            </a:r>
          </a:p>
          <a:p>
            <a:pPr marL="0" indent="0" fontAlgn="base">
              <a:buNone/>
            </a:pPr>
            <a:r>
              <a:rPr lang="pt-BR" dirty="0"/>
              <a:t>8.	Desejar o bem dos outros</a:t>
            </a: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243</a:t>
            </a:fld>
            <a:endParaRPr lang="pt-BR" dirty="0"/>
          </a:p>
        </p:txBody>
      </p:sp>
    </p:spTree>
    <p:extLst>
      <p:ext uri="{BB962C8B-B14F-4D97-AF65-F5344CB8AC3E}">
        <p14:creationId xmlns:p14="http://schemas.microsoft.com/office/powerpoint/2010/main" val="4269503742"/>
      </p:ext>
    </p:extLst>
  </p:cSld>
  <p:clrMapOvr>
    <a:masterClrMapping/>
  </p:clrMapOvr>
  <p:timing>
    <p:tnLst>
      <p:par>
        <p:cTn id="1" dur="indefinite" restart="never" nodeType="tmRoot"/>
      </p:par>
    </p:tnLst>
  </p:timing>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pPr marL="0" indent="0" algn="ctr">
              <a:buNone/>
            </a:pPr>
            <a:r>
              <a:rPr lang="pt-BR" sz="8000" dirty="0" smtClean="0"/>
              <a:t>Lição 9</a:t>
            </a:r>
            <a:endParaRPr lang="pt-BR" sz="8000"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244</a:t>
            </a:fld>
            <a:endParaRPr lang="pt-BR" dirty="0"/>
          </a:p>
        </p:txBody>
      </p:sp>
    </p:spTree>
    <p:extLst>
      <p:ext uri="{BB962C8B-B14F-4D97-AF65-F5344CB8AC3E}">
        <p14:creationId xmlns:p14="http://schemas.microsoft.com/office/powerpoint/2010/main" val="2498365817"/>
      </p:ext>
    </p:extLst>
  </p:cSld>
  <p:clrMapOvr>
    <a:masterClrMapping/>
  </p:clrMapOvr>
  <p:timing>
    <p:tnLst>
      <p:par>
        <p:cTn id="1" dur="indefinite" restart="never" nodeType="tmRoot"/>
      </p:par>
    </p:tnLst>
  </p:timing>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6000" dirty="0"/>
              <a:t>Ganhando a Vitória Sobre Orgulho-Vontade</a:t>
            </a:r>
          </a:p>
        </p:txBody>
      </p:sp>
      <p:sp>
        <p:nvSpPr>
          <p:cNvPr id="3" name="Espaço Reservado para Conteúdo 2"/>
          <p:cNvSpPr>
            <a:spLocks noGrp="1"/>
          </p:cNvSpPr>
          <p:nvPr>
            <p:ph idx="1"/>
          </p:nvPr>
        </p:nvSpPr>
        <p:spPr>
          <a:xfrm>
            <a:off x="838200" y="2563586"/>
            <a:ext cx="10515600" cy="3613376"/>
          </a:xfrm>
        </p:spPr>
        <p:txBody>
          <a:bodyPr>
            <a:normAutofit/>
          </a:bodyPr>
          <a:lstStyle/>
          <a:p>
            <a:pPr marL="0" indent="0">
              <a:buNone/>
            </a:pPr>
            <a:r>
              <a:rPr lang="pt-BR" dirty="0"/>
              <a:t>Então o próximo passo é começar a praticar a humildade, uma negação de si mesmo. Humildade é considerar os outros melhores do que você e </a:t>
            </a:r>
            <a:r>
              <a:rPr lang="pt-BR" dirty="0" smtClean="0"/>
              <a:t>nem </a:t>
            </a:r>
            <a:r>
              <a:rPr lang="pt-BR" dirty="0"/>
              <a:t>esperar sempre um bom encontro. </a:t>
            </a:r>
          </a:p>
          <a:p>
            <a:pPr marL="0" indent="0">
              <a:buNone/>
            </a:pPr>
            <a:r>
              <a:rPr lang="pt-BR" dirty="0"/>
              <a:t> </a:t>
            </a:r>
          </a:p>
          <a:p>
            <a:pPr marL="0" indent="0">
              <a:buNone/>
            </a:pPr>
            <a:r>
              <a:rPr lang="pt-BR" dirty="0"/>
              <a:t>Na próxima vez que você se deparar com a escolha do que dizer ou fazer, examine seus motivos: você está escolhendo dizer ou fazer algo que irá proteger a si mesmo? Ou você está fazendo ou dizendo algo que ajudará a outra pessoa e glorificará a Deus?</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245</a:t>
            </a:fld>
            <a:endParaRPr lang="pt-BR" dirty="0"/>
          </a:p>
        </p:txBody>
      </p:sp>
    </p:spTree>
    <p:extLst>
      <p:ext uri="{BB962C8B-B14F-4D97-AF65-F5344CB8AC3E}">
        <p14:creationId xmlns:p14="http://schemas.microsoft.com/office/powerpoint/2010/main" val="2730100727"/>
      </p:ext>
    </p:extLst>
  </p:cSld>
  <p:clrMapOvr>
    <a:masterClrMapping/>
  </p:clrMapOvr>
  <p:timing>
    <p:tnLst>
      <p:par>
        <p:cTn id="1" dur="indefinite" restart="never" nodeType="tmRoot"/>
      </p:par>
    </p:tnLst>
  </p:timing>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6000" dirty="0"/>
              <a:t>Ganhando a Vitória Sobre Orgulho-Vontade</a:t>
            </a:r>
          </a:p>
        </p:txBody>
      </p:sp>
      <p:sp>
        <p:nvSpPr>
          <p:cNvPr id="3" name="Espaço Reservado para Conteúdo 2"/>
          <p:cNvSpPr>
            <a:spLocks noGrp="1"/>
          </p:cNvSpPr>
          <p:nvPr>
            <p:ph idx="1"/>
          </p:nvPr>
        </p:nvSpPr>
        <p:spPr>
          <a:xfrm>
            <a:off x="838200" y="2078182"/>
            <a:ext cx="10515600" cy="4098780"/>
          </a:xfrm>
        </p:spPr>
        <p:txBody>
          <a:bodyPr>
            <a:normAutofit lnSpcReduction="10000"/>
          </a:bodyPr>
          <a:lstStyle/>
          <a:p>
            <a:pPr marL="0" indent="0">
              <a:buNone/>
            </a:pPr>
            <a:r>
              <a:rPr lang="pt-BR" dirty="0"/>
              <a:t>Se você estiver fazendo a escolha que irá se proteger, em vez disso, faça um esforço consciente e escolha fazer o oposto - escolha deliberadamente o que ajudará aquela pessoa e glorificará a Deus. Quanto mais você decidir ajudar outras pessoas e glorificar a Deus e não ser egoísta, mais fáceis essas escolhas se tornarão.</a:t>
            </a:r>
          </a:p>
          <a:p>
            <a:pPr marL="0" indent="0">
              <a:buNone/>
            </a:pPr>
            <a:r>
              <a:rPr lang="pt-BR" dirty="0"/>
              <a:t> </a:t>
            </a:r>
          </a:p>
          <a:p>
            <a:pPr marL="0" indent="0">
              <a:buNone/>
            </a:pPr>
            <a:r>
              <a:rPr lang="pt-BR" dirty="0"/>
              <a:t>Por exemplo, digamos que estou </a:t>
            </a:r>
            <a:r>
              <a:rPr lang="pt-BR" dirty="0" smtClean="0"/>
              <a:t>bravo </a:t>
            </a:r>
            <a:r>
              <a:rPr lang="pt-BR" dirty="0"/>
              <a:t>com minha esposa. Quando eu a vejo, posso escolher agir como </a:t>
            </a:r>
            <a:r>
              <a:rPr lang="pt-BR" dirty="0" smtClean="0"/>
              <a:t>louco </a:t>
            </a:r>
            <a:r>
              <a:rPr lang="pt-BR" dirty="0"/>
              <a:t>e ser </a:t>
            </a:r>
            <a:r>
              <a:rPr lang="pt-BR" dirty="0" smtClean="0"/>
              <a:t>mesquinho </a:t>
            </a:r>
            <a:r>
              <a:rPr lang="pt-BR" dirty="0"/>
              <a:t>para proteger meu orgulho, ou posso escolher fazer o que Deus me diz para fazer e me aproximar dela com amor.</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246</a:t>
            </a:fld>
            <a:endParaRPr lang="pt-BR" dirty="0"/>
          </a:p>
        </p:txBody>
      </p:sp>
    </p:spTree>
    <p:extLst>
      <p:ext uri="{BB962C8B-B14F-4D97-AF65-F5344CB8AC3E}">
        <p14:creationId xmlns:p14="http://schemas.microsoft.com/office/powerpoint/2010/main" val="16848211"/>
      </p:ext>
    </p:extLst>
  </p:cSld>
  <p:clrMapOvr>
    <a:masterClrMapping/>
  </p:clrMapOvr>
  <p:timing>
    <p:tnLst>
      <p:par>
        <p:cTn id="1" dur="indefinite" restart="never" nodeType="tmRoot"/>
      </p:par>
    </p:tnLst>
  </p:timing>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6000" dirty="0"/>
              <a:t>Ganhando a Vitória Sobre Orgulho-Vontade</a:t>
            </a:r>
          </a:p>
        </p:txBody>
      </p:sp>
      <p:sp>
        <p:nvSpPr>
          <p:cNvPr id="3" name="Espaço Reservado para Conteúdo 2"/>
          <p:cNvSpPr>
            <a:spLocks noGrp="1"/>
          </p:cNvSpPr>
          <p:nvPr>
            <p:ph idx="1"/>
          </p:nvPr>
        </p:nvSpPr>
        <p:spPr>
          <a:xfrm>
            <a:off x="838200" y="2563586"/>
            <a:ext cx="10515600" cy="3613376"/>
          </a:xfrm>
        </p:spPr>
        <p:txBody>
          <a:bodyPr>
            <a:normAutofit/>
          </a:bodyPr>
          <a:lstStyle/>
          <a:p>
            <a:pPr marL="0" indent="0">
              <a:buNone/>
            </a:pPr>
            <a:r>
              <a:rPr lang="pt-BR" dirty="0"/>
              <a:t>Posso escolher falar com ela com amor e resolver as coisas ou posso satisfazer minhas emoções e marchar pela casa em silêncio como se eu fosse um mímico ou algo assim (mas mau). A melhor escolha seria escolher o caminho da humildade e conversar com minha esposa.</a:t>
            </a:r>
          </a:p>
          <a:p>
            <a:pPr marL="0" indent="0">
              <a:buNone/>
            </a:pPr>
            <a:r>
              <a:rPr lang="pt-BR" dirty="0"/>
              <a:t> </a:t>
            </a:r>
          </a:p>
          <a:p>
            <a:pPr marL="0" indent="0">
              <a:buNone/>
            </a:pPr>
            <a:r>
              <a:rPr lang="pt-BR" dirty="0"/>
              <a:t>Não é suficiente ter nossa mente fixado em Deus e ter nossas emoções controladas pelo Espírito Santo. Precisamos colocar na prática o que aprendemos.</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247</a:t>
            </a:fld>
            <a:endParaRPr lang="pt-BR" dirty="0"/>
          </a:p>
        </p:txBody>
      </p:sp>
    </p:spTree>
    <p:extLst>
      <p:ext uri="{BB962C8B-B14F-4D97-AF65-F5344CB8AC3E}">
        <p14:creationId xmlns:p14="http://schemas.microsoft.com/office/powerpoint/2010/main" val="3686000766"/>
      </p:ext>
    </p:extLst>
  </p:cSld>
  <p:clrMapOvr>
    <a:masterClrMapping/>
  </p:clrMapOvr>
  <p:timing>
    <p:tnLst>
      <p:par>
        <p:cTn id="1" dur="indefinite" restart="never" nodeType="tmRoot"/>
      </p:par>
    </p:tnLst>
  </p:timing>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6000" dirty="0"/>
              <a:t>Ganhando a Vitória Sobre Orgulho-Vontade</a:t>
            </a:r>
          </a:p>
        </p:txBody>
      </p:sp>
      <p:sp>
        <p:nvSpPr>
          <p:cNvPr id="3" name="Espaço Reservado para Conteúdo 2"/>
          <p:cNvSpPr>
            <a:spLocks noGrp="1"/>
          </p:cNvSpPr>
          <p:nvPr>
            <p:ph idx="1"/>
          </p:nvPr>
        </p:nvSpPr>
        <p:spPr>
          <a:xfrm>
            <a:off x="466165" y="1882588"/>
            <a:ext cx="11295529" cy="4975412"/>
          </a:xfrm>
        </p:spPr>
        <p:txBody>
          <a:bodyPr>
            <a:normAutofit/>
          </a:bodyPr>
          <a:lstStyle/>
          <a:p>
            <a:pPr marL="0" indent="0">
              <a:buNone/>
            </a:pPr>
            <a:r>
              <a:rPr lang="pt-BR" dirty="0"/>
              <a:t>Depois de praticar essas sugestões, você verá que a alegria está voltando para sua vida. Seu mundo se abrirá para os outros conforme seu coração se abre. Ao continuar a colocar os outros acima de você mesmo, seu desejo de servi-los aumentará e a vida se tornará cheia de alegria.</a:t>
            </a:r>
          </a:p>
          <a:p>
            <a:pPr marL="0" indent="0">
              <a:buNone/>
            </a:pPr>
            <a:r>
              <a:rPr lang="pt-BR" dirty="0"/>
              <a:t> </a:t>
            </a:r>
          </a:p>
          <a:p>
            <a:pPr marL="0" indent="0">
              <a:buNone/>
            </a:pPr>
            <a:r>
              <a:rPr lang="pt-BR" dirty="0"/>
              <a:t>O orgulho começa a se transformar em humildade quando entendemos as quão desprezíveis realmente somos sem Cristo. A humildade surge quando internalizamos a verdade de que nada na vida de um cristão deve nos possuir. É tudo sobre Jesus Cristo e somente ele. Não podemos pensar em “o que eu quero” ou “o que eu acho melhor ou certo” e sermos capazes de servir aos outros ou perguntar o que traria glória a Deus. A mudança no coração começa a ocorrer quando praticamos os princípios abaixo:</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248</a:t>
            </a:fld>
            <a:endParaRPr lang="pt-BR" dirty="0"/>
          </a:p>
        </p:txBody>
      </p:sp>
    </p:spTree>
    <p:extLst>
      <p:ext uri="{BB962C8B-B14F-4D97-AF65-F5344CB8AC3E}">
        <p14:creationId xmlns:p14="http://schemas.microsoft.com/office/powerpoint/2010/main" val="2025056742"/>
      </p:ext>
    </p:extLst>
  </p:cSld>
  <p:clrMapOvr>
    <a:masterClrMapping/>
  </p:clrMapOvr>
  <p:timing>
    <p:tnLst>
      <p:par>
        <p:cTn id="1" dur="indefinite" restart="never" nodeType="tmRoot"/>
      </p:par>
    </p:tnLst>
  </p:timing>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6000" dirty="0"/>
              <a:t>Ganhando a Vitória Sobre Orgulho-Vontade</a:t>
            </a:r>
          </a:p>
        </p:txBody>
      </p:sp>
      <p:sp>
        <p:nvSpPr>
          <p:cNvPr id="3" name="Espaço Reservado para Conteúdo 2"/>
          <p:cNvSpPr>
            <a:spLocks noGrp="1"/>
          </p:cNvSpPr>
          <p:nvPr>
            <p:ph idx="1"/>
          </p:nvPr>
        </p:nvSpPr>
        <p:spPr>
          <a:xfrm>
            <a:off x="838200" y="1864659"/>
            <a:ext cx="10515600" cy="4787153"/>
          </a:xfrm>
        </p:spPr>
        <p:txBody>
          <a:bodyPr>
            <a:normAutofit/>
          </a:bodyPr>
          <a:lstStyle/>
          <a:p>
            <a:pPr marL="0" indent="0" fontAlgn="base">
              <a:buNone/>
            </a:pPr>
            <a:r>
              <a:rPr lang="pt-BR" b="1" dirty="0"/>
              <a:t>1- Aprecie o evangelho.  Seja ciente das almas perdidos.</a:t>
            </a:r>
          </a:p>
          <a:p>
            <a:pPr marL="0" indent="0">
              <a:buNone/>
            </a:pPr>
            <a:r>
              <a:rPr lang="pt-BR" b="1" dirty="0"/>
              <a:t> </a:t>
            </a:r>
          </a:p>
          <a:p>
            <a:pPr marL="0" indent="0">
              <a:buNone/>
            </a:pPr>
            <a:r>
              <a:rPr lang="pt-BR" dirty="0"/>
              <a:t>Devemos ver pessoas como ovelhas sem pastor: perdidos, confusos, com medos, sem proteção, rodeados de muitos perigos; mas diferentes das ovelhas em que estão cheios de orgulho, cegos e despreocupados.</a:t>
            </a:r>
          </a:p>
          <a:p>
            <a:pPr marL="0" indent="0">
              <a:buNone/>
            </a:pPr>
            <a:r>
              <a:rPr lang="pt-BR" dirty="0"/>
              <a:t> </a:t>
            </a:r>
          </a:p>
          <a:p>
            <a:pPr marL="0" indent="0">
              <a:buNone/>
            </a:pPr>
            <a:r>
              <a:rPr lang="pt-BR" dirty="0"/>
              <a:t>Devemos reconhecer nosso dever de evangelizar eles. Lembra que você é o melhor crente que alguém conheça. Devemos procurar ser o melhor para muitos. Meu comportamento e palavras pode </a:t>
            </a:r>
            <a:r>
              <a:rPr lang="pt-BR" dirty="0" smtClean="0"/>
              <a:t>determinar </a:t>
            </a:r>
            <a:r>
              <a:rPr lang="pt-BR" dirty="0"/>
              <a:t>o destino eterno de outros.</a:t>
            </a: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249</a:t>
            </a:fld>
            <a:endParaRPr lang="pt-BR" dirty="0"/>
          </a:p>
        </p:txBody>
      </p:sp>
    </p:spTree>
    <p:extLst>
      <p:ext uri="{BB962C8B-B14F-4D97-AF65-F5344CB8AC3E}">
        <p14:creationId xmlns:p14="http://schemas.microsoft.com/office/powerpoint/2010/main" val="30566433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00741"/>
            <a:ext cx="10515600" cy="1325563"/>
          </a:xfrm>
        </p:spPr>
        <p:txBody>
          <a:bodyPr>
            <a:normAutofit/>
          </a:bodyPr>
          <a:lstStyle/>
          <a:p>
            <a:pPr algn="ctr"/>
            <a:r>
              <a:rPr lang="pt-BR" sz="6000" b="1" dirty="0" smtClean="0"/>
              <a:t>DE ONDE VEM O ORGULHO?</a:t>
            </a:r>
            <a:endParaRPr lang="pt-BR" sz="6000" dirty="0"/>
          </a:p>
        </p:txBody>
      </p:sp>
      <p:sp>
        <p:nvSpPr>
          <p:cNvPr id="3" name="Espaço Reservado para Conteúdo 2"/>
          <p:cNvSpPr>
            <a:spLocks noGrp="1"/>
          </p:cNvSpPr>
          <p:nvPr>
            <p:ph idx="1"/>
          </p:nvPr>
        </p:nvSpPr>
        <p:spPr>
          <a:xfrm>
            <a:off x="838200" y="1526304"/>
            <a:ext cx="10515600" cy="4650659"/>
          </a:xfrm>
        </p:spPr>
        <p:txBody>
          <a:bodyPr>
            <a:noAutofit/>
          </a:bodyPr>
          <a:lstStyle/>
          <a:p>
            <a:pPr marL="0" indent="0" algn="ctr" fontAlgn="base">
              <a:buNone/>
            </a:pPr>
            <a:r>
              <a:rPr lang="pt-BR" b="1" dirty="0"/>
              <a:t>A Manifestação do Seu Orgulho</a:t>
            </a:r>
            <a:endParaRPr lang="pt-BR" dirty="0"/>
          </a:p>
          <a:p>
            <a:pPr marL="0" indent="0" fontAlgn="base">
              <a:buNone/>
            </a:pPr>
            <a:r>
              <a:rPr lang="pt-BR" sz="1200" dirty="0"/>
              <a:t> </a:t>
            </a:r>
          </a:p>
          <a:p>
            <a:pPr marL="0" indent="0">
              <a:buNone/>
            </a:pPr>
            <a:r>
              <a:rPr lang="pt-BR" dirty="0" smtClean="0"/>
              <a:t>Mas </a:t>
            </a:r>
            <a:r>
              <a:rPr lang="pt-BR" dirty="0"/>
              <a:t>o que provocou o desejo ser “semelhante ao Altíssimo”? Talvez ele tinha o desejo de ser louvado, honrado e amado pelo homem igual a Deus, pois ele não mereceu isso?</a:t>
            </a:r>
          </a:p>
          <a:p>
            <a:pPr marL="0" indent="0">
              <a:buNone/>
            </a:pPr>
            <a:endParaRPr lang="pt-BR" dirty="0"/>
          </a:p>
          <a:p>
            <a:pPr marL="0" indent="0">
              <a:buNone/>
            </a:pPr>
            <a:r>
              <a:rPr lang="pt-BR" b="1" dirty="0"/>
              <a:t> </a:t>
            </a: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25</a:t>
            </a:fld>
            <a:endParaRPr lang="pt-BR" dirty="0"/>
          </a:p>
        </p:txBody>
      </p:sp>
    </p:spTree>
    <p:extLst>
      <p:ext uri="{BB962C8B-B14F-4D97-AF65-F5344CB8AC3E}">
        <p14:creationId xmlns:p14="http://schemas.microsoft.com/office/powerpoint/2010/main" val="1497732320"/>
      </p:ext>
    </p:extLst>
  </p:cSld>
  <p:clrMapOvr>
    <a:masterClrMapping/>
  </p:clrMapOvr>
  <p:timing>
    <p:tnLst>
      <p:par>
        <p:cTn id="1" dur="indefinite" restart="never" nodeType="tmRoot"/>
      </p:par>
    </p:tnLst>
  </p:timing>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6000" dirty="0"/>
              <a:t>Ganhando a Vitória Sobre Orgulho-Vontade</a:t>
            </a:r>
          </a:p>
        </p:txBody>
      </p:sp>
      <p:sp>
        <p:nvSpPr>
          <p:cNvPr id="3" name="Espaço Reservado para Conteúdo 2"/>
          <p:cNvSpPr>
            <a:spLocks noGrp="1"/>
          </p:cNvSpPr>
          <p:nvPr>
            <p:ph idx="1"/>
          </p:nvPr>
        </p:nvSpPr>
        <p:spPr>
          <a:xfrm>
            <a:off x="838200" y="2563586"/>
            <a:ext cx="10515600" cy="3613376"/>
          </a:xfrm>
        </p:spPr>
        <p:txBody>
          <a:bodyPr>
            <a:normAutofit lnSpcReduction="10000"/>
          </a:bodyPr>
          <a:lstStyle/>
          <a:p>
            <a:pPr marL="0" indent="0">
              <a:buNone/>
            </a:pPr>
            <a:r>
              <a:rPr lang="pt-BR" dirty="0"/>
              <a:t>A salvação é um ato de humildade. O arrependimento </a:t>
            </a:r>
            <a:r>
              <a:rPr lang="pt-BR" dirty="0" smtClean="0"/>
              <a:t>reconhece </a:t>
            </a:r>
            <a:r>
              <a:rPr lang="pt-BR" dirty="0"/>
              <a:t>que somos pecadores sem valor pessoal, merecedores do inferno, e sem a capacidade de si salvar. Quando colocamos nossa fé em Jesus Cristo, estamos entregando nosso destino eterno nas mãos de um outro. Precisamos ter a fé de uma criança para ser salvo.</a:t>
            </a:r>
          </a:p>
          <a:p>
            <a:pPr marL="0" indent="0">
              <a:buNone/>
            </a:pPr>
            <a:r>
              <a:rPr lang="x-none" dirty="0"/>
              <a:t> </a:t>
            </a:r>
            <a:endParaRPr lang="pt-BR" dirty="0"/>
          </a:p>
          <a:p>
            <a:pPr marL="0" indent="0" algn="ctr">
              <a:buNone/>
            </a:pPr>
            <a:r>
              <a:rPr lang="x-none" dirty="0"/>
              <a:t>Mateus 18:</a:t>
            </a:r>
            <a:endParaRPr lang="pt-BR" dirty="0"/>
          </a:p>
          <a:p>
            <a:pPr marL="0" indent="0" algn="ctr">
              <a:buNone/>
            </a:pPr>
            <a:r>
              <a:rPr lang="pt-BR" dirty="0"/>
              <a:t>“</a:t>
            </a:r>
            <a:r>
              <a:rPr lang="x-none" i="1" dirty="0"/>
              <a:t>E disse: Em verdade vos digo que, se não vos converterdes e não vos fizerdes como meninos, de modo algum entrareis no reino dos céus</a:t>
            </a:r>
            <a:r>
              <a:rPr lang="x-none" dirty="0"/>
              <a:t>.</a:t>
            </a:r>
            <a:r>
              <a:rPr lang="pt-BR" dirty="0" smtClean="0"/>
              <a:t>”</a:t>
            </a: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250</a:t>
            </a:fld>
            <a:endParaRPr lang="pt-BR" dirty="0"/>
          </a:p>
        </p:txBody>
      </p:sp>
    </p:spTree>
    <p:extLst>
      <p:ext uri="{BB962C8B-B14F-4D97-AF65-F5344CB8AC3E}">
        <p14:creationId xmlns:p14="http://schemas.microsoft.com/office/powerpoint/2010/main" val="4134456860"/>
      </p:ext>
    </p:extLst>
  </p:cSld>
  <p:clrMapOvr>
    <a:masterClrMapping/>
  </p:clrMapOvr>
  <p:timing>
    <p:tnLst>
      <p:par>
        <p:cTn id="1" dur="indefinite" restart="never" nodeType="tmRoot"/>
      </p:par>
    </p:tnLst>
  </p:timing>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6000" dirty="0"/>
              <a:t>Ganhando a Vitória Sobre Orgulho-Vontade</a:t>
            </a:r>
          </a:p>
        </p:txBody>
      </p:sp>
      <p:sp>
        <p:nvSpPr>
          <p:cNvPr id="3" name="Espaço Reservado para Conteúdo 2"/>
          <p:cNvSpPr>
            <a:spLocks noGrp="1"/>
          </p:cNvSpPr>
          <p:nvPr>
            <p:ph idx="1"/>
          </p:nvPr>
        </p:nvSpPr>
        <p:spPr>
          <a:xfrm>
            <a:off x="838200" y="1864659"/>
            <a:ext cx="10515600" cy="4856816"/>
          </a:xfrm>
        </p:spPr>
        <p:txBody>
          <a:bodyPr>
            <a:normAutofit lnSpcReduction="10000"/>
          </a:bodyPr>
          <a:lstStyle/>
          <a:p>
            <a:pPr marL="0" indent="0" algn="ctr">
              <a:buNone/>
            </a:pPr>
            <a:r>
              <a:rPr lang="x-none" dirty="0"/>
              <a:t>Marcos 10:14</a:t>
            </a:r>
            <a:endParaRPr lang="pt-BR" dirty="0"/>
          </a:p>
          <a:p>
            <a:pPr marL="0" indent="0" algn="ctr">
              <a:buNone/>
            </a:pPr>
            <a:r>
              <a:rPr lang="pt-BR" dirty="0"/>
              <a:t>“</a:t>
            </a:r>
            <a:r>
              <a:rPr lang="pt-BR" i="1" dirty="0"/>
              <a:t>J</a:t>
            </a:r>
            <a:r>
              <a:rPr lang="x-none" i="1" dirty="0"/>
              <a:t>esus, porém, vendo </a:t>
            </a:r>
            <a:r>
              <a:rPr lang="x-none" i="1" dirty="0" smtClean="0"/>
              <a:t>isto, </a:t>
            </a:r>
            <a:r>
              <a:rPr lang="x-none" i="1" dirty="0"/>
              <a:t>indignou-se, e disse-lhes: Deixai vir os meninos a mim, e não os impeçais; porque dos tais é o reino de Deu</a:t>
            </a:r>
            <a:r>
              <a:rPr lang="x-none" dirty="0"/>
              <a:t>s.</a:t>
            </a:r>
            <a:r>
              <a:rPr lang="pt-BR" dirty="0"/>
              <a:t>”</a:t>
            </a:r>
          </a:p>
          <a:p>
            <a:pPr marL="0" indent="0" algn="ctr">
              <a:buNone/>
            </a:pPr>
            <a:r>
              <a:rPr lang="pt-BR" dirty="0"/>
              <a:t> </a:t>
            </a:r>
          </a:p>
          <a:p>
            <a:pPr marL="0" indent="0" algn="ctr">
              <a:buNone/>
            </a:pPr>
            <a:r>
              <a:rPr lang="x-none" dirty="0"/>
              <a:t>Lucas 18:17</a:t>
            </a:r>
            <a:endParaRPr lang="pt-BR" dirty="0"/>
          </a:p>
          <a:p>
            <a:pPr marL="0" indent="0" algn="ctr">
              <a:buNone/>
            </a:pPr>
            <a:r>
              <a:rPr lang="pt-BR" dirty="0"/>
              <a:t>“</a:t>
            </a:r>
            <a:r>
              <a:rPr lang="x-none" i="1" dirty="0"/>
              <a:t>Em verdade vos digo que, qualquer que não receber o reino de Deus como menino, não entrará nele</a:t>
            </a:r>
            <a:r>
              <a:rPr lang="x-none" dirty="0"/>
              <a:t>.</a:t>
            </a:r>
            <a:r>
              <a:rPr lang="pt-BR" dirty="0"/>
              <a:t>”</a:t>
            </a:r>
          </a:p>
          <a:p>
            <a:pPr marL="0" indent="0">
              <a:buNone/>
            </a:pPr>
            <a:r>
              <a:rPr lang="pt-BR" dirty="0"/>
              <a:t> </a:t>
            </a:r>
          </a:p>
          <a:p>
            <a:pPr marL="0" indent="0">
              <a:buNone/>
            </a:pPr>
            <a:r>
              <a:rPr lang="pt-BR" dirty="0"/>
              <a:t>Ninguém é mais valioso do que ninguém. Você não merece mais graça do que outra pessoa. Isso é contraditório com a natureza da graça; é um dom dado a quem não o merece.</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251</a:t>
            </a:fld>
            <a:endParaRPr lang="pt-BR" dirty="0"/>
          </a:p>
        </p:txBody>
      </p:sp>
    </p:spTree>
    <p:extLst>
      <p:ext uri="{BB962C8B-B14F-4D97-AF65-F5344CB8AC3E}">
        <p14:creationId xmlns:p14="http://schemas.microsoft.com/office/powerpoint/2010/main" val="1120098933"/>
      </p:ext>
    </p:extLst>
  </p:cSld>
  <p:clrMapOvr>
    <a:masterClrMapping/>
  </p:clrMapOvr>
  <p:timing>
    <p:tnLst>
      <p:par>
        <p:cTn id="1" dur="indefinite" restart="never" nodeType="tmRoot"/>
      </p:par>
    </p:tnLst>
  </p:timing>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6000" dirty="0"/>
              <a:t>Ganhando a Vitória Sobre Orgulho-Vontade</a:t>
            </a:r>
          </a:p>
        </p:txBody>
      </p:sp>
      <p:sp>
        <p:nvSpPr>
          <p:cNvPr id="3" name="Espaço Reservado para Conteúdo 2"/>
          <p:cNvSpPr>
            <a:spLocks noGrp="1"/>
          </p:cNvSpPr>
          <p:nvPr>
            <p:ph idx="1"/>
          </p:nvPr>
        </p:nvSpPr>
        <p:spPr>
          <a:xfrm>
            <a:off x="838200" y="2061881"/>
            <a:ext cx="10515600" cy="4659593"/>
          </a:xfrm>
        </p:spPr>
        <p:txBody>
          <a:bodyPr>
            <a:normAutofit/>
          </a:bodyPr>
          <a:lstStyle/>
          <a:p>
            <a:pPr marL="0" indent="0">
              <a:buNone/>
            </a:pPr>
            <a:r>
              <a:rPr lang="pt-BR" b="1" dirty="0"/>
              <a:t>2- Perdoar os outros</a:t>
            </a:r>
            <a:endParaRPr lang="pt-BR" dirty="0"/>
          </a:p>
          <a:p>
            <a:pPr marL="0" indent="0">
              <a:buNone/>
            </a:pPr>
            <a:r>
              <a:rPr lang="pt-BR" dirty="0"/>
              <a:t> </a:t>
            </a:r>
          </a:p>
          <a:p>
            <a:pPr marL="0" indent="0">
              <a:buNone/>
            </a:pPr>
            <a:r>
              <a:rPr lang="pt-BR" dirty="0"/>
              <a:t>Um dos atos mais importantes de humildade é perdoar os outros. </a:t>
            </a:r>
          </a:p>
          <a:p>
            <a:pPr marL="0" indent="0">
              <a:buNone/>
            </a:pPr>
            <a:r>
              <a:rPr lang="pt-BR" dirty="0"/>
              <a:t> </a:t>
            </a:r>
          </a:p>
          <a:p>
            <a:pPr marL="0" indent="0" algn="ctr">
              <a:buNone/>
            </a:pPr>
            <a:r>
              <a:rPr lang="pt-BR" dirty="0"/>
              <a:t>Colossenses 3: 12-13</a:t>
            </a:r>
          </a:p>
          <a:p>
            <a:pPr marL="0" indent="0" algn="ctr" fontAlgn="base">
              <a:buNone/>
            </a:pPr>
            <a:r>
              <a:rPr lang="pt-BR" dirty="0"/>
              <a:t>“</a:t>
            </a:r>
            <a:r>
              <a:rPr lang="pt-BR" i="1" baseline="30000" dirty="0"/>
              <a:t>12</a:t>
            </a:r>
            <a:r>
              <a:rPr lang="pt-BR" i="1" dirty="0"/>
              <a:t>Revesti-vos, pois, como eleitos de Deus, santos e amados, de entranhas de misericórdia, de benignidade, humildade, mansidão, longanimidade; </a:t>
            </a:r>
            <a:r>
              <a:rPr lang="pt-BR" i="1" baseline="30000" dirty="0"/>
              <a:t>13</a:t>
            </a:r>
            <a:r>
              <a:rPr lang="pt-BR" i="1" dirty="0"/>
              <a:t>Suportando-vos uns aos outros, e perdoando-vos uns aos outros, se alguém tiver queixa contra outro; assim como Cristo vos perdoou, assim fazei vós também</a:t>
            </a:r>
            <a:r>
              <a:rPr lang="pt-BR" dirty="0"/>
              <a:t>.”</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252</a:t>
            </a:fld>
            <a:endParaRPr lang="pt-BR" dirty="0"/>
          </a:p>
        </p:txBody>
      </p:sp>
    </p:spTree>
    <p:extLst>
      <p:ext uri="{BB962C8B-B14F-4D97-AF65-F5344CB8AC3E}">
        <p14:creationId xmlns:p14="http://schemas.microsoft.com/office/powerpoint/2010/main" val="1617654423"/>
      </p:ext>
    </p:extLst>
  </p:cSld>
  <p:clrMapOvr>
    <a:masterClrMapping/>
  </p:clrMapOvr>
  <p:timing>
    <p:tnLst>
      <p:par>
        <p:cTn id="1" dur="indefinite" restart="never" nodeType="tmRoot"/>
      </p:par>
    </p:tnLst>
  </p:timing>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6000" dirty="0"/>
              <a:t>Ganhando a Vitória Sobre Orgulho-Vontade</a:t>
            </a:r>
          </a:p>
        </p:txBody>
      </p:sp>
      <p:sp>
        <p:nvSpPr>
          <p:cNvPr id="3" name="Espaço Reservado para Conteúdo 2"/>
          <p:cNvSpPr>
            <a:spLocks noGrp="1"/>
          </p:cNvSpPr>
          <p:nvPr>
            <p:ph idx="1"/>
          </p:nvPr>
        </p:nvSpPr>
        <p:spPr>
          <a:xfrm>
            <a:off x="838200" y="1849437"/>
            <a:ext cx="10515600" cy="4872037"/>
          </a:xfrm>
        </p:spPr>
        <p:txBody>
          <a:bodyPr>
            <a:normAutofit lnSpcReduction="10000"/>
          </a:bodyPr>
          <a:lstStyle/>
          <a:p>
            <a:pPr marL="0" indent="0" fontAlgn="base">
              <a:buNone/>
            </a:pPr>
            <a:r>
              <a:rPr lang="pt-BR" dirty="0"/>
              <a:t>Agora, a implicação desses versículos é a disposição humilde de perdoar uma ofensa que está enraizada em ser </a:t>
            </a:r>
            <a:r>
              <a:rPr lang="pt-BR" dirty="0" smtClean="0"/>
              <a:t>perdoada </a:t>
            </a:r>
            <a:r>
              <a:rPr lang="pt-BR" dirty="0"/>
              <a:t>por Jesus. Esta é a humildade que agrada a Deus, honra a Cristo e leva </a:t>
            </a:r>
            <a:r>
              <a:rPr lang="pt-BR" dirty="0" smtClean="0"/>
              <a:t>para o </a:t>
            </a:r>
            <a:r>
              <a:rPr lang="pt-BR" dirty="0"/>
              <a:t>melhor. </a:t>
            </a:r>
            <a:r>
              <a:rPr lang="pt-BR" dirty="0" smtClean="0"/>
              <a:t>É necessário a humildade para ser </a:t>
            </a:r>
            <a:r>
              <a:rPr lang="pt-BR" dirty="0"/>
              <a:t>perdoado, </a:t>
            </a:r>
            <a:r>
              <a:rPr lang="pt-BR" dirty="0" smtClean="0"/>
              <a:t>reconhecer que é pecador e </a:t>
            </a:r>
            <a:r>
              <a:rPr lang="pt-BR" dirty="0"/>
              <a:t>precisa de um Salvador, saber-se totalmente dependente de Cristo para ser aceito por Deus, sendo quebrado pela cruz, curado pela cruz e capaz de se derramar pelos outros em uma nova maneira - ou seja, como uma pessoa humilde.</a:t>
            </a:r>
          </a:p>
          <a:p>
            <a:pPr marL="0" indent="0" fontAlgn="base">
              <a:buNone/>
            </a:pPr>
            <a:r>
              <a:rPr lang="pt-BR" dirty="0"/>
              <a:t> </a:t>
            </a:r>
            <a:endParaRPr lang="pt-BR" b="1" dirty="0"/>
          </a:p>
          <a:p>
            <a:pPr marL="0" indent="0">
              <a:buNone/>
            </a:pPr>
            <a:r>
              <a:rPr lang="pt-BR" dirty="0"/>
              <a:t>Também não é suficiente que você admita seu erro. Você tem que enfrentar sinceramente as pessoas que magoou ou fez mal e se desculpar. Junto com isso, você precisa aceitar de coração aberto qualquer resposta que seja ao seu pedido de perdão.</a:t>
            </a: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253</a:t>
            </a:fld>
            <a:endParaRPr lang="pt-BR" dirty="0"/>
          </a:p>
        </p:txBody>
      </p:sp>
    </p:spTree>
    <p:extLst>
      <p:ext uri="{BB962C8B-B14F-4D97-AF65-F5344CB8AC3E}">
        <p14:creationId xmlns:p14="http://schemas.microsoft.com/office/powerpoint/2010/main" val="1456216624"/>
      </p:ext>
    </p:extLst>
  </p:cSld>
  <p:clrMapOvr>
    <a:masterClrMapping/>
  </p:clrMapOvr>
  <p:timing>
    <p:tnLst>
      <p:par>
        <p:cTn id="1" dur="indefinite" restart="never" nodeType="tmRoot"/>
      </p:par>
    </p:tnLst>
  </p:timing>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6000" dirty="0"/>
              <a:t>Ganhando a Vitória Sobre Orgulho-Vontade</a:t>
            </a:r>
          </a:p>
        </p:txBody>
      </p:sp>
      <p:sp>
        <p:nvSpPr>
          <p:cNvPr id="3" name="Espaço Reservado para Conteúdo 2"/>
          <p:cNvSpPr>
            <a:spLocks noGrp="1"/>
          </p:cNvSpPr>
          <p:nvPr>
            <p:ph idx="1"/>
          </p:nvPr>
        </p:nvSpPr>
        <p:spPr>
          <a:xfrm>
            <a:off x="838200" y="2563586"/>
            <a:ext cx="10515600" cy="3613376"/>
          </a:xfrm>
        </p:spPr>
        <p:txBody>
          <a:bodyPr>
            <a:normAutofit/>
          </a:bodyPr>
          <a:lstStyle/>
          <a:p>
            <a:pPr marL="0" indent="0" fontAlgn="base">
              <a:buNone/>
            </a:pPr>
            <a:r>
              <a:rPr lang="pt-BR" b="1" dirty="0"/>
              <a:t>3- Sirva aos outros.</a:t>
            </a:r>
          </a:p>
          <a:p>
            <a:pPr marL="0" indent="0" fontAlgn="base">
              <a:buNone/>
            </a:pPr>
            <a:r>
              <a:rPr lang="pt-BR" dirty="0"/>
              <a:t> </a:t>
            </a:r>
          </a:p>
          <a:p>
            <a:pPr marL="0" indent="0" fontAlgn="base">
              <a:buNone/>
            </a:pPr>
            <a:r>
              <a:rPr lang="pt-BR" dirty="0"/>
              <a:t>A humildade serve. Jesus mostrou como devemos servir os outros.</a:t>
            </a:r>
          </a:p>
          <a:p>
            <a:pPr marL="0" indent="0" fontAlgn="base">
              <a:buNone/>
            </a:pPr>
            <a:r>
              <a:rPr lang="pt-BR" dirty="0"/>
              <a:t> </a:t>
            </a:r>
          </a:p>
          <a:p>
            <a:pPr marL="0" indent="0" algn="ctr">
              <a:buNone/>
            </a:pPr>
            <a:r>
              <a:rPr lang="x-none" dirty="0"/>
              <a:t>Marcos 10:45</a:t>
            </a:r>
            <a:endParaRPr lang="pt-BR" dirty="0"/>
          </a:p>
          <a:p>
            <a:pPr marL="0" indent="0" algn="ctr">
              <a:buNone/>
            </a:pPr>
            <a:r>
              <a:rPr lang="pt-BR" dirty="0"/>
              <a:t>“</a:t>
            </a:r>
            <a:r>
              <a:rPr lang="x-none" i="1" dirty="0"/>
              <a:t>Porque o Filho do homem também não veio para ser servido, mas para servir e dar a sua vida em resgate de muitos</a:t>
            </a:r>
            <a:r>
              <a:rPr lang="x-none" dirty="0"/>
              <a:t>.</a:t>
            </a:r>
            <a:r>
              <a:rPr lang="pt-BR" dirty="0" smtClean="0"/>
              <a:t>”</a:t>
            </a: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254</a:t>
            </a:fld>
            <a:endParaRPr lang="pt-BR" dirty="0"/>
          </a:p>
        </p:txBody>
      </p:sp>
    </p:spTree>
    <p:extLst>
      <p:ext uri="{BB962C8B-B14F-4D97-AF65-F5344CB8AC3E}">
        <p14:creationId xmlns:p14="http://schemas.microsoft.com/office/powerpoint/2010/main" val="4172535791"/>
      </p:ext>
    </p:extLst>
  </p:cSld>
  <p:clrMapOvr>
    <a:masterClrMapping/>
  </p:clrMapOvr>
  <p:timing>
    <p:tnLst>
      <p:par>
        <p:cTn id="1" dur="indefinite" restart="never" nodeType="tmRoot"/>
      </p:par>
    </p:tnLst>
  </p:timing>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6000" dirty="0"/>
              <a:t>Ganhando a Vitória Sobre Orgulho-Vontade</a:t>
            </a:r>
          </a:p>
        </p:txBody>
      </p:sp>
      <p:sp>
        <p:nvSpPr>
          <p:cNvPr id="3" name="Espaço Reservado para Conteúdo 2"/>
          <p:cNvSpPr>
            <a:spLocks noGrp="1"/>
          </p:cNvSpPr>
          <p:nvPr>
            <p:ph idx="1"/>
          </p:nvPr>
        </p:nvSpPr>
        <p:spPr>
          <a:xfrm>
            <a:off x="838200" y="2563586"/>
            <a:ext cx="10515600" cy="3613376"/>
          </a:xfrm>
        </p:spPr>
        <p:txBody>
          <a:bodyPr>
            <a:normAutofit/>
          </a:bodyPr>
          <a:lstStyle/>
          <a:p>
            <a:pPr marL="0" indent="0">
              <a:buNone/>
            </a:pPr>
            <a:r>
              <a:rPr lang="pt-BR" dirty="0" smtClean="0"/>
              <a:t>Esteja </a:t>
            </a:r>
            <a:r>
              <a:rPr lang="pt-BR" dirty="0"/>
              <a:t>disposto a servir a qualquer pessoa, especialmente àqueles que são menos privilegiados do que você. Até mesmo Jesus lavou os pés de Seus discípulos.</a:t>
            </a:r>
          </a:p>
          <a:p>
            <a:pPr marL="0" indent="0">
              <a:buNone/>
            </a:pPr>
            <a:r>
              <a:rPr lang="pt-BR" dirty="0"/>
              <a:t> </a:t>
            </a:r>
          </a:p>
          <a:p>
            <a:pPr marL="0" indent="0">
              <a:buNone/>
            </a:pPr>
            <a:r>
              <a:rPr lang="pt-BR" dirty="0"/>
              <a:t>Com que frequência você se esforça para servir seus irmãos e irmãs? Vocês carregam os fardos uns dos outros? Você já está servindo melhor a si mesmo e aos membros da igreja.</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255</a:t>
            </a:fld>
            <a:endParaRPr lang="pt-BR" dirty="0"/>
          </a:p>
        </p:txBody>
      </p:sp>
    </p:spTree>
    <p:extLst>
      <p:ext uri="{BB962C8B-B14F-4D97-AF65-F5344CB8AC3E}">
        <p14:creationId xmlns:p14="http://schemas.microsoft.com/office/powerpoint/2010/main" val="537422055"/>
      </p:ext>
    </p:extLst>
  </p:cSld>
  <p:clrMapOvr>
    <a:masterClrMapping/>
  </p:clrMapOvr>
  <p:timing>
    <p:tnLst>
      <p:par>
        <p:cTn id="1" dur="indefinite" restart="never" nodeType="tmRoot"/>
      </p:par>
    </p:tnLst>
  </p:timing>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6000" dirty="0"/>
              <a:t>Ganhando a Vitória Sobre Orgulho-Vontade</a:t>
            </a:r>
          </a:p>
        </p:txBody>
      </p:sp>
      <p:sp>
        <p:nvSpPr>
          <p:cNvPr id="3" name="Espaço Reservado para Conteúdo 2"/>
          <p:cNvSpPr>
            <a:spLocks noGrp="1"/>
          </p:cNvSpPr>
          <p:nvPr>
            <p:ph idx="1"/>
          </p:nvPr>
        </p:nvSpPr>
        <p:spPr>
          <a:xfrm>
            <a:off x="838200" y="2061881"/>
            <a:ext cx="10515600" cy="4659593"/>
          </a:xfrm>
        </p:spPr>
        <p:txBody>
          <a:bodyPr>
            <a:normAutofit lnSpcReduction="10000"/>
          </a:bodyPr>
          <a:lstStyle/>
          <a:p>
            <a:pPr marL="0" indent="0" fontAlgn="base">
              <a:buNone/>
            </a:pPr>
            <a:r>
              <a:rPr lang="pt-BR" b="1" dirty="0"/>
              <a:t> </a:t>
            </a:r>
            <a:r>
              <a:rPr lang="pt-BR" b="1" dirty="0" smtClean="0"/>
              <a:t>4- </a:t>
            </a:r>
            <a:r>
              <a:rPr lang="pt-BR" b="1" dirty="0"/>
              <a:t>Colocar outros em primeiro lugar</a:t>
            </a:r>
            <a:endParaRPr lang="pt-BR" dirty="0"/>
          </a:p>
          <a:p>
            <a:pPr marL="0" indent="0">
              <a:buNone/>
            </a:pPr>
            <a:r>
              <a:rPr lang="pt-BR" dirty="0"/>
              <a:t> </a:t>
            </a:r>
          </a:p>
          <a:p>
            <a:pPr marL="0" indent="0">
              <a:buNone/>
            </a:pPr>
            <a:r>
              <a:rPr lang="pt-BR" dirty="0"/>
              <a:t>Outra característica de ser humilde é ser altruísta - colocar as necessidades e interesses dos outros antes dos seus - apenas não exagere para que sua bondade não seja abusada. Devemos colocar os outros antes de nós. Isso é uma das coisas mais difícil de fazer, porque nosso orgulho quer </a:t>
            </a:r>
            <a:r>
              <a:rPr lang="pt-BR" dirty="0" smtClean="0"/>
              <a:t>nos </a:t>
            </a:r>
            <a:r>
              <a:rPr lang="pt-BR" dirty="0"/>
              <a:t>colocar em primeiro lugar.</a:t>
            </a:r>
          </a:p>
          <a:p>
            <a:pPr marL="0" indent="0">
              <a:buNone/>
            </a:pPr>
            <a:r>
              <a:rPr lang="pt-BR" dirty="0"/>
              <a:t> </a:t>
            </a:r>
          </a:p>
          <a:p>
            <a:pPr marL="0" indent="0" algn="ctr">
              <a:buNone/>
            </a:pPr>
            <a:r>
              <a:rPr lang="x-none" dirty="0"/>
              <a:t>1 Coríntios 10:24</a:t>
            </a:r>
            <a:endParaRPr lang="pt-BR" dirty="0"/>
          </a:p>
          <a:p>
            <a:pPr marL="0" indent="0" algn="ctr">
              <a:buNone/>
            </a:pPr>
            <a:r>
              <a:rPr lang="pt-BR" dirty="0"/>
              <a:t>“</a:t>
            </a:r>
            <a:r>
              <a:rPr lang="x-none" i="1" dirty="0"/>
              <a:t>Ninguém busque o proveito próprio; antes cada um o </a:t>
            </a:r>
            <a:r>
              <a:rPr lang="x-none" i="1" dirty="0" smtClean="0"/>
              <a:t>que é </a:t>
            </a:r>
            <a:r>
              <a:rPr lang="x-none" i="1" dirty="0"/>
              <a:t>de outrem</a:t>
            </a:r>
            <a:r>
              <a:rPr lang="x-none" dirty="0"/>
              <a:t>.</a:t>
            </a:r>
            <a:r>
              <a:rPr lang="pt-BR" dirty="0"/>
              <a:t>”</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256</a:t>
            </a:fld>
            <a:endParaRPr lang="pt-BR" dirty="0"/>
          </a:p>
        </p:txBody>
      </p:sp>
    </p:spTree>
    <p:extLst>
      <p:ext uri="{BB962C8B-B14F-4D97-AF65-F5344CB8AC3E}">
        <p14:creationId xmlns:p14="http://schemas.microsoft.com/office/powerpoint/2010/main" val="4105146474"/>
      </p:ext>
    </p:extLst>
  </p:cSld>
  <p:clrMapOvr>
    <a:masterClrMapping/>
  </p:clrMapOvr>
  <p:timing>
    <p:tnLst>
      <p:par>
        <p:cTn id="1" dur="indefinite" restart="never" nodeType="tmRoot"/>
      </p:par>
    </p:tnLst>
  </p:timing>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6000" dirty="0"/>
              <a:t>Ganhando a Vitória Sobre Orgulho-Vontade</a:t>
            </a:r>
          </a:p>
        </p:txBody>
      </p:sp>
      <p:sp>
        <p:nvSpPr>
          <p:cNvPr id="3" name="Espaço Reservado para Conteúdo 2"/>
          <p:cNvSpPr>
            <a:spLocks noGrp="1"/>
          </p:cNvSpPr>
          <p:nvPr>
            <p:ph idx="1"/>
          </p:nvPr>
        </p:nvSpPr>
        <p:spPr>
          <a:xfrm>
            <a:off x="838200" y="2563586"/>
            <a:ext cx="10515600" cy="3613376"/>
          </a:xfrm>
        </p:spPr>
        <p:txBody>
          <a:bodyPr>
            <a:normAutofit/>
          </a:bodyPr>
          <a:lstStyle/>
          <a:p>
            <a:pPr marL="0" indent="0" algn="ctr">
              <a:buNone/>
            </a:pPr>
            <a:r>
              <a:rPr lang="x-none" dirty="0"/>
              <a:t>Romanos 15:5</a:t>
            </a:r>
            <a:endParaRPr lang="pt-BR" dirty="0"/>
          </a:p>
          <a:p>
            <a:pPr marL="0" indent="0" algn="ctr">
              <a:buNone/>
            </a:pPr>
            <a:r>
              <a:rPr lang="pt-BR" dirty="0"/>
              <a:t>“</a:t>
            </a:r>
            <a:r>
              <a:rPr lang="x-none" i="1" dirty="0"/>
              <a:t>Ora, o Deus de paciência e consolação vos conceda o mesmo sentimento uns para com os outros, segundo Cristo Jesu</a:t>
            </a:r>
            <a:r>
              <a:rPr lang="x-none" dirty="0"/>
              <a:t>s,</a:t>
            </a:r>
            <a:r>
              <a:rPr lang="pt-BR" dirty="0"/>
              <a:t>”</a:t>
            </a:r>
          </a:p>
          <a:p>
            <a:pPr marL="0" indent="0">
              <a:buNone/>
            </a:pPr>
            <a:r>
              <a:rPr lang="pt-BR" dirty="0"/>
              <a:t> </a:t>
            </a:r>
          </a:p>
          <a:p>
            <a:pPr marL="0" indent="0">
              <a:buNone/>
            </a:pPr>
            <a:r>
              <a:rPr lang="pt-BR" dirty="0"/>
              <a:t>Temos de lutar para consideramos os outros mais importantes.</a:t>
            </a:r>
            <a:endParaRPr lang="pt-BR" b="1" dirty="0"/>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257</a:t>
            </a:fld>
            <a:endParaRPr lang="pt-BR" dirty="0"/>
          </a:p>
        </p:txBody>
      </p:sp>
    </p:spTree>
    <p:extLst>
      <p:ext uri="{BB962C8B-B14F-4D97-AF65-F5344CB8AC3E}">
        <p14:creationId xmlns:p14="http://schemas.microsoft.com/office/powerpoint/2010/main" val="3801737940"/>
      </p:ext>
    </p:extLst>
  </p:cSld>
  <p:clrMapOvr>
    <a:masterClrMapping/>
  </p:clrMapOvr>
  <p:timing>
    <p:tnLst>
      <p:par>
        <p:cTn id="1" dur="indefinite" restart="never" nodeType="tmRoot"/>
      </p:par>
    </p:tnLst>
  </p:timing>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6000" dirty="0"/>
              <a:t>Ganhando a Vitória Sobre Orgulho-Vontade</a:t>
            </a:r>
          </a:p>
        </p:txBody>
      </p:sp>
      <p:sp>
        <p:nvSpPr>
          <p:cNvPr id="3" name="Espaço Reservado para Conteúdo 2"/>
          <p:cNvSpPr>
            <a:spLocks noGrp="1"/>
          </p:cNvSpPr>
          <p:nvPr>
            <p:ph idx="1"/>
          </p:nvPr>
        </p:nvSpPr>
        <p:spPr>
          <a:xfrm>
            <a:off x="838200" y="2563585"/>
            <a:ext cx="10515600" cy="4157889"/>
          </a:xfrm>
        </p:spPr>
        <p:txBody>
          <a:bodyPr>
            <a:normAutofit/>
          </a:bodyPr>
          <a:lstStyle/>
          <a:p>
            <a:pPr marL="0" indent="0" algn="ctr">
              <a:buNone/>
            </a:pPr>
            <a:r>
              <a:rPr lang="pt-BR" dirty="0"/>
              <a:t>Filipenses 2:3-8</a:t>
            </a:r>
          </a:p>
          <a:p>
            <a:pPr marL="0" indent="0" algn="ctr">
              <a:buNone/>
            </a:pPr>
            <a:r>
              <a:rPr lang="pt-BR" dirty="0"/>
              <a:t>“</a:t>
            </a:r>
            <a:r>
              <a:rPr lang="pt-BR" i="1" baseline="30000" dirty="0"/>
              <a:t>3</a:t>
            </a:r>
            <a:r>
              <a:rPr lang="pt-BR" i="1" dirty="0"/>
              <a:t>Nada façais por contenda ou por vanglória, mas por humildade; cada um considere os outros superiores a si mesmo. </a:t>
            </a:r>
            <a:r>
              <a:rPr lang="pt-BR" i="1" baseline="30000" dirty="0"/>
              <a:t>4</a:t>
            </a:r>
            <a:r>
              <a:rPr lang="pt-BR" i="1" dirty="0"/>
              <a:t>Não atente cada um para o que é propriamente seu, mas cada qual também para o que é dos outros. </a:t>
            </a:r>
            <a:r>
              <a:rPr lang="pt-BR" i="1" baseline="30000" dirty="0"/>
              <a:t>5</a:t>
            </a:r>
            <a:r>
              <a:rPr lang="pt-BR" i="1" dirty="0"/>
              <a:t>De sorte que haja em vós o mesmo sentimento que [houve] também em Cristo Jesus, </a:t>
            </a:r>
            <a:r>
              <a:rPr lang="pt-BR" i="1" baseline="30000" dirty="0"/>
              <a:t>6</a:t>
            </a:r>
            <a:r>
              <a:rPr lang="pt-BR" i="1" dirty="0"/>
              <a:t>Que, sendo em forma de Deus, não teve por usurpação ser igual a Deus, </a:t>
            </a:r>
            <a:r>
              <a:rPr lang="pt-BR" i="1" baseline="30000" dirty="0"/>
              <a:t>7</a:t>
            </a:r>
            <a:r>
              <a:rPr lang="pt-BR" i="1" dirty="0"/>
              <a:t>Mas esvaziou-se a si mesmo, tomando a forma de servo, fazendo-se semelhante aos homens; </a:t>
            </a:r>
            <a:r>
              <a:rPr lang="pt-BR" i="1" baseline="30000" dirty="0"/>
              <a:t>8</a:t>
            </a:r>
            <a:r>
              <a:rPr lang="pt-BR" i="1" dirty="0"/>
              <a:t>E, achado na forma de homem, humilhou-se a si mesmo, sendo obediente até à morte, e morte de cruz</a:t>
            </a:r>
            <a:r>
              <a:rPr lang="pt-BR" dirty="0" smtClean="0"/>
              <a:t>.”</a:t>
            </a: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258</a:t>
            </a:fld>
            <a:endParaRPr lang="pt-BR" dirty="0"/>
          </a:p>
        </p:txBody>
      </p:sp>
    </p:spTree>
    <p:extLst>
      <p:ext uri="{BB962C8B-B14F-4D97-AF65-F5344CB8AC3E}">
        <p14:creationId xmlns:p14="http://schemas.microsoft.com/office/powerpoint/2010/main" val="2776355360"/>
      </p:ext>
    </p:extLst>
  </p:cSld>
  <p:clrMapOvr>
    <a:masterClrMapping/>
  </p:clrMapOvr>
  <p:timing>
    <p:tnLst>
      <p:par>
        <p:cTn id="1" dur="indefinite" restart="never" nodeType="tmRoot"/>
      </p:par>
    </p:tnLst>
  </p:timing>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6000" dirty="0"/>
              <a:t>Ganhando a Vitória Sobre Orgulho-Vontade</a:t>
            </a:r>
          </a:p>
        </p:txBody>
      </p:sp>
      <p:sp>
        <p:nvSpPr>
          <p:cNvPr id="3" name="Espaço Reservado para Conteúdo 2"/>
          <p:cNvSpPr>
            <a:spLocks noGrp="1"/>
          </p:cNvSpPr>
          <p:nvPr>
            <p:ph idx="1"/>
          </p:nvPr>
        </p:nvSpPr>
        <p:spPr>
          <a:xfrm>
            <a:off x="838200" y="2563586"/>
            <a:ext cx="10515600" cy="3613376"/>
          </a:xfrm>
        </p:spPr>
        <p:txBody>
          <a:bodyPr>
            <a:normAutofit/>
          </a:bodyPr>
          <a:lstStyle/>
          <a:p>
            <a:pPr marL="0" indent="0">
              <a:buNone/>
            </a:pPr>
            <a:r>
              <a:rPr lang="pt-BR" dirty="0"/>
              <a:t>À medida que você trabalha para se tornar menos orgulhoso e um melhor líder, funcionário e proprietário de empresa, dê-se um pouco de folga. Nunca é fácil mudar para melhor, mas quando você se esforça para controlar seu orgulho na porta, você ficará surpreso com as portas que ela abre e com quem está esperando para lhe ensinar algo novo.</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259</a:t>
            </a:fld>
            <a:endParaRPr lang="pt-BR" dirty="0"/>
          </a:p>
        </p:txBody>
      </p:sp>
    </p:spTree>
    <p:extLst>
      <p:ext uri="{BB962C8B-B14F-4D97-AF65-F5344CB8AC3E}">
        <p14:creationId xmlns:p14="http://schemas.microsoft.com/office/powerpoint/2010/main" val="33153683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00741"/>
            <a:ext cx="10515600" cy="1325563"/>
          </a:xfrm>
        </p:spPr>
        <p:txBody>
          <a:bodyPr>
            <a:normAutofit/>
          </a:bodyPr>
          <a:lstStyle/>
          <a:p>
            <a:pPr algn="ctr"/>
            <a:r>
              <a:rPr lang="pt-BR" sz="6000" b="1" dirty="0" smtClean="0"/>
              <a:t>DE ONDE VEM O ORGULHO?</a:t>
            </a:r>
            <a:endParaRPr lang="pt-BR" sz="6000" dirty="0"/>
          </a:p>
        </p:txBody>
      </p:sp>
      <p:sp>
        <p:nvSpPr>
          <p:cNvPr id="3" name="Espaço Reservado para Conteúdo 2"/>
          <p:cNvSpPr>
            <a:spLocks noGrp="1"/>
          </p:cNvSpPr>
          <p:nvPr>
            <p:ph idx="1"/>
          </p:nvPr>
        </p:nvSpPr>
        <p:spPr>
          <a:xfrm>
            <a:off x="838200" y="1526304"/>
            <a:ext cx="10515600" cy="4650659"/>
          </a:xfrm>
        </p:spPr>
        <p:txBody>
          <a:bodyPr>
            <a:noAutofit/>
          </a:bodyPr>
          <a:lstStyle/>
          <a:p>
            <a:pPr marL="0" indent="0" algn="ctr" fontAlgn="base">
              <a:buNone/>
            </a:pPr>
            <a:r>
              <a:rPr lang="pt-BR" b="1" dirty="0"/>
              <a:t>A </a:t>
            </a:r>
            <a:r>
              <a:rPr lang="pt-BR" b="1" dirty="0" smtClean="0"/>
              <a:t>Queda</a:t>
            </a:r>
            <a:endParaRPr lang="pt-BR" sz="1200" dirty="0"/>
          </a:p>
          <a:p>
            <a:pPr marL="0" indent="0">
              <a:buNone/>
            </a:pPr>
            <a:r>
              <a:rPr lang="pt-BR" dirty="0" smtClean="0"/>
              <a:t>Esse </a:t>
            </a:r>
            <a:r>
              <a:rPr lang="pt-BR" dirty="0"/>
              <a:t>desejo de se exaltar - seu orgulho - foi o primeiro pecado. Deus não criou o pecado; foi Satanás que decidiu, por si mesmo, rejeitar Deus. Deus sabia como isso iria afeitar a humanidade? Claro que sim, mas Ele sempre providencia um caminho de remição para todos. Ninguém é inescusável, e Deus só será glorificado e honrado no fim.</a:t>
            </a:r>
          </a:p>
          <a:p>
            <a:pPr marL="0" indent="0">
              <a:buNone/>
            </a:pPr>
            <a:r>
              <a:rPr lang="pt-BR" sz="1200" dirty="0"/>
              <a:t> </a:t>
            </a:r>
          </a:p>
          <a:p>
            <a:pPr marL="0" indent="0">
              <a:buNone/>
            </a:pPr>
            <a:r>
              <a:rPr lang="pt-BR" dirty="0"/>
              <a:t>Mais tarde, quando ele foi lançado na Terra como Satanás, ele seduziu Adão e Eva a pecar contra Deus e fazer exatamente a mesma coisa, sendo orgulhoso.</a:t>
            </a:r>
          </a:p>
          <a:p>
            <a:pPr marL="0" indent="0">
              <a:buNone/>
            </a:pPr>
            <a:r>
              <a:rPr lang="pt-BR" dirty="0"/>
              <a:t> </a:t>
            </a: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26</a:t>
            </a:fld>
            <a:endParaRPr lang="pt-BR" dirty="0"/>
          </a:p>
        </p:txBody>
      </p:sp>
    </p:spTree>
    <p:extLst>
      <p:ext uri="{BB962C8B-B14F-4D97-AF65-F5344CB8AC3E}">
        <p14:creationId xmlns:p14="http://schemas.microsoft.com/office/powerpoint/2010/main" val="2059654206"/>
      </p:ext>
    </p:extLst>
  </p:cSld>
  <p:clrMapOvr>
    <a:masterClrMapping/>
  </p:clrMapOvr>
  <p:timing>
    <p:tnLst>
      <p:par>
        <p:cTn id="1" dur="indefinite" restart="never" nodeType="tmRoot"/>
      </p:par>
    </p:tnLst>
  </p:timing>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6000" dirty="0"/>
              <a:t>Ganhando a Vitória Sobre Orgulho-Vontade</a:t>
            </a:r>
          </a:p>
        </p:txBody>
      </p:sp>
      <p:sp>
        <p:nvSpPr>
          <p:cNvPr id="3" name="Espaço Reservado para Conteúdo 2"/>
          <p:cNvSpPr>
            <a:spLocks noGrp="1"/>
          </p:cNvSpPr>
          <p:nvPr>
            <p:ph idx="1"/>
          </p:nvPr>
        </p:nvSpPr>
        <p:spPr>
          <a:xfrm>
            <a:off x="152399" y="1873568"/>
            <a:ext cx="11896165" cy="5167312"/>
          </a:xfrm>
        </p:spPr>
        <p:txBody>
          <a:bodyPr>
            <a:normAutofit lnSpcReduction="10000"/>
          </a:bodyPr>
          <a:lstStyle/>
          <a:p>
            <a:pPr marL="0" indent="0">
              <a:buNone/>
            </a:pPr>
            <a:r>
              <a:rPr lang="pt-BR" b="1" dirty="0"/>
              <a:t> </a:t>
            </a:r>
            <a:r>
              <a:rPr lang="pt-BR" b="1" dirty="0" smtClean="0"/>
              <a:t>5-</a:t>
            </a:r>
            <a:r>
              <a:rPr lang="pt-BR" dirty="0" smtClean="0"/>
              <a:t> </a:t>
            </a:r>
            <a:r>
              <a:rPr lang="pt-BR" b="1" dirty="0"/>
              <a:t>Aprender ser submisso </a:t>
            </a:r>
            <a:r>
              <a:rPr lang="pt-BR" b="1" dirty="0" smtClean="0"/>
              <a:t>aos </a:t>
            </a:r>
            <a:r>
              <a:rPr lang="pt-BR" b="1" dirty="0"/>
              <a:t>outros</a:t>
            </a:r>
            <a:endParaRPr lang="pt-BR" dirty="0"/>
          </a:p>
          <a:p>
            <a:pPr marL="0" indent="0">
              <a:buNone/>
            </a:pPr>
            <a:r>
              <a:rPr lang="pt-BR" b="1" dirty="0"/>
              <a:t> </a:t>
            </a:r>
            <a:endParaRPr lang="pt-BR" dirty="0"/>
          </a:p>
          <a:p>
            <a:pPr marL="0" indent="0">
              <a:buNone/>
            </a:pPr>
            <a:r>
              <a:rPr lang="pt-BR" b="1" dirty="0"/>
              <a:t>Isso começa com as autoridades. </a:t>
            </a:r>
            <a:r>
              <a:rPr lang="pt-BR" dirty="0"/>
              <a:t>Você tem que respeitar e se submeter a figuras de autoridade como seus pais, professores, chefe, funcionários do governo e líderes espirituais. Mesmo que às vezes pareçam errados, você deve honrar a autoridade deles, porque eles foram designados como responsáveis ​​por você.</a:t>
            </a:r>
          </a:p>
          <a:p>
            <a:pPr marL="0" indent="0">
              <a:buNone/>
            </a:pPr>
            <a:r>
              <a:rPr lang="pt-BR" dirty="0"/>
              <a:t> </a:t>
            </a:r>
          </a:p>
          <a:p>
            <a:pPr marL="0" indent="0">
              <a:buNone/>
            </a:pPr>
            <a:r>
              <a:rPr lang="pt-BR" dirty="0"/>
              <a:t>Também precisamos aprender ser submissos a todos.</a:t>
            </a:r>
          </a:p>
          <a:p>
            <a:pPr marL="0" indent="0">
              <a:buNone/>
            </a:pPr>
            <a:r>
              <a:rPr lang="pt-BR" dirty="0"/>
              <a:t> </a:t>
            </a:r>
          </a:p>
          <a:p>
            <a:pPr marL="0" indent="0" algn="ctr">
              <a:buNone/>
            </a:pPr>
            <a:r>
              <a:rPr lang="pt-BR" dirty="0"/>
              <a:t>Efésios 5:21</a:t>
            </a:r>
          </a:p>
          <a:p>
            <a:pPr marL="0" indent="0" algn="ctr">
              <a:buNone/>
            </a:pPr>
            <a:r>
              <a:rPr lang="pt-BR" dirty="0"/>
              <a:t>“</a:t>
            </a:r>
            <a:r>
              <a:rPr lang="pt-BR" i="1" dirty="0"/>
              <a:t>Sujeitando-vos uns aos outros no temor de Deus</a:t>
            </a:r>
            <a:r>
              <a:rPr lang="pt-BR" dirty="0" smtClean="0"/>
              <a:t>.”</a:t>
            </a: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260</a:t>
            </a:fld>
            <a:endParaRPr lang="pt-BR" dirty="0"/>
          </a:p>
        </p:txBody>
      </p:sp>
    </p:spTree>
    <p:extLst>
      <p:ext uri="{BB962C8B-B14F-4D97-AF65-F5344CB8AC3E}">
        <p14:creationId xmlns:p14="http://schemas.microsoft.com/office/powerpoint/2010/main" val="811771720"/>
      </p:ext>
    </p:extLst>
  </p:cSld>
  <p:clrMapOvr>
    <a:masterClrMapping/>
  </p:clrMapOvr>
  <p:timing>
    <p:tnLst>
      <p:par>
        <p:cTn id="1" dur="indefinite" restart="never" nodeType="tmRoot"/>
      </p:par>
    </p:tnLst>
  </p:timing>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6000" dirty="0"/>
              <a:t>Ganhando a Vitória Sobre Orgulho-Vontade</a:t>
            </a:r>
          </a:p>
        </p:txBody>
      </p:sp>
      <p:sp>
        <p:nvSpPr>
          <p:cNvPr id="3" name="Espaço Reservado para Conteúdo 2"/>
          <p:cNvSpPr>
            <a:spLocks noGrp="1"/>
          </p:cNvSpPr>
          <p:nvPr>
            <p:ph idx="1"/>
          </p:nvPr>
        </p:nvSpPr>
        <p:spPr>
          <a:xfrm>
            <a:off x="838200" y="1846728"/>
            <a:ext cx="10515600" cy="5011271"/>
          </a:xfrm>
        </p:spPr>
        <p:txBody>
          <a:bodyPr>
            <a:normAutofit lnSpcReduction="10000"/>
          </a:bodyPr>
          <a:lstStyle/>
          <a:p>
            <a:pPr marL="0" indent="0">
              <a:buNone/>
            </a:pPr>
            <a:r>
              <a:rPr lang="pt-BR" b="1" dirty="0"/>
              <a:t>6- Agradeça sempre àqueles que o ajudam ou servem, mesmo nas pequenas coisas.</a:t>
            </a:r>
            <a:r>
              <a:rPr lang="pt-BR" dirty="0"/>
              <a:t/>
            </a:r>
            <a:br>
              <a:rPr lang="pt-BR" dirty="0"/>
            </a:br>
            <a:endParaRPr lang="pt-BR" dirty="0"/>
          </a:p>
          <a:p>
            <a:pPr marL="0" indent="0">
              <a:buNone/>
            </a:pPr>
            <a:r>
              <a:rPr lang="pt-BR" dirty="0"/>
              <a:t>A gratidão é uma das melhores características de uma pessoa humilde. Agradeça a todos que fazem algo útil para você, como o garçom que o atende ou o guarda que segura a porta para você. Faça de “obrigado” sua frase favorita.</a:t>
            </a:r>
          </a:p>
          <a:p>
            <a:pPr marL="0" indent="0">
              <a:buNone/>
            </a:pPr>
            <a:r>
              <a:rPr lang="pt-BR" b="1" dirty="0"/>
              <a:t> </a:t>
            </a:r>
            <a:endParaRPr lang="pt-BR" dirty="0"/>
          </a:p>
          <a:p>
            <a:pPr marL="0" indent="0">
              <a:buNone/>
            </a:pPr>
            <a:r>
              <a:rPr lang="pt-BR" dirty="0"/>
              <a:t>Se alguém se sair melhor do que você em uma área ou outra, aceite essa verdade e não se ressinta dessa pessoa. Lembre-se de que sempre haverá alguém maior do que você, portanto, aceitar esse fato e ser feliz por aqueles que se destacam irá </a:t>
            </a:r>
            <a:r>
              <a:rPr lang="pt-BR" dirty="0" smtClean="0"/>
              <a:t>salvá-lo da amargura e </a:t>
            </a:r>
            <a:r>
              <a:rPr lang="pt-BR" dirty="0"/>
              <a:t>da má vida social</a:t>
            </a:r>
            <a:r>
              <a:rPr lang="pt-BR" dirty="0" smtClean="0"/>
              <a:t>.</a:t>
            </a: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261</a:t>
            </a:fld>
            <a:endParaRPr lang="pt-BR" dirty="0"/>
          </a:p>
        </p:txBody>
      </p:sp>
    </p:spTree>
    <p:extLst>
      <p:ext uri="{BB962C8B-B14F-4D97-AF65-F5344CB8AC3E}">
        <p14:creationId xmlns:p14="http://schemas.microsoft.com/office/powerpoint/2010/main" val="30713285"/>
      </p:ext>
    </p:extLst>
  </p:cSld>
  <p:clrMapOvr>
    <a:masterClrMapping/>
  </p:clrMapOvr>
  <p:timing>
    <p:tnLst>
      <p:par>
        <p:cTn id="1" dur="indefinite" restart="never" nodeType="tmRoot"/>
      </p:par>
    </p:tnLst>
  </p:timing>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6000" dirty="0"/>
              <a:t>Ganhando a Vitória Sobre Orgulho-Vontade</a:t>
            </a:r>
          </a:p>
        </p:txBody>
      </p:sp>
      <p:sp>
        <p:nvSpPr>
          <p:cNvPr id="3" name="Espaço Reservado para Conteúdo 2"/>
          <p:cNvSpPr>
            <a:spLocks noGrp="1"/>
          </p:cNvSpPr>
          <p:nvPr>
            <p:ph idx="1"/>
          </p:nvPr>
        </p:nvSpPr>
        <p:spPr>
          <a:xfrm>
            <a:off x="125507" y="1690688"/>
            <a:ext cx="11887200" cy="5301784"/>
          </a:xfrm>
        </p:spPr>
        <p:txBody>
          <a:bodyPr>
            <a:normAutofit lnSpcReduction="10000"/>
          </a:bodyPr>
          <a:lstStyle/>
          <a:p>
            <a:pPr marL="0" indent="0">
              <a:buNone/>
            </a:pPr>
            <a:r>
              <a:rPr lang="pt-BR" b="1" dirty="0"/>
              <a:t>7- Ouça, não </a:t>
            </a:r>
            <a:r>
              <a:rPr lang="pt-BR" b="1" dirty="0" smtClean="0"/>
              <a:t>fale</a:t>
            </a:r>
            <a:endParaRPr lang="pt-BR" dirty="0"/>
          </a:p>
          <a:p>
            <a:pPr marL="0" indent="0">
              <a:buNone/>
            </a:pPr>
            <a:r>
              <a:rPr lang="pt-BR" dirty="0"/>
              <a:t>Ser um sabe-tudo nunca teve uma conotação agradável. É impossível saber tudo, e as pessoas que fingem saber costumam ficar ressentidas por agirem dessa forma.</a:t>
            </a:r>
          </a:p>
          <a:p>
            <a:pPr marL="0" indent="0">
              <a:buNone/>
            </a:pPr>
            <a:r>
              <a:rPr lang="pt-BR" dirty="0"/>
              <a:t> </a:t>
            </a:r>
          </a:p>
          <a:p>
            <a:pPr marL="0" indent="0">
              <a:buNone/>
            </a:pPr>
            <a:r>
              <a:rPr lang="pt-BR" dirty="0"/>
              <a:t>Como Brant H. </a:t>
            </a:r>
            <a:r>
              <a:rPr lang="pt-BR" dirty="0" err="1"/>
              <a:t>McGill</a:t>
            </a:r>
            <a:r>
              <a:rPr lang="pt-BR" dirty="0"/>
              <a:t> disse tão eloquentemente: “Uma das formas mais sinceras de respeito é realmente ouvir o que o outro tem a dizer”.</a:t>
            </a:r>
          </a:p>
          <a:p>
            <a:pPr marL="0" indent="0">
              <a:buNone/>
            </a:pPr>
            <a:r>
              <a:rPr lang="pt-BR" dirty="0"/>
              <a:t> </a:t>
            </a:r>
          </a:p>
          <a:p>
            <a:pPr marL="0" indent="0">
              <a:buNone/>
            </a:pPr>
            <a:r>
              <a:rPr lang="pt-BR" dirty="0"/>
              <a:t>Ouvir é a antítese do orgulho, porque quando você está dando a outra pessoa a oportunidade de se expressar ou de se expressar, você está colocando seu orgulho de lado. Concentre-se mais em ouvir em vez de falar e veja quantas coisas novas você aprende no processo</a:t>
            </a:r>
            <a:r>
              <a:rPr lang="pt-BR" dirty="0" smtClean="0"/>
              <a:t>.</a:t>
            </a: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262</a:t>
            </a:fld>
            <a:endParaRPr lang="pt-BR" dirty="0"/>
          </a:p>
        </p:txBody>
      </p:sp>
    </p:spTree>
    <p:extLst>
      <p:ext uri="{BB962C8B-B14F-4D97-AF65-F5344CB8AC3E}">
        <p14:creationId xmlns:p14="http://schemas.microsoft.com/office/powerpoint/2010/main" val="660108208"/>
      </p:ext>
    </p:extLst>
  </p:cSld>
  <p:clrMapOvr>
    <a:masterClrMapping/>
  </p:clrMapOvr>
  <p:timing>
    <p:tnLst>
      <p:par>
        <p:cTn id="1" dur="indefinite" restart="never" nodeType="tmRoot"/>
      </p:par>
    </p:tnLst>
  </p:timing>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6000" dirty="0"/>
              <a:t>Ganhando a Vitória Sobre Orgulho-Vontade</a:t>
            </a:r>
          </a:p>
        </p:txBody>
      </p:sp>
      <p:sp>
        <p:nvSpPr>
          <p:cNvPr id="3" name="Espaço Reservado para Conteúdo 2"/>
          <p:cNvSpPr>
            <a:spLocks noGrp="1"/>
          </p:cNvSpPr>
          <p:nvPr>
            <p:ph idx="1"/>
          </p:nvPr>
        </p:nvSpPr>
        <p:spPr>
          <a:xfrm>
            <a:off x="838200" y="1690687"/>
            <a:ext cx="10515600" cy="5030787"/>
          </a:xfrm>
        </p:spPr>
        <p:txBody>
          <a:bodyPr>
            <a:normAutofit lnSpcReduction="10000"/>
          </a:bodyPr>
          <a:lstStyle/>
          <a:p>
            <a:pPr marL="0" indent="0">
              <a:buNone/>
            </a:pPr>
            <a:r>
              <a:rPr lang="pt-BR" b="1" dirty="0"/>
              <a:t>8- Não </a:t>
            </a:r>
            <a:r>
              <a:rPr lang="pt-BR" b="1" dirty="0" smtClean="0"/>
              <a:t>tente ser melhor do que outros</a:t>
            </a:r>
            <a:endParaRPr lang="pt-BR" dirty="0"/>
          </a:p>
          <a:p>
            <a:pPr marL="0" indent="0">
              <a:buNone/>
            </a:pPr>
            <a:r>
              <a:rPr lang="pt-BR" dirty="0"/>
              <a:t/>
            </a:r>
            <a:br>
              <a:rPr lang="pt-BR" dirty="0"/>
            </a:br>
            <a:r>
              <a:rPr lang="pt-BR" dirty="0"/>
              <a:t>Não tenha </a:t>
            </a:r>
            <a:r>
              <a:rPr lang="pt-BR" dirty="0" smtClean="0"/>
              <a:t>como </a:t>
            </a:r>
            <a:r>
              <a:rPr lang="pt-BR" dirty="0"/>
              <a:t>objetivo ser melhor ou mais capaz do que ninguém. Isso afetará a forma como você trata os outros, porque todos se </a:t>
            </a:r>
            <a:r>
              <a:rPr lang="pt-BR" dirty="0" smtClean="0"/>
              <a:t>tornam </a:t>
            </a:r>
            <a:r>
              <a:rPr lang="pt-BR" dirty="0"/>
              <a:t>uma ameaça potencial para você. Se a competição é uma força motivadora eficaz para você, então apenas compita com si mesmo, tentando fazer um pouco melhor, sem si desanimar. Sempre faz o seu melhor.</a:t>
            </a:r>
          </a:p>
          <a:p>
            <a:pPr marL="0" indent="0">
              <a:buNone/>
            </a:pPr>
            <a:r>
              <a:rPr lang="pt-BR" b="1" dirty="0"/>
              <a:t> </a:t>
            </a:r>
            <a:endParaRPr lang="pt-BR" dirty="0"/>
          </a:p>
          <a:p>
            <a:pPr marL="0" indent="0">
              <a:buNone/>
            </a:pPr>
            <a:r>
              <a:rPr lang="pt-BR" dirty="0"/>
              <a:t>Se alguém não se sair bem como você, anime-o e incentive-o sinceramente. Se puder, esteja disposto a ajudá-lo a melhorar. Não tenha medo de que ele / ela possa ultrapassar você.</a:t>
            </a: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263</a:t>
            </a:fld>
            <a:endParaRPr lang="pt-BR" dirty="0"/>
          </a:p>
        </p:txBody>
      </p:sp>
    </p:spTree>
    <p:extLst>
      <p:ext uri="{BB962C8B-B14F-4D97-AF65-F5344CB8AC3E}">
        <p14:creationId xmlns:p14="http://schemas.microsoft.com/office/powerpoint/2010/main" val="277777957"/>
      </p:ext>
    </p:extLst>
  </p:cSld>
  <p:clrMapOvr>
    <a:masterClrMapping/>
  </p:clrMapOvr>
  <p:timing>
    <p:tnLst>
      <p:par>
        <p:cTn id="1" dur="indefinite" restart="never" nodeType="tmRoot"/>
      </p:par>
    </p:tnLst>
  </p:timing>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6000" dirty="0"/>
              <a:t>Ganhando a Vitória Sobre Orgulho-Vontade</a:t>
            </a:r>
          </a:p>
        </p:txBody>
      </p:sp>
      <p:sp>
        <p:nvSpPr>
          <p:cNvPr id="3" name="Espaço Reservado para Conteúdo 2"/>
          <p:cNvSpPr>
            <a:spLocks noGrp="1"/>
          </p:cNvSpPr>
          <p:nvPr>
            <p:ph idx="1"/>
          </p:nvPr>
        </p:nvSpPr>
        <p:spPr>
          <a:xfrm>
            <a:off x="838200" y="2563586"/>
            <a:ext cx="10515600" cy="3613376"/>
          </a:xfrm>
        </p:spPr>
        <p:txBody>
          <a:bodyPr>
            <a:normAutofit/>
          </a:bodyPr>
          <a:lstStyle/>
          <a:p>
            <a:pPr marL="0" indent="0">
              <a:buNone/>
            </a:pPr>
            <a:r>
              <a:rPr lang="pt-BR" b="1" dirty="0"/>
              <a:t>9- Pratique o espírito esportivo.</a:t>
            </a:r>
            <a:endParaRPr lang="pt-BR" dirty="0"/>
          </a:p>
          <a:p>
            <a:pPr marL="0" indent="0">
              <a:buNone/>
            </a:pPr>
            <a:r>
              <a:rPr lang="pt-BR" dirty="0"/>
              <a:t/>
            </a:r>
            <a:br>
              <a:rPr lang="pt-BR" dirty="0"/>
            </a:br>
            <a:r>
              <a:rPr lang="pt-BR" dirty="0"/>
              <a:t>Nas competições, é normal que alguém ganhe e alguém perca. Prepare seu coração para a verdade de que você não pode ser o vencedor o tempo todo - mas isso faz parte do aprimoramento de seu ser. No caso de você perder, pare de chorar a falta, mas parabenize genuinamente o vencedor.</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264</a:t>
            </a:fld>
            <a:endParaRPr lang="pt-BR" dirty="0"/>
          </a:p>
        </p:txBody>
      </p:sp>
    </p:spTree>
    <p:extLst>
      <p:ext uri="{BB962C8B-B14F-4D97-AF65-F5344CB8AC3E}">
        <p14:creationId xmlns:p14="http://schemas.microsoft.com/office/powerpoint/2010/main" val="3551291446"/>
      </p:ext>
    </p:extLst>
  </p:cSld>
  <p:clrMapOvr>
    <a:masterClrMapping/>
  </p:clrMapOvr>
  <p:timing>
    <p:tnLst>
      <p:par>
        <p:cTn id="1" dur="indefinite" restart="never" nodeType="tmRoot"/>
      </p:par>
    </p:tnLst>
  </p:timing>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6000" dirty="0"/>
              <a:t>Ganhando a Vitória Sobre Orgulho-Vontade</a:t>
            </a:r>
          </a:p>
        </p:txBody>
      </p:sp>
      <p:sp>
        <p:nvSpPr>
          <p:cNvPr id="3" name="Espaço Reservado para Conteúdo 2"/>
          <p:cNvSpPr>
            <a:spLocks noGrp="1"/>
          </p:cNvSpPr>
          <p:nvPr>
            <p:ph idx="1"/>
          </p:nvPr>
        </p:nvSpPr>
        <p:spPr>
          <a:xfrm>
            <a:off x="838200" y="1990164"/>
            <a:ext cx="10515600" cy="4231341"/>
          </a:xfrm>
        </p:spPr>
        <p:txBody>
          <a:bodyPr>
            <a:normAutofit/>
          </a:bodyPr>
          <a:lstStyle/>
          <a:p>
            <a:pPr marL="0" indent="0" fontAlgn="base">
              <a:buNone/>
            </a:pPr>
            <a:r>
              <a:rPr lang="pt-BR" b="1" dirty="0"/>
              <a:t>10- Aceita a vontade de Deus para a sua vida</a:t>
            </a:r>
          </a:p>
          <a:p>
            <a:pPr marL="0" indent="0" fontAlgn="base">
              <a:buNone/>
            </a:pPr>
            <a:r>
              <a:rPr lang="pt-BR" b="1" dirty="0"/>
              <a:t> </a:t>
            </a:r>
          </a:p>
          <a:p>
            <a:pPr marL="0" indent="0" fontAlgn="base">
              <a:buNone/>
            </a:pPr>
            <a:r>
              <a:rPr lang="pt-BR" i="1" dirty="0"/>
              <a:t>A humildade aceita a vontade permissiva de Deus, sabendo que tudo é para nosso bem quando reagimos na maneira correta.</a:t>
            </a:r>
            <a:endParaRPr lang="pt-BR" dirty="0"/>
          </a:p>
          <a:p>
            <a:pPr marL="0" indent="0" fontAlgn="base">
              <a:buNone/>
            </a:pPr>
            <a:r>
              <a:rPr lang="pt-BR" dirty="0"/>
              <a:t> </a:t>
            </a:r>
          </a:p>
          <a:p>
            <a:pPr marL="0" indent="0" algn="ctr" fontAlgn="base">
              <a:buNone/>
            </a:pPr>
            <a:r>
              <a:rPr lang="pt-BR" i="1" dirty="0"/>
              <a:t>Romanos 8:28</a:t>
            </a:r>
            <a:endParaRPr lang="pt-BR" dirty="0"/>
          </a:p>
          <a:p>
            <a:pPr marL="0" indent="0" algn="ctr" fontAlgn="base">
              <a:buNone/>
            </a:pPr>
            <a:r>
              <a:rPr lang="pt-BR" i="1" dirty="0"/>
              <a:t>“E sabemos que todas </a:t>
            </a:r>
            <a:r>
              <a:rPr lang="pt-BR" i="1" dirty="0" smtClean="0"/>
              <a:t>as coisas contribuem </a:t>
            </a:r>
            <a:r>
              <a:rPr lang="pt-BR" i="1" dirty="0"/>
              <a:t>juntamente para o bem daqueles que amam a Deus, daqueles que são chamados segundo o seu propósito</a:t>
            </a:r>
            <a:r>
              <a:rPr lang="pt-BR" i="1" dirty="0" smtClean="0"/>
              <a:t>.”</a:t>
            </a: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265</a:t>
            </a:fld>
            <a:endParaRPr lang="pt-BR" dirty="0"/>
          </a:p>
        </p:txBody>
      </p:sp>
    </p:spTree>
    <p:extLst>
      <p:ext uri="{BB962C8B-B14F-4D97-AF65-F5344CB8AC3E}">
        <p14:creationId xmlns:p14="http://schemas.microsoft.com/office/powerpoint/2010/main" val="3300050287"/>
      </p:ext>
    </p:extLst>
  </p:cSld>
  <p:clrMapOvr>
    <a:masterClrMapping/>
  </p:clrMapOvr>
  <p:timing>
    <p:tnLst>
      <p:par>
        <p:cTn id="1" dur="indefinite" restart="never" nodeType="tmRoot"/>
      </p:par>
    </p:tnLst>
  </p:timing>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6000" dirty="0"/>
              <a:t>Ganhando a Vitória Sobre Orgulho-Vontade</a:t>
            </a:r>
          </a:p>
        </p:txBody>
      </p:sp>
      <p:sp>
        <p:nvSpPr>
          <p:cNvPr id="3" name="Espaço Reservado para Conteúdo 2"/>
          <p:cNvSpPr>
            <a:spLocks noGrp="1"/>
          </p:cNvSpPr>
          <p:nvPr>
            <p:ph idx="1"/>
          </p:nvPr>
        </p:nvSpPr>
        <p:spPr>
          <a:xfrm>
            <a:off x="838200" y="2061563"/>
            <a:ext cx="10515600" cy="4659912"/>
          </a:xfrm>
        </p:spPr>
        <p:txBody>
          <a:bodyPr>
            <a:normAutofit lnSpcReduction="10000"/>
          </a:bodyPr>
          <a:lstStyle/>
          <a:p>
            <a:pPr marL="0" indent="0" fontAlgn="base">
              <a:buNone/>
            </a:pPr>
            <a:r>
              <a:rPr lang="pt-BR" dirty="0"/>
              <a:t>Cuidado de fazer planos dogmáticos.</a:t>
            </a:r>
            <a:endParaRPr lang="pt-BR" b="1" dirty="0"/>
          </a:p>
          <a:p>
            <a:pPr marL="0" indent="0" fontAlgn="base">
              <a:buNone/>
            </a:pPr>
            <a:r>
              <a:rPr lang="pt-BR" b="1" dirty="0"/>
              <a:t> </a:t>
            </a:r>
          </a:p>
          <a:p>
            <a:pPr marL="0" indent="0" algn="ctr" fontAlgn="base">
              <a:buNone/>
            </a:pPr>
            <a:r>
              <a:rPr lang="pt-BR" dirty="0"/>
              <a:t>Tiago 4:13-17</a:t>
            </a:r>
          </a:p>
          <a:p>
            <a:pPr marL="0" indent="0" algn="ctr">
              <a:buNone/>
            </a:pPr>
            <a:r>
              <a:rPr lang="pt-BR" dirty="0"/>
              <a:t>“</a:t>
            </a:r>
            <a:r>
              <a:rPr lang="pt-BR" i="1" baseline="30000" dirty="0"/>
              <a:t>13</a:t>
            </a:r>
            <a:r>
              <a:rPr lang="pt-BR" i="1" dirty="0"/>
              <a:t>Eia agora vós, que dizeis: Hoje, ou amanhã, iremos a tal cidade, e lá passaremos um ano, e contrataremos, e ganharemos; </a:t>
            </a:r>
            <a:r>
              <a:rPr lang="pt-BR" i="1" baseline="30000" dirty="0"/>
              <a:t>14</a:t>
            </a:r>
            <a:r>
              <a:rPr lang="pt-BR" i="1" dirty="0"/>
              <a:t>Digo-vos que não sabeis o que [acontecerá] amanhã. Porque, que é a vossa vida? É um vapor que aparece por um pouco, e depois se desvanece. </a:t>
            </a:r>
            <a:r>
              <a:rPr lang="pt-BR" i="1" baseline="30000" dirty="0"/>
              <a:t>15</a:t>
            </a:r>
            <a:r>
              <a:rPr lang="pt-BR" i="1" dirty="0"/>
              <a:t>Em lugar do que devíeis dizer: Se o Senhor quiser, e se vivermos, faremos isto ou aquilo. </a:t>
            </a:r>
            <a:r>
              <a:rPr lang="pt-BR" i="1" baseline="30000" dirty="0"/>
              <a:t>16</a:t>
            </a:r>
            <a:r>
              <a:rPr lang="pt-BR" i="1" dirty="0"/>
              <a:t>Mas agora vos gloriais em vossas presunções; toda a glória tal como esta é maligna. </a:t>
            </a:r>
            <a:r>
              <a:rPr lang="pt-BR" i="1" baseline="30000" dirty="0"/>
              <a:t>17</a:t>
            </a:r>
            <a:r>
              <a:rPr lang="pt-BR" i="1" dirty="0"/>
              <a:t>Aquele, pois, que sabe fazer o bem e não o faz, comete pecado</a:t>
            </a:r>
            <a:r>
              <a:rPr lang="pt-BR" dirty="0"/>
              <a:t>.”</a:t>
            </a: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266</a:t>
            </a:fld>
            <a:endParaRPr lang="pt-BR" dirty="0"/>
          </a:p>
        </p:txBody>
      </p:sp>
    </p:spTree>
    <p:extLst>
      <p:ext uri="{BB962C8B-B14F-4D97-AF65-F5344CB8AC3E}">
        <p14:creationId xmlns:p14="http://schemas.microsoft.com/office/powerpoint/2010/main" val="1837114690"/>
      </p:ext>
    </p:extLst>
  </p:cSld>
  <p:clrMapOvr>
    <a:masterClrMapping/>
  </p:clrMapOvr>
  <p:timing>
    <p:tnLst>
      <p:par>
        <p:cTn id="1" dur="indefinite" restart="never" nodeType="tmRoot"/>
      </p:par>
    </p:tnLst>
  </p:timing>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6000" dirty="0"/>
              <a:t>Ganhando a Vitória Sobre Orgulho-Vontade</a:t>
            </a:r>
          </a:p>
        </p:txBody>
      </p:sp>
      <p:sp>
        <p:nvSpPr>
          <p:cNvPr id="3" name="Espaço Reservado para Conteúdo 2"/>
          <p:cNvSpPr>
            <a:spLocks noGrp="1"/>
          </p:cNvSpPr>
          <p:nvPr>
            <p:ph idx="1"/>
          </p:nvPr>
        </p:nvSpPr>
        <p:spPr>
          <a:xfrm>
            <a:off x="838200" y="2563586"/>
            <a:ext cx="10515600" cy="3613376"/>
          </a:xfrm>
        </p:spPr>
        <p:txBody>
          <a:bodyPr>
            <a:normAutofit/>
          </a:bodyPr>
          <a:lstStyle/>
          <a:p>
            <a:pPr marL="0" indent="0" fontAlgn="base">
              <a:buNone/>
            </a:pPr>
            <a:r>
              <a:rPr lang="pt-BR" dirty="0"/>
              <a:t>Devemos dizer:</a:t>
            </a:r>
          </a:p>
          <a:p>
            <a:pPr marL="0" indent="0" fontAlgn="base">
              <a:buNone/>
            </a:pPr>
            <a:r>
              <a:rPr lang="pt-BR" dirty="0"/>
              <a:t> </a:t>
            </a:r>
          </a:p>
          <a:p>
            <a:pPr marL="0" lvl="0" indent="0" fontAlgn="base">
              <a:buNone/>
            </a:pPr>
            <a:r>
              <a:rPr lang="pt-BR" dirty="0"/>
              <a:t>“Se o Senhor quiser, </a:t>
            </a:r>
            <a:r>
              <a:rPr lang="pt-BR" dirty="0" smtClean="0"/>
              <a:t>fa</a:t>
            </a:r>
            <a:r>
              <a:rPr lang="pt-BR" dirty="0" smtClean="0"/>
              <a:t>remos </a:t>
            </a:r>
            <a:r>
              <a:rPr lang="pt-BR" dirty="0"/>
              <a:t>o resto deste serviço ou não.”</a:t>
            </a:r>
          </a:p>
          <a:p>
            <a:pPr marL="0" lvl="0" indent="0" fontAlgn="base">
              <a:buNone/>
            </a:pPr>
            <a:r>
              <a:rPr lang="pt-BR" dirty="0"/>
              <a:t>“Se o Senhor quiser, iremos para Chicago esta semana ou não.”</a:t>
            </a:r>
          </a:p>
          <a:p>
            <a:pPr marL="0" lvl="0" indent="0" fontAlgn="base">
              <a:buNone/>
            </a:pPr>
            <a:r>
              <a:rPr lang="pt-BR" dirty="0"/>
              <a:t>“Se o Senhor quiser, entraremos em nosso carro e iremos para casa, e chegaremos lá ou não - e ele decidirá”.</a:t>
            </a:r>
          </a:p>
          <a:p>
            <a:pPr marL="0" indent="0" fontAlgn="base">
              <a:buNone/>
            </a:pPr>
            <a:r>
              <a:rPr lang="pt-BR" dirty="0"/>
              <a:t> </a:t>
            </a: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267</a:t>
            </a:fld>
            <a:endParaRPr lang="pt-BR" dirty="0"/>
          </a:p>
        </p:txBody>
      </p:sp>
    </p:spTree>
    <p:extLst>
      <p:ext uri="{BB962C8B-B14F-4D97-AF65-F5344CB8AC3E}">
        <p14:creationId xmlns:p14="http://schemas.microsoft.com/office/powerpoint/2010/main" val="3443913925"/>
      </p:ext>
    </p:extLst>
  </p:cSld>
  <p:clrMapOvr>
    <a:masterClrMapping/>
  </p:clrMapOvr>
  <p:timing>
    <p:tnLst>
      <p:par>
        <p:cTn id="1" dur="indefinite" restart="never" nodeType="tmRoot"/>
      </p:par>
    </p:tnLst>
  </p:timing>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6000" dirty="0"/>
              <a:t>Ganhando a Vitória Sobre Orgulho-Vontade</a:t>
            </a:r>
          </a:p>
        </p:txBody>
      </p:sp>
      <p:sp>
        <p:nvSpPr>
          <p:cNvPr id="3" name="Espaço Reservado para Conteúdo 2"/>
          <p:cNvSpPr>
            <a:spLocks noGrp="1"/>
          </p:cNvSpPr>
          <p:nvPr>
            <p:ph idx="1"/>
          </p:nvPr>
        </p:nvSpPr>
        <p:spPr>
          <a:xfrm>
            <a:off x="838200" y="2563586"/>
            <a:ext cx="10515600" cy="3613376"/>
          </a:xfrm>
        </p:spPr>
        <p:txBody>
          <a:bodyPr>
            <a:normAutofit/>
          </a:bodyPr>
          <a:lstStyle/>
          <a:p>
            <a:pPr marL="0" indent="0" fontAlgn="base">
              <a:buNone/>
            </a:pPr>
            <a:r>
              <a:rPr lang="pt-BR" dirty="0"/>
              <a:t>Devemos </a:t>
            </a:r>
            <a:r>
              <a:rPr lang="pt-BR" dirty="0" err="1" smtClean="0"/>
              <a:t>dizer:A</a:t>
            </a:r>
            <a:r>
              <a:rPr lang="pt-BR" dirty="0" smtClean="0"/>
              <a:t> </a:t>
            </a:r>
            <a:r>
              <a:rPr lang="pt-BR" dirty="0"/>
              <a:t>humildade não quer estar no comando. A humildade diz: “Deus reina sobre minha vida, meus pensamentos, meu carro e outros bens. Ele pode fazer o que quer na minha vida. Eu não teria de outra forma. Eu não sou Deus. </a:t>
            </a:r>
          </a:p>
          <a:p>
            <a:pPr marL="0" indent="0" fontAlgn="base">
              <a:buNone/>
            </a:pPr>
            <a:r>
              <a:rPr lang="pt-BR" dirty="0"/>
              <a:t> </a:t>
            </a:r>
          </a:p>
          <a:p>
            <a:pPr marL="0" indent="0" fontAlgn="base">
              <a:buNone/>
            </a:pPr>
            <a:r>
              <a:rPr lang="pt-BR" dirty="0"/>
              <a:t>Mas dizemos em nossa arrogância: “Estou indo para tal e tal cidade para fazer negócios e obter lucros”. Não, não queremos falar assim.</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268</a:t>
            </a:fld>
            <a:endParaRPr lang="pt-BR" dirty="0"/>
          </a:p>
        </p:txBody>
      </p:sp>
    </p:spTree>
    <p:extLst>
      <p:ext uri="{BB962C8B-B14F-4D97-AF65-F5344CB8AC3E}">
        <p14:creationId xmlns:p14="http://schemas.microsoft.com/office/powerpoint/2010/main" val="3662066716"/>
      </p:ext>
    </p:extLst>
  </p:cSld>
  <p:clrMapOvr>
    <a:masterClrMapping/>
  </p:clrMapOvr>
  <p:timing>
    <p:tnLst>
      <p:par>
        <p:cTn id="1" dur="indefinite" restart="never" nodeType="tmRoot"/>
      </p:par>
    </p:tnLst>
  </p:timing>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6000" dirty="0"/>
              <a:t>Ganhando a Vitória Sobre Orgulho-Vontade</a:t>
            </a:r>
          </a:p>
        </p:txBody>
      </p:sp>
      <p:sp>
        <p:nvSpPr>
          <p:cNvPr id="3" name="Espaço Reservado para Conteúdo 2"/>
          <p:cNvSpPr>
            <a:spLocks noGrp="1"/>
          </p:cNvSpPr>
          <p:nvPr>
            <p:ph idx="1"/>
          </p:nvPr>
        </p:nvSpPr>
        <p:spPr>
          <a:xfrm>
            <a:off x="838200" y="1900519"/>
            <a:ext cx="10515600" cy="4820956"/>
          </a:xfrm>
        </p:spPr>
        <p:txBody>
          <a:bodyPr>
            <a:normAutofit/>
          </a:bodyPr>
          <a:lstStyle/>
          <a:p>
            <a:pPr marL="0" indent="0">
              <a:buNone/>
            </a:pPr>
            <a:r>
              <a:rPr lang="pt-BR" b="1" dirty="0"/>
              <a:t>11- Não se considere muito.</a:t>
            </a:r>
            <a:r>
              <a:rPr lang="pt-BR" dirty="0"/>
              <a:t/>
            </a:r>
            <a:br>
              <a:rPr lang="pt-BR" dirty="0"/>
            </a:br>
            <a:endParaRPr lang="pt-BR" dirty="0"/>
          </a:p>
          <a:p>
            <a:pPr marL="0" indent="0">
              <a:buNone/>
            </a:pPr>
            <a:r>
              <a:rPr lang="pt-BR" dirty="0"/>
              <a:t>Não importa quão alto seja seu nível de educação ou quanto você tem no banco, nunca pense que você é melhor ou mais importante do que qualquer outra pessoa. Quanto mais bênçãos você recebe, mais humilde deve ser. Observe como quanto mais frutos um galho de árvore tem, mais baixo ele se curva.</a:t>
            </a:r>
          </a:p>
          <a:p>
            <a:pPr marL="0" indent="0">
              <a:buNone/>
            </a:pPr>
            <a:r>
              <a:rPr lang="pt-BR" dirty="0"/>
              <a:t> </a:t>
            </a:r>
          </a:p>
          <a:p>
            <a:pPr marL="0" indent="0">
              <a:buNone/>
            </a:pPr>
            <a:r>
              <a:rPr lang="pt-BR" dirty="0"/>
              <a:t>A humildade adora pensar em termos do que é a verdadeira grandeza, ou seja, humildade e servidão. Vivemos em um reino de cabeça para baixo.</a:t>
            </a: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269</a:t>
            </a:fld>
            <a:endParaRPr lang="pt-BR" dirty="0"/>
          </a:p>
        </p:txBody>
      </p:sp>
    </p:spTree>
    <p:extLst>
      <p:ext uri="{BB962C8B-B14F-4D97-AF65-F5344CB8AC3E}">
        <p14:creationId xmlns:p14="http://schemas.microsoft.com/office/powerpoint/2010/main" val="30569232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00741"/>
            <a:ext cx="10515600" cy="1325563"/>
          </a:xfrm>
        </p:spPr>
        <p:txBody>
          <a:bodyPr>
            <a:normAutofit/>
          </a:bodyPr>
          <a:lstStyle/>
          <a:p>
            <a:pPr algn="ctr"/>
            <a:r>
              <a:rPr lang="pt-BR" sz="6000" b="1" dirty="0" smtClean="0"/>
              <a:t>DE ONDE VEM O ORGULHO?</a:t>
            </a:r>
            <a:endParaRPr lang="pt-BR" sz="6000" dirty="0"/>
          </a:p>
        </p:txBody>
      </p:sp>
      <p:sp>
        <p:nvSpPr>
          <p:cNvPr id="3" name="Espaço Reservado para Conteúdo 2"/>
          <p:cNvSpPr>
            <a:spLocks noGrp="1"/>
          </p:cNvSpPr>
          <p:nvPr>
            <p:ph idx="1"/>
          </p:nvPr>
        </p:nvSpPr>
        <p:spPr>
          <a:xfrm>
            <a:off x="838200" y="1526304"/>
            <a:ext cx="10515600" cy="4650659"/>
          </a:xfrm>
        </p:spPr>
        <p:txBody>
          <a:bodyPr>
            <a:noAutofit/>
          </a:bodyPr>
          <a:lstStyle/>
          <a:p>
            <a:pPr marL="0" indent="0" algn="ctr" fontAlgn="base">
              <a:buNone/>
            </a:pPr>
            <a:r>
              <a:rPr lang="pt-BR" b="1" dirty="0"/>
              <a:t>A Queda</a:t>
            </a:r>
            <a:endParaRPr lang="pt-BR" sz="1200" dirty="0"/>
          </a:p>
          <a:p>
            <a:pPr marL="0" indent="0" fontAlgn="base">
              <a:buNone/>
            </a:pPr>
            <a:r>
              <a:rPr lang="pt-BR" sz="1200" dirty="0"/>
              <a:t> </a:t>
            </a:r>
          </a:p>
          <a:p>
            <a:pPr marL="0" indent="0">
              <a:buNone/>
            </a:pPr>
            <a:r>
              <a:rPr lang="pt-BR" dirty="0" smtClean="0"/>
              <a:t>Pode-se </a:t>
            </a:r>
            <a:r>
              <a:rPr lang="pt-BR" dirty="0"/>
              <a:t>dizer que o pecado deles não começou em comer o fruto, mas no orgulho que os fez estender a mão para pegá-lo. Se ela comesse da árvore do conhecimento do bem e do mal, ela seria "como Deus, conhecendo o bem e o mal” (Gênesis 3:5).</a:t>
            </a:r>
          </a:p>
          <a:p>
            <a:pPr marL="0" indent="0">
              <a:buNone/>
            </a:pPr>
            <a:r>
              <a:rPr lang="pt-BR" dirty="0"/>
              <a:t> </a:t>
            </a: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27</a:t>
            </a:fld>
            <a:endParaRPr lang="pt-BR" dirty="0"/>
          </a:p>
        </p:txBody>
      </p:sp>
    </p:spTree>
    <p:extLst>
      <p:ext uri="{BB962C8B-B14F-4D97-AF65-F5344CB8AC3E}">
        <p14:creationId xmlns:p14="http://schemas.microsoft.com/office/powerpoint/2010/main" val="3426255748"/>
      </p:ext>
    </p:extLst>
  </p:cSld>
  <p:clrMapOvr>
    <a:masterClrMapping/>
  </p:clrMapOvr>
  <p:timing>
    <p:tnLst>
      <p:par>
        <p:cTn id="1" dur="indefinite" restart="never" nodeType="tmRoot"/>
      </p:par>
    </p:tnLst>
  </p:timing>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6000" dirty="0"/>
              <a:t>Ganhando a Vitória Sobre Orgulho-Vontade</a:t>
            </a:r>
          </a:p>
        </p:txBody>
      </p:sp>
      <p:sp>
        <p:nvSpPr>
          <p:cNvPr id="3" name="Espaço Reservado para Conteúdo 2"/>
          <p:cNvSpPr>
            <a:spLocks noGrp="1"/>
          </p:cNvSpPr>
          <p:nvPr>
            <p:ph idx="1"/>
          </p:nvPr>
        </p:nvSpPr>
        <p:spPr>
          <a:xfrm>
            <a:off x="838200" y="1918447"/>
            <a:ext cx="10515600" cy="4258515"/>
          </a:xfrm>
        </p:spPr>
        <p:txBody>
          <a:bodyPr>
            <a:normAutofit/>
          </a:bodyPr>
          <a:lstStyle/>
          <a:p>
            <a:pPr marL="0" indent="0">
              <a:buNone/>
            </a:pPr>
            <a:r>
              <a:rPr lang="pt-BR" dirty="0"/>
              <a:t>Além disso, pare de dizer aos outros como você é bom em alguma coisa. Deixe-os descobrir isso e apreciá-lo. O que poderia ser pior do que se gabar de ser o melhor e descobrir que a pessoa com quem está falando se sai melhor do que você? Em vez de impressionar as pessoas, você pode irritá-las e enojá-las.</a:t>
            </a:r>
          </a:p>
          <a:p>
            <a:pPr marL="0" indent="0">
              <a:buNone/>
            </a:pPr>
            <a:r>
              <a:rPr lang="pt-BR" b="1" dirty="0"/>
              <a:t> </a:t>
            </a:r>
            <a:endParaRPr lang="pt-BR" dirty="0"/>
          </a:p>
          <a:p>
            <a:pPr marL="0" indent="0">
              <a:buNone/>
            </a:pPr>
            <a:r>
              <a:rPr lang="pt-BR" b="1" dirty="0"/>
              <a:t>Não se compare a ninguém. E</a:t>
            </a:r>
            <a:r>
              <a:rPr lang="pt-BR" dirty="0"/>
              <a:t>ste é o culpado usual do orgulho - comparação. Para que você não pense muito bem sobre si mesmo, evite verificar como você se sai comparando suas realizações e capacidades com as de outras pessoas</a:t>
            </a:r>
            <a:r>
              <a:rPr lang="pt-BR" dirty="0" smtClean="0"/>
              <a:t>.</a:t>
            </a: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270</a:t>
            </a:fld>
            <a:endParaRPr lang="pt-BR" dirty="0"/>
          </a:p>
        </p:txBody>
      </p:sp>
    </p:spTree>
    <p:extLst>
      <p:ext uri="{BB962C8B-B14F-4D97-AF65-F5344CB8AC3E}">
        <p14:creationId xmlns:p14="http://schemas.microsoft.com/office/powerpoint/2010/main" val="1894605220"/>
      </p:ext>
    </p:extLst>
  </p:cSld>
  <p:clrMapOvr>
    <a:masterClrMapping/>
  </p:clrMapOvr>
  <p:timing>
    <p:tnLst>
      <p:par>
        <p:cTn id="1" dur="indefinite" restart="never" nodeType="tmRoot"/>
      </p:par>
    </p:tnLst>
  </p:timing>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6000" dirty="0"/>
              <a:t>Ganhando a Vitória Sobre Orgulho-Vontade</a:t>
            </a:r>
          </a:p>
        </p:txBody>
      </p:sp>
      <p:sp>
        <p:nvSpPr>
          <p:cNvPr id="3" name="Espaço Reservado para Conteúdo 2"/>
          <p:cNvSpPr>
            <a:spLocks noGrp="1"/>
          </p:cNvSpPr>
          <p:nvPr>
            <p:ph idx="1"/>
          </p:nvPr>
        </p:nvSpPr>
        <p:spPr>
          <a:xfrm>
            <a:off x="838200" y="2563585"/>
            <a:ext cx="10515600" cy="4157889"/>
          </a:xfrm>
        </p:spPr>
        <p:txBody>
          <a:bodyPr>
            <a:normAutofit lnSpcReduction="10000"/>
          </a:bodyPr>
          <a:lstStyle/>
          <a:p>
            <a:pPr marL="0" indent="0">
              <a:buNone/>
            </a:pPr>
            <a:r>
              <a:rPr lang="pt-BR" b="1" dirty="0"/>
              <a:t>Nunca exija tratamento especial</a:t>
            </a:r>
            <a:r>
              <a:rPr lang="pt-BR" dirty="0"/>
              <a:t>, reconhecimento ou respeito de outras pessoas, não importa qual seja sua posição ou credenciais. Assim como a confiança, o </a:t>
            </a:r>
            <a:r>
              <a:rPr lang="pt-BR" u="sng" dirty="0"/>
              <a:t>conquistado,</a:t>
            </a:r>
            <a:r>
              <a:rPr lang="pt-BR" dirty="0"/>
              <a:t> e ser modesto é o primeiro passo para isso. Como diz a Bíblia, não se exalte porque até mesmo Deus resiste aos orgulhosos.</a:t>
            </a:r>
          </a:p>
          <a:p>
            <a:pPr marL="0" indent="0">
              <a:buNone/>
            </a:pPr>
            <a:r>
              <a:rPr lang="pt-BR" b="1" dirty="0"/>
              <a:t> </a:t>
            </a:r>
            <a:endParaRPr lang="pt-BR" dirty="0"/>
          </a:p>
          <a:p>
            <a:pPr marL="0" indent="0">
              <a:buNone/>
            </a:pPr>
            <a:r>
              <a:rPr lang="pt-BR" dirty="0"/>
              <a:t>Se você quer ser respeitado, tem que respeitar todos os outros. Se você quer ser servido, você também deve servir aos outros. Nunca pense que você merece um tratamento melhor do que a forma como trata os outros</a:t>
            </a:r>
            <a:r>
              <a:rPr lang="pt-BR" dirty="0" smtClean="0"/>
              <a:t>.</a:t>
            </a: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271</a:t>
            </a:fld>
            <a:endParaRPr lang="pt-BR" dirty="0"/>
          </a:p>
        </p:txBody>
      </p:sp>
    </p:spTree>
    <p:extLst>
      <p:ext uri="{BB962C8B-B14F-4D97-AF65-F5344CB8AC3E}">
        <p14:creationId xmlns:p14="http://schemas.microsoft.com/office/powerpoint/2010/main" val="4102673493"/>
      </p:ext>
    </p:extLst>
  </p:cSld>
  <p:clrMapOvr>
    <a:masterClrMapping/>
  </p:clrMapOvr>
  <p:timing>
    <p:tnLst>
      <p:par>
        <p:cTn id="1" dur="indefinite" restart="never" nodeType="tmRoot"/>
      </p:par>
    </p:tnLst>
  </p:timing>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6000" dirty="0"/>
              <a:t>Ganhando a Vitória Sobre Orgulho-Vontade</a:t>
            </a:r>
          </a:p>
        </p:txBody>
      </p:sp>
      <p:sp>
        <p:nvSpPr>
          <p:cNvPr id="3" name="Espaço Reservado para Conteúdo 2"/>
          <p:cNvSpPr>
            <a:spLocks noGrp="1"/>
          </p:cNvSpPr>
          <p:nvPr>
            <p:ph idx="1"/>
          </p:nvPr>
        </p:nvSpPr>
        <p:spPr>
          <a:xfrm>
            <a:off x="838200" y="2563586"/>
            <a:ext cx="10515600" cy="3613376"/>
          </a:xfrm>
        </p:spPr>
        <p:txBody>
          <a:bodyPr>
            <a:normAutofit/>
          </a:bodyPr>
          <a:lstStyle/>
          <a:p>
            <a:pPr marL="0" indent="0">
              <a:buNone/>
            </a:pPr>
            <a:r>
              <a:rPr lang="pt-BR" b="1" dirty="0"/>
              <a:t>Não tente ser melhor do que as outras pessoas</a:t>
            </a:r>
            <a:r>
              <a:rPr lang="pt-BR" dirty="0"/>
              <a:t>. Aceite que todos estão passando por algo difícil. Todo mundo tem dons e fraquezas. Use seus pontos fortes para elogiar suas fraquezas.</a:t>
            </a:r>
          </a:p>
          <a:p>
            <a:pPr marL="0" indent="0" fontAlgn="base">
              <a:buNone/>
            </a:pPr>
            <a:r>
              <a:rPr lang="pt-BR" dirty="0"/>
              <a:t> </a:t>
            </a:r>
          </a:p>
          <a:p>
            <a:pPr marL="0" indent="0" fontAlgn="base">
              <a:buNone/>
            </a:pPr>
            <a:r>
              <a:rPr lang="pt-BR" b="1" dirty="0"/>
              <a:t>Não tente fazer tudo sozinho. Peça</a:t>
            </a:r>
            <a:r>
              <a:rPr lang="pt-BR" dirty="0"/>
              <a:t> conselhos, ajuda e deixe a sabedoria dos outros guiá-lo. Você pode pular muita dor se ouvir a sabedoria de pessoas que já erraram.</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272</a:t>
            </a:fld>
            <a:endParaRPr lang="pt-BR" dirty="0"/>
          </a:p>
        </p:txBody>
      </p:sp>
    </p:spTree>
    <p:extLst>
      <p:ext uri="{BB962C8B-B14F-4D97-AF65-F5344CB8AC3E}">
        <p14:creationId xmlns:p14="http://schemas.microsoft.com/office/powerpoint/2010/main" val="3874602269"/>
      </p:ext>
    </p:extLst>
  </p:cSld>
  <p:clrMapOvr>
    <a:masterClrMapping/>
  </p:clrMapOvr>
  <p:timing>
    <p:tnLst>
      <p:par>
        <p:cTn id="1" dur="indefinite" restart="never" nodeType="tmRoot"/>
      </p:par>
    </p:tnLst>
  </p:timing>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6000" dirty="0"/>
              <a:t>Ganhando a Vitória Sobre Orgulho-Vontade</a:t>
            </a:r>
          </a:p>
        </p:txBody>
      </p:sp>
      <p:sp>
        <p:nvSpPr>
          <p:cNvPr id="3" name="Espaço Reservado para Conteúdo 2"/>
          <p:cNvSpPr>
            <a:spLocks noGrp="1"/>
          </p:cNvSpPr>
          <p:nvPr>
            <p:ph idx="1"/>
          </p:nvPr>
        </p:nvSpPr>
        <p:spPr>
          <a:xfrm>
            <a:off x="838200" y="1944574"/>
            <a:ext cx="10515600" cy="4411776"/>
          </a:xfrm>
        </p:spPr>
        <p:txBody>
          <a:bodyPr>
            <a:normAutofit lnSpcReduction="10000"/>
          </a:bodyPr>
          <a:lstStyle/>
          <a:p>
            <a:pPr marL="0" indent="0">
              <a:buNone/>
            </a:pPr>
            <a:r>
              <a:rPr lang="pt-BR" b="1" dirty="0"/>
              <a:t>Conclusão</a:t>
            </a:r>
          </a:p>
          <a:p>
            <a:pPr marL="0" indent="0">
              <a:buNone/>
            </a:pPr>
            <a:r>
              <a:rPr lang="pt-BR" b="1" dirty="0"/>
              <a:t> </a:t>
            </a:r>
          </a:p>
          <a:p>
            <a:pPr marL="0" indent="0">
              <a:buNone/>
            </a:pPr>
            <a:r>
              <a:rPr lang="pt-BR" dirty="0"/>
              <a:t>Você nunca será totalmente capaz de escapar da tentação de se orgulhar. Mas você pode reduzir significativamente essas tentações - e assim melhorar suas chances de permanecer livre do orgulho - se tomar medidas específicas para evitar a tentação.</a:t>
            </a:r>
          </a:p>
          <a:p>
            <a:pPr marL="0" indent="0">
              <a:buNone/>
            </a:pPr>
            <a:r>
              <a:rPr lang="pt-BR" dirty="0"/>
              <a:t> </a:t>
            </a:r>
          </a:p>
          <a:p>
            <a:pPr lvl="0"/>
            <a:r>
              <a:rPr lang="pt-BR" b="1" dirty="0"/>
              <a:t>Concentre-se</a:t>
            </a:r>
            <a:r>
              <a:rPr lang="pt-BR" dirty="0"/>
              <a:t> em seu relacionamento com Deus. Fortaleça sua vida devocional. Em particular, concentre-se em dar glória a Deus e humilhar-se diante Dele.</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273</a:t>
            </a:fld>
            <a:endParaRPr lang="pt-BR" dirty="0"/>
          </a:p>
        </p:txBody>
      </p:sp>
    </p:spTree>
    <p:extLst>
      <p:ext uri="{BB962C8B-B14F-4D97-AF65-F5344CB8AC3E}">
        <p14:creationId xmlns:p14="http://schemas.microsoft.com/office/powerpoint/2010/main" val="1073044720"/>
      </p:ext>
    </p:extLst>
  </p:cSld>
  <p:clrMapOvr>
    <a:masterClrMapping/>
  </p:clrMapOvr>
  <p:timing>
    <p:tnLst>
      <p:par>
        <p:cTn id="1" dur="indefinite" restart="never" nodeType="tmRoot"/>
      </p:par>
    </p:tnLst>
  </p:timing>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6000" dirty="0"/>
              <a:t>Ganhando a Vitória Sobre Orgulho-Vontade</a:t>
            </a:r>
          </a:p>
        </p:txBody>
      </p:sp>
      <p:sp>
        <p:nvSpPr>
          <p:cNvPr id="3" name="Espaço Reservado para Conteúdo 2"/>
          <p:cNvSpPr>
            <a:spLocks noGrp="1"/>
          </p:cNvSpPr>
          <p:nvPr>
            <p:ph idx="1"/>
          </p:nvPr>
        </p:nvSpPr>
        <p:spPr>
          <a:xfrm>
            <a:off x="838200" y="2563586"/>
            <a:ext cx="10515600" cy="3613376"/>
          </a:xfrm>
        </p:spPr>
        <p:txBody>
          <a:bodyPr>
            <a:normAutofit/>
          </a:bodyPr>
          <a:lstStyle/>
          <a:p>
            <a:pPr lvl="0"/>
            <a:r>
              <a:rPr lang="pt-BR" b="1" dirty="0"/>
              <a:t>Apegue</a:t>
            </a:r>
            <a:r>
              <a:rPr lang="pt-BR" dirty="0"/>
              <a:t> -se às promessas de Deus. Memorize os versículos que você acha que podem ajudá-lo melhor a resistir ao orgulho. Lembre-se desses versículos sempre que surgir a tentação. </a:t>
            </a:r>
          </a:p>
          <a:p>
            <a:pPr lvl="0"/>
            <a:r>
              <a:rPr lang="pt-BR" b="1" dirty="0"/>
              <a:t>Estabeleça</a:t>
            </a:r>
            <a:r>
              <a:rPr lang="pt-BR" dirty="0"/>
              <a:t> salvaguardas. Faça mudanças em seu estilo de vida que reduzirão sua tentação de ser orgulhoso. Seja ousado aqui! Seja criativo! Estas são algumas possibilidades para você começar a pensar:</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274</a:t>
            </a:fld>
            <a:endParaRPr lang="pt-BR" dirty="0"/>
          </a:p>
        </p:txBody>
      </p:sp>
    </p:spTree>
    <p:extLst>
      <p:ext uri="{BB962C8B-B14F-4D97-AF65-F5344CB8AC3E}">
        <p14:creationId xmlns:p14="http://schemas.microsoft.com/office/powerpoint/2010/main" val="1917636961"/>
      </p:ext>
    </p:extLst>
  </p:cSld>
  <p:clrMapOvr>
    <a:masterClrMapping/>
  </p:clrMapOvr>
  <p:timing>
    <p:tnLst>
      <p:par>
        <p:cTn id="1" dur="indefinite" restart="never" nodeType="tmRoot"/>
      </p:par>
    </p:tnLst>
  </p:timing>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6000" dirty="0"/>
              <a:t>Ganhando a Vitória Sobre Orgulho-Vontade</a:t>
            </a:r>
          </a:p>
        </p:txBody>
      </p:sp>
      <p:sp>
        <p:nvSpPr>
          <p:cNvPr id="3" name="Espaço Reservado para Conteúdo 2"/>
          <p:cNvSpPr>
            <a:spLocks noGrp="1"/>
          </p:cNvSpPr>
          <p:nvPr>
            <p:ph idx="1"/>
          </p:nvPr>
        </p:nvSpPr>
        <p:spPr>
          <a:xfrm>
            <a:off x="838200" y="2563586"/>
            <a:ext cx="10515600" cy="3613376"/>
          </a:xfrm>
        </p:spPr>
        <p:txBody>
          <a:bodyPr>
            <a:normAutofit lnSpcReduction="10000"/>
          </a:bodyPr>
          <a:lstStyle/>
          <a:p>
            <a:pPr lvl="0">
              <a:buFont typeface="Wingdings" panose="05000000000000000000" pitchFamily="2" charset="2"/>
              <a:buChar char="ü"/>
            </a:pPr>
            <a:r>
              <a:rPr lang="pt-BR" dirty="0"/>
              <a:t>Se você tende a menosprezar as pessoas de uma classe social mais baixa do que a sua, seja voluntário para servir a alguns dos pobres da sociedade.</a:t>
            </a:r>
          </a:p>
          <a:p>
            <a:pPr lvl="0">
              <a:buFont typeface="Wingdings" panose="05000000000000000000" pitchFamily="2" charset="2"/>
              <a:buChar char="ü"/>
            </a:pPr>
            <a:r>
              <a:rPr lang="pt-BR" dirty="0"/>
              <a:t>Se você tem orgulho de sua aparência, livre-se de roupas ou maquiagem que você acha que melhoram sua aparência.</a:t>
            </a:r>
          </a:p>
          <a:p>
            <a:pPr lvl="0">
              <a:buFont typeface="Wingdings" panose="05000000000000000000" pitchFamily="2" charset="2"/>
              <a:buChar char="ü"/>
            </a:pPr>
            <a:r>
              <a:rPr lang="pt-BR" dirty="0"/>
              <a:t>Se você gosta de se exibir dirigindo um carro chamativo, troque-o por um veículo mais modesto e prático.</a:t>
            </a:r>
          </a:p>
          <a:p>
            <a:pPr lvl="0">
              <a:buFont typeface="Wingdings" panose="05000000000000000000" pitchFamily="2" charset="2"/>
              <a:buChar char="ü"/>
            </a:pPr>
            <a:r>
              <a:rPr lang="pt-BR" dirty="0"/>
              <a:t>Peça a um amigo cristão de confiança para responsabilizá-lo por seu compromisso de não ser orgulhoso</a:t>
            </a:r>
            <a:r>
              <a:rPr lang="pt-BR" dirty="0" smtClean="0"/>
              <a:t>.</a:t>
            </a: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275</a:t>
            </a:fld>
            <a:endParaRPr lang="pt-BR" dirty="0"/>
          </a:p>
        </p:txBody>
      </p:sp>
    </p:spTree>
    <p:extLst>
      <p:ext uri="{BB962C8B-B14F-4D97-AF65-F5344CB8AC3E}">
        <p14:creationId xmlns:p14="http://schemas.microsoft.com/office/powerpoint/2010/main" val="553305172"/>
      </p:ext>
    </p:extLst>
  </p:cSld>
  <p:clrMapOvr>
    <a:masterClrMapping/>
  </p:clrMapOvr>
  <p:timing>
    <p:tnLst>
      <p:par>
        <p:cTn id="1" dur="indefinite" restart="never" nodeType="tmRoot"/>
      </p:par>
    </p:tnLst>
  </p:timing>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6000" dirty="0"/>
              <a:t>Ganhando a Vitória Sobre Orgulho-Vontade</a:t>
            </a:r>
          </a:p>
        </p:txBody>
      </p:sp>
      <p:sp>
        <p:nvSpPr>
          <p:cNvPr id="3" name="Espaço Reservado para Conteúdo 2"/>
          <p:cNvSpPr>
            <a:spLocks noGrp="1"/>
          </p:cNvSpPr>
          <p:nvPr>
            <p:ph idx="1"/>
          </p:nvPr>
        </p:nvSpPr>
        <p:spPr>
          <a:xfrm>
            <a:off x="838200" y="2563586"/>
            <a:ext cx="10515600" cy="3613376"/>
          </a:xfrm>
        </p:spPr>
        <p:txBody>
          <a:bodyPr>
            <a:normAutofit lnSpcReduction="10000"/>
          </a:bodyPr>
          <a:lstStyle/>
          <a:p>
            <a:pPr lvl="0"/>
            <a:r>
              <a:rPr lang="pt-BR" b="1" dirty="0"/>
              <a:t>Evite posições que causem orgulho. </a:t>
            </a:r>
            <a:r>
              <a:rPr lang="pt-BR" dirty="0"/>
              <a:t>Se assumir uma determinada responsabilidade ou posição fará com que você viva com orgulho, é melhor evitar essa posição.</a:t>
            </a:r>
          </a:p>
          <a:p>
            <a:pPr marL="0" indent="0">
              <a:buNone/>
            </a:pPr>
            <a:r>
              <a:rPr lang="pt-BR" dirty="0"/>
              <a:t> </a:t>
            </a:r>
          </a:p>
          <a:p>
            <a:pPr marL="0" indent="0">
              <a:buNone/>
            </a:pPr>
            <a:r>
              <a:rPr lang="pt-BR" dirty="0"/>
              <a:t>Paulo diz que mesmo o cargo de superintendente não pode ser exercido por um novo convertido “ ou ele se tornaria vaidoso e incorreria na mesma condenação do diabo ” (1 Timóteo 3: 6). Obviamente, evitar a presunção é uma razão válida para não aceitar uma posição.</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276</a:t>
            </a:fld>
            <a:endParaRPr lang="pt-BR" dirty="0"/>
          </a:p>
        </p:txBody>
      </p:sp>
    </p:spTree>
    <p:extLst>
      <p:ext uri="{BB962C8B-B14F-4D97-AF65-F5344CB8AC3E}">
        <p14:creationId xmlns:p14="http://schemas.microsoft.com/office/powerpoint/2010/main" val="4226850193"/>
      </p:ext>
    </p:extLst>
  </p:cSld>
  <p:clrMapOvr>
    <a:masterClrMapping/>
  </p:clrMapOvr>
  <p:timing>
    <p:tnLst>
      <p:par>
        <p:cTn id="1" dur="indefinite" restart="never" nodeType="tmRoot"/>
      </p:par>
    </p:tnLst>
  </p:timing>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6000" dirty="0"/>
              <a:t>Ganhando a Vitória Sobre Orgulho-Vontade</a:t>
            </a:r>
          </a:p>
        </p:txBody>
      </p:sp>
      <p:sp>
        <p:nvSpPr>
          <p:cNvPr id="3" name="Espaço Reservado para Conteúdo 2"/>
          <p:cNvSpPr>
            <a:spLocks noGrp="1"/>
          </p:cNvSpPr>
          <p:nvPr>
            <p:ph idx="1"/>
          </p:nvPr>
        </p:nvSpPr>
        <p:spPr>
          <a:xfrm>
            <a:off x="838200" y="2563586"/>
            <a:ext cx="10515600" cy="3613376"/>
          </a:xfrm>
        </p:spPr>
        <p:txBody>
          <a:bodyPr>
            <a:normAutofit lnSpcReduction="10000"/>
          </a:bodyPr>
          <a:lstStyle/>
          <a:p>
            <a:pPr marL="0" indent="0">
              <a:buNone/>
            </a:pPr>
            <a:r>
              <a:rPr lang="pt-BR" dirty="0"/>
              <a:t>Todo</a:t>
            </a:r>
            <a:r>
              <a:rPr lang="pt-BR" b="1" dirty="0"/>
              <a:t> </a:t>
            </a:r>
            <a:r>
              <a:rPr lang="pt-BR" dirty="0"/>
              <a:t>mundo lida com orgulho de alguma forma. Portanto, não é razoável dizer que se há orgulho em seu coração, você não deveria ser pastor, administrador ou líder. Mas, você não pode estar vivendo neste pecado e ocupando um desses cargos. </a:t>
            </a:r>
          </a:p>
          <a:p>
            <a:pPr marL="0" indent="0">
              <a:buNone/>
            </a:pPr>
            <a:r>
              <a:rPr lang="pt-BR" dirty="0"/>
              <a:t> </a:t>
            </a:r>
          </a:p>
          <a:p>
            <a:pPr lvl="0"/>
            <a:r>
              <a:rPr lang="pt-BR" b="1" dirty="0"/>
              <a:t>Espere a</a:t>
            </a:r>
            <a:r>
              <a:rPr lang="pt-BR" dirty="0"/>
              <a:t> vitória. Não se concentre em suas falhas do passado, mas sim na capacidade de Deus de lhe dar uma vitória duradoura sobre o orgulho. Acredite que Ele implantará uma atitude mais humilde em seu coração - para o bem. E dê a Ele o louvor com antecedência</a:t>
            </a:r>
            <a:r>
              <a:rPr lang="pt-BR" dirty="0" smtClean="0"/>
              <a:t>!</a:t>
            </a: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277</a:t>
            </a:fld>
            <a:endParaRPr lang="pt-BR" dirty="0"/>
          </a:p>
        </p:txBody>
      </p:sp>
    </p:spTree>
    <p:extLst>
      <p:ext uri="{BB962C8B-B14F-4D97-AF65-F5344CB8AC3E}">
        <p14:creationId xmlns:p14="http://schemas.microsoft.com/office/powerpoint/2010/main" val="4098498896"/>
      </p:ext>
    </p:extLst>
  </p:cSld>
  <p:clrMapOvr>
    <a:masterClrMapping/>
  </p:clrMapOvr>
  <p:timing>
    <p:tnLst>
      <p:par>
        <p:cTn id="1" dur="indefinite" restart="never" nodeType="tmRoot"/>
      </p:par>
    </p:tnLst>
  </p:timing>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6000" dirty="0"/>
              <a:t>Ganhando a Vitória Sobre Orgulho-Vontade</a:t>
            </a:r>
          </a:p>
        </p:txBody>
      </p:sp>
      <p:sp>
        <p:nvSpPr>
          <p:cNvPr id="3" name="Espaço Reservado para Conteúdo 2"/>
          <p:cNvSpPr>
            <a:spLocks noGrp="1"/>
          </p:cNvSpPr>
          <p:nvPr>
            <p:ph idx="1"/>
          </p:nvPr>
        </p:nvSpPr>
        <p:spPr>
          <a:xfrm>
            <a:off x="838200" y="2563586"/>
            <a:ext cx="10515600" cy="3613376"/>
          </a:xfrm>
        </p:spPr>
        <p:txBody>
          <a:bodyPr>
            <a:normAutofit lnSpcReduction="10000"/>
          </a:bodyPr>
          <a:lstStyle/>
          <a:p>
            <a:pPr marL="0" indent="0" algn="ctr">
              <a:buNone/>
            </a:pPr>
            <a:r>
              <a:rPr lang="pt-BR" b="1" dirty="0"/>
              <a:t>Sugestões de serviço:</a:t>
            </a:r>
          </a:p>
          <a:p>
            <a:endParaRPr lang="pt-BR" dirty="0"/>
          </a:p>
          <a:p>
            <a:pPr marL="0" indent="0">
              <a:buNone/>
            </a:pPr>
            <a:r>
              <a:rPr lang="pt-BR" dirty="0"/>
              <a:t>Aqui estão algumas sugestões para começar a servir aos outros:</a:t>
            </a:r>
          </a:p>
          <a:p>
            <a:pPr marL="568325" lvl="0" indent="-334963"/>
            <a:r>
              <a:rPr lang="pt-BR" dirty="0"/>
              <a:t>Faça uma coisa por dia por alguém que você normalmente evitaria.</a:t>
            </a:r>
          </a:p>
          <a:p>
            <a:pPr marL="568325" lvl="0" indent="-334963"/>
            <a:r>
              <a:rPr lang="pt-BR" dirty="0"/>
              <a:t>Saia do seu caminho para ajudar outra pessoa.</a:t>
            </a:r>
          </a:p>
          <a:p>
            <a:pPr marL="568325" lvl="0" indent="-334963"/>
            <a:r>
              <a:rPr lang="pt-BR" dirty="0"/>
              <a:t>Desista de algo que você deseja fazer pelo prazer de outra pessoa.</a:t>
            </a:r>
          </a:p>
          <a:p>
            <a:pPr marL="568325" lvl="0" indent="-334963"/>
            <a:r>
              <a:rPr lang="pt-BR" dirty="0"/>
              <a:t>Considere a opinião de uma pessoa que você acha que está “abaixo de você” e siga a sugestão dela.</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278</a:t>
            </a:fld>
            <a:endParaRPr lang="pt-BR" dirty="0"/>
          </a:p>
        </p:txBody>
      </p:sp>
    </p:spTree>
    <p:extLst>
      <p:ext uri="{BB962C8B-B14F-4D97-AF65-F5344CB8AC3E}">
        <p14:creationId xmlns:p14="http://schemas.microsoft.com/office/powerpoint/2010/main" val="4102746763"/>
      </p:ext>
    </p:extLst>
  </p:cSld>
  <p:clrMapOvr>
    <a:masterClrMapping/>
  </p:clrMapOvr>
  <p:timing>
    <p:tnLst>
      <p:par>
        <p:cTn id="1" dur="indefinite" restart="never" nodeType="tmRoot"/>
      </p:par>
    </p:tnLst>
  </p:timing>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6000" dirty="0"/>
              <a:t>Ganhando a Vitória Sobre Orgulho-Vontade</a:t>
            </a:r>
          </a:p>
        </p:txBody>
      </p:sp>
      <p:sp>
        <p:nvSpPr>
          <p:cNvPr id="3" name="Espaço Reservado para Conteúdo 2"/>
          <p:cNvSpPr>
            <a:spLocks noGrp="1"/>
          </p:cNvSpPr>
          <p:nvPr>
            <p:ph idx="1"/>
          </p:nvPr>
        </p:nvSpPr>
        <p:spPr>
          <a:xfrm>
            <a:off x="838200" y="2563586"/>
            <a:ext cx="10515600" cy="3613376"/>
          </a:xfrm>
        </p:spPr>
        <p:txBody>
          <a:bodyPr>
            <a:normAutofit/>
          </a:bodyPr>
          <a:lstStyle/>
          <a:p>
            <a:pPr marL="0" indent="0" algn="ctr">
              <a:buNone/>
            </a:pPr>
            <a:r>
              <a:rPr lang="pt-BR" b="1" dirty="0"/>
              <a:t>1 Pedro 5:6</a:t>
            </a:r>
            <a:endParaRPr lang="pt-BR" dirty="0"/>
          </a:p>
          <a:p>
            <a:pPr marL="0" indent="0" algn="ctr">
              <a:buNone/>
            </a:pPr>
            <a:r>
              <a:rPr lang="pt-BR" b="1" dirty="0"/>
              <a:t>“</a:t>
            </a:r>
            <a:r>
              <a:rPr lang="pt-BR" b="1" i="1" dirty="0"/>
              <a:t>Humilhai-vos, pois, debaixo da potente mão de Deus, para que a seu tempo vos exalte</a:t>
            </a:r>
            <a:r>
              <a:rPr lang="pt-BR" b="1" dirty="0"/>
              <a:t>;”</a:t>
            </a:r>
            <a:endParaRPr lang="pt-BR" dirty="0"/>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279</a:t>
            </a:fld>
            <a:endParaRPr lang="pt-BR" dirty="0"/>
          </a:p>
        </p:txBody>
      </p:sp>
    </p:spTree>
    <p:extLst>
      <p:ext uri="{BB962C8B-B14F-4D97-AF65-F5344CB8AC3E}">
        <p14:creationId xmlns:p14="http://schemas.microsoft.com/office/powerpoint/2010/main" val="29406159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00741"/>
            <a:ext cx="10515600" cy="1325563"/>
          </a:xfrm>
        </p:spPr>
        <p:txBody>
          <a:bodyPr>
            <a:normAutofit/>
          </a:bodyPr>
          <a:lstStyle/>
          <a:p>
            <a:pPr algn="ctr"/>
            <a:r>
              <a:rPr lang="pt-BR" sz="6000" b="1" dirty="0" smtClean="0"/>
              <a:t>DE ONDE VEM O ORGULHO?</a:t>
            </a:r>
            <a:endParaRPr lang="pt-BR" sz="6000" dirty="0"/>
          </a:p>
        </p:txBody>
      </p:sp>
      <p:sp>
        <p:nvSpPr>
          <p:cNvPr id="3" name="Espaço Reservado para Conteúdo 2"/>
          <p:cNvSpPr>
            <a:spLocks noGrp="1"/>
          </p:cNvSpPr>
          <p:nvPr>
            <p:ph idx="1"/>
          </p:nvPr>
        </p:nvSpPr>
        <p:spPr>
          <a:xfrm>
            <a:off x="838200" y="1526304"/>
            <a:ext cx="10515600" cy="4650659"/>
          </a:xfrm>
        </p:spPr>
        <p:txBody>
          <a:bodyPr>
            <a:noAutofit/>
          </a:bodyPr>
          <a:lstStyle/>
          <a:p>
            <a:pPr marL="0" indent="0" algn="ctr" fontAlgn="base">
              <a:buNone/>
            </a:pPr>
            <a:r>
              <a:rPr lang="pt-BR" b="1" dirty="0"/>
              <a:t>A Queda</a:t>
            </a:r>
            <a:endParaRPr lang="pt-BR" sz="1200" dirty="0"/>
          </a:p>
          <a:p>
            <a:pPr marL="0" indent="0" fontAlgn="base">
              <a:buNone/>
            </a:pPr>
            <a:r>
              <a:rPr lang="pt-BR" sz="1200" dirty="0"/>
              <a:t> </a:t>
            </a:r>
          </a:p>
          <a:p>
            <a:pPr marL="0" indent="0">
              <a:buNone/>
            </a:pPr>
            <a:r>
              <a:rPr lang="pt-BR" dirty="0" smtClean="0"/>
              <a:t>A </a:t>
            </a:r>
            <a:r>
              <a:rPr lang="pt-BR" dirty="0"/>
              <a:t>implicação é que, se ela pudesse ascender e ser como Deus, não precisaria das leis de Deus. Então ela mesma seria capaz de decidir o que era bom e o que era mau. Ela não precisaria que Deus dissesse: “Você pode comer de todas as árvores, mas não desta”, etc. O desejo de me decidir e ser meu próprio patrão está na raiz de todo pecado. É orgulho. Eu quero fazer minha vontade e desconsiderar a vontade de Deus. Isso é exatamente o oposto do espírito de Cristo, que desceu e não achava que ser igual a Deus era algo a desejar (Filipenses 2: 5-11). Isso significa que o orgulho é a raiz de todos os pecados? Sim! </a:t>
            </a:r>
          </a:p>
          <a:p>
            <a:pPr marL="0" indent="0">
              <a:buNone/>
            </a:pPr>
            <a:r>
              <a:rPr lang="pt-BR" dirty="0"/>
              <a:t> </a:t>
            </a: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28</a:t>
            </a:fld>
            <a:endParaRPr lang="pt-BR" dirty="0"/>
          </a:p>
        </p:txBody>
      </p:sp>
    </p:spTree>
    <p:extLst>
      <p:ext uri="{BB962C8B-B14F-4D97-AF65-F5344CB8AC3E}">
        <p14:creationId xmlns:p14="http://schemas.microsoft.com/office/powerpoint/2010/main" val="32229454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00741"/>
            <a:ext cx="10515600" cy="1325563"/>
          </a:xfrm>
        </p:spPr>
        <p:txBody>
          <a:bodyPr>
            <a:normAutofit/>
          </a:bodyPr>
          <a:lstStyle/>
          <a:p>
            <a:pPr algn="ctr"/>
            <a:r>
              <a:rPr lang="pt-BR" sz="6000" b="1" dirty="0" smtClean="0"/>
              <a:t>DE ONDE VEM O ORGULHO?</a:t>
            </a:r>
            <a:endParaRPr lang="pt-BR" sz="6000" dirty="0"/>
          </a:p>
        </p:txBody>
      </p:sp>
      <p:sp>
        <p:nvSpPr>
          <p:cNvPr id="3" name="Espaço Reservado para Conteúdo 2"/>
          <p:cNvSpPr>
            <a:spLocks noGrp="1"/>
          </p:cNvSpPr>
          <p:nvPr>
            <p:ph idx="1"/>
          </p:nvPr>
        </p:nvSpPr>
        <p:spPr>
          <a:xfrm>
            <a:off x="838200" y="1526304"/>
            <a:ext cx="10515600" cy="4650659"/>
          </a:xfrm>
        </p:spPr>
        <p:txBody>
          <a:bodyPr>
            <a:noAutofit/>
          </a:bodyPr>
          <a:lstStyle/>
          <a:p>
            <a:pPr marL="0" indent="0" algn="ctr" fontAlgn="base">
              <a:buNone/>
            </a:pPr>
            <a:r>
              <a:rPr lang="pt-BR" b="1" dirty="0"/>
              <a:t>A Queda</a:t>
            </a:r>
            <a:endParaRPr lang="pt-BR" sz="1200" dirty="0"/>
          </a:p>
          <a:p>
            <a:pPr marL="0" indent="0" fontAlgn="base">
              <a:buNone/>
            </a:pPr>
            <a:r>
              <a:rPr lang="pt-BR" sz="1200" dirty="0"/>
              <a:t> </a:t>
            </a:r>
          </a:p>
          <a:p>
            <a:pPr marL="0" indent="0" fontAlgn="base">
              <a:buNone/>
            </a:pPr>
            <a:r>
              <a:rPr lang="pt-BR" dirty="0" smtClean="0"/>
              <a:t>Como </a:t>
            </a:r>
            <a:r>
              <a:rPr lang="pt-BR" dirty="0"/>
              <a:t>Satanás, eles queria ser como Deus. O orgulho de Adão e Eva foi o primeiro da raça humana, mas certamente não o último.</a:t>
            </a: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29</a:t>
            </a:fld>
            <a:endParaRPr lang="pt-BR" dirty="0"/>
          </a:p>
        </p:txBody>
      </p:sp>
    </p:spTree>
    <p:extLst>
      <p:ext uri="{BB962C8B-B14F-4D97-AF65-F5344CB8AC3E}">
        <p14:creationId xmlns:p14="http://schemas.microsoft.com/office/powerpoint/2010/main" val="6963846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00741"/>
            <a:ext cx="10515600" cy="1325563"/>
          </a:xfrm>
        </p:spPr>
        <p:txBody>
          <a:bodyPr>
            <a:normAutofit/>
          </a:bodyPr>
          <a:lstStyle/>
          <a:p>
            <a:pPr algn="ctr"/>
            <a:r>
              <a:rPr lang="pt-BR" sz="6000" b="1" dirty="0" smtClean="0"/>
              <a:t>DE ONDE VEM O ORGULHO?</a:t>
            </a:r>
            <a:endParaRPr lang="pt-BR" sz="6000" dirty="0"/>
          </a:p>
        </p:txBody>
      </p:sp>
      <p:sp>
        <p:nvSpPr>
          <p:cNvPr id="3" name="Espaço Reservado para Conteúdo 2"/>
          <p:cNvSpPr>
            <a:spLocks noGrp="1"/>
          </p:cNvSpPr>
          <p:nvPr>
            <p:ph idx="1"/>
          </p:nvPr>
        </p:nvSpPr>
        <p:spPr>
          <a:xfrm>
            <a:off x="838200" y="1526304"/>
            <a:ext cx="10515600" cy="4650659"/>
          </a:xfrm>
        </p:spPr>
        <p:txBody>
          <a:bodyPr>
            <a:noAutofit/>
          </a:bodyPr>
          <a:lstStyle/>
          <a:p>
            <a:pPr marL="0" indent="0" algn="ctr" fontAlgn="base">
              <a:buNone/>
            </a:pPr>
            <a:r>
              <a:rPr lang="x-none" dirty="0" smtClean="0"/>
              <a:t>Ezequi</a:t>
            </a:r>
            <a:r>
              <a:rPr lang="pt-BR" dirty="0" err="1"/>
              <a:t>el</a:t>
            </a:r>
            <a:r>
              <a:rPr lang="x-none" dirty="0"/>
              <a:t> 28:</a:t>
            </a:r>
            <a:r>
              <a:rPr lang="pt-BR" dirty="0"/>
              <a:t>12</a:t>
            </a:r>
            <a:r>
              <a:rPr lang="x-none" dirty="0"/>
              <a:t>-18</a:t>
            </a:r>
            <a:endParaRPr lang="pt-BR" dirty="0"/>
          </a:p>
          <a:p>
            <a:pPr marL="0" indent="0" algn="ctr" fontAlgn="base">
              <a:buNone/>
            </a:pPr>
            <a:r>
              <a:rPr lang="pt-BR" dirty="0" smtClean="0"/>
              <a:t>“..</a:t>
            </a:r>
            <a:r>
              <a:rPr lang="x-none" i="1" dirty="0" smtClean="0"/>
              <a:t>. </a:t>
            </a:r>
            <a:r>
              <a:rPr lang="x-none" i="1" baseline="30000" dirty="0"/>
              <a:t>15</a:t>
            </a:r>
            <a:r>
              <a:rPr lang="x-none" b="1" i="1" dirty="0"/>
              <a:t>Perfeito eras nos teus caminhos, desde o dia em que foste criado</a:t>
            </a:r>
            <a:r>
              <a:rPr lang="x-none" i="1" dirty="0"/>
              <a:t>, até que se achou iniqüidade em ti. </a:t>
            </a:r>
            <a:r>
              <a:rPr lang="x-none" i="1" baseline="30000" dirty="0"/>
              <a:t>16</a:t>
            </a:r>
            <a:r>
              <a:rPr lang="x-none" i="1" dirty="0"/>
              <a:t>Na multiplicação do teu </a:t>
            </a:r>
            <a:r>
              <a:rPr lang="x-none" b="1" i="1" dirty="0"/>
              <a:t>comércio</a:t>
            </a:r>
            <a:r>
              <a:rPr lang="x-none" i="1" dirty="0"/>
              <a:t> encheram o teu interior de violência, e pecaste; por isso te lancei, profanado, do monte de Deus, e te fiz perecer, ó querubim cobridor, do meio das </a:t>
            </a:r>
            <a:r>
              <a:rPr lang="x-none" b="1" i="1" dirty="0"/>
              <a:t>pedras afogueadas</a:t>
            </a:r>
            <a:r>
              <a:rPr lang="x-none" i="1" dirty="0"/>
              <a:t>. </a:t>
            </a:r>
            <a:r>
              <a:rPr lang="x-none" i="1" baseline="30000" dirty="0"/>
              <a:t>17</a:t>
            </a:r>
            <a:r>
              <a:rPr lang="x-none" i="1" dirty="0"/>
              <a:t>Elevou-se o teu coração por causa da tua </a:t>
            </a:r>
            <a:r>
              <a:rPr lang="x-none" b="1" i="1" dirty="0"/>
              <a:t>formosura</a:t>
            </a:r>
            <a:r>
              <a:rPr lang="x-none" i="1" dirty="0"/>
              <a:t>, corrompeste a tua sabedoria por causa do teu resplendor; por terra te lancei, diante dos reis te pus, para que olhem para ti. </a:t>
            </a:r>
            <a:r>
              <a:rPr lang="x-none" i="1" baseline="30000" dirty="0"/>
              <a:t>18</a:t>
            </a:r>
            <a:r>
              <a:rPr lang="x-none" i="1" dirty="0"/>
              <a:t>Pela multidão das tuas iniqüidades, pela injustiça do teu </a:t>
            </a:r>
            <a:r>
              <a:rPr lang="x-none" b="1" i="1" dirty="0"/>
              <a:t>comércio</a:t>
            </a:r>
            <a:r>
              <a:rPr lang="x-none" i="1" dirty="0"/>
              <a:t> profanaste os teus santuários; eu, pois, fiz sair do meio de ti um fogo, que te consumiu e te tornei em cinza sobre a terra, aos olhos de todos os que te vêem</a:t>
            </a:r>
            <a:r>
              <a:rPr lang="x-none" dirty="0"/>
              <a:t>.</a:t>
            </a:r>
            <a:r>
              <a:rPr lang="pt-BR" dirty="0"/>
              <a:t>”</a:t>
            </a:r>
          </a:p>
          <a:p>
            <a:pPr marL="0" indent="0" fontAlgn="base">
              <a:buNone/>
            </a:pPr>
            <a:r>
              <a:rPr lang="pt-BR" dirty="0"/>
              <a:t> </a:t>
            </a: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3</a:t>
            </a:fld>
            <a:endParaRPr lang="pt-BR" dirty="0"/>
          </a:p>
        </p:txBody>
      </p:sp>
    </p:spTree>
    <p:extLst>
      <p:ext uri="{BB962C8B-B14F-4D97-AF65-F5344CB8AC3E}">
        <p14:creationId xmlns:p14="http://schemas.microsoft.com/office/powerpoint/2010/main" val="36988086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00741"/>
            <a:ext cx="10515600" cy="1325563"/>
          </a:xfrm>
        </p:spPr>
        <p:txBody>
          <a:bodyPr>
            <a:normAutofit/>
          </a:bodyPr>
          <a:lstStyle/>
          <a:p>
            <a:pPr algn="ctr"/>
            <a:r>
              <a:rPr lang="pt-BR" sz="6000" b="1" dirty="0" smtClean="0"/>
              <a:t>DE ONDE VEM O ORGULHO?</a:t>
            </a:r>
            <a:endParaRPr lang="pt-BR" sz="6000" dirty="0"/>
          </a:p>
        </p:txBody>
      </p:sp>
      <p:sp>
        <p:nvSpPr>
          <p:cNvPr id="3" name="Espaço Reservado para Conteúdo 2"/>
          <p:cNvSpPr>
            <a:spLocks noGrp="1"/>
          </p:cNvSpPr>
          <p:nvPr>
            <p:ph idx="1"/>
          </p:nvPr>
        </p:nvSpPr>
        <p:spPr>
          <a:xfrm>
            <a:off x="838200" y="1526304"/>
            <a:ext cx="10515600" cy="4650659"/>
          </a:xfrm>
        </p:spPr>
        <p:txBody>
          <a:bodyPr>
            <a:noAutofit/>
          </a:bodyPr>
          <a:lstStyle/>
          <a:p>
            <a:pPr marL="0" indent="0" algn="ctr" fontAlgn="base">
              <a:buNone/>
            </a:pPr>
            <a:r>
              <a:rPr lang="pt-BR" b="1" dirty="0" smtClean="0"/>
              <a:t>Conclusão</a:t>
            </a:r>
            <a:endParaRPr lang="pt-BR" sz="1200" dirty="0"/>
          </a:p>
          <a:p>
            <a:pPr marL="0" indent="0" fontAlgn="base">
              <a:buNone/>
            </a:pPr>
            <a:r>
              <a:rPr lang="pt-BR" sz="1200" dirty="0"/>
              <a:t> </a:t>
            </a:r>
          </a:p>
          <a:p>
            <a:pPr marL="0" indent="0" fontAlgn="base">
              <a:buNone/>
            </a:pPr>
            <a:r>
              <a:rPr lang="pt-BR" dirty="0" smtClean="0"/>
              <a:t>E você e eu?  Temos orgulho por causa do nossa...</a:t>
            </a:r>
          </a:p>
          <a:p>
            <a:pPr marL="0" indent="0" fontAlgn="base">
              <a:buNone/>
            </a:pPr>
            <a:r>
              <a:rPr lang="en-US" dirty="0"/>
              <a:t>	</a:t>
            </a:r>
            <a:r>
              <a:rPr lang="en-US" dirty="0" err="1" smtClean="0"/>
              <a:t>beleza</a:t>
            </a:r>
            <a:r>
              <a:rPr lang="en-US" dirty="0" smtClean="0"/>
              <a:t>,</a:t>
            </a:r>
          </a:p>
          <a:p>
            <a:pPr marL="0" indent="0" fontAlgn="base">
              <a:buNone/>
            </a:pPr>
            <a:r>
              <a:rPr lang="en-US" dirty="0"/>
              <a:t>	</a:t>
            </a:r>
            <a:r>
              <a:rPr lang="en-US" dirty="0" err="1" smtClean="0"/>
              <a:t>capacidade</a:t>
            </a:r>
            <a:r>
              <a:rPr lang="en-US" dirty="0" smtClean="0"/>
              <a:t>,</a:t>
            </a:r>
          </a:p>
          <a:p>
            <a:pPr marL="0" indent="0" fontAlgn="base">
              <a:buNone/>
            </a:pPr>
            <a:r>
              <a:rPr lang="en-US" dirty="0"/>
              <a:t>	</a:t>
            </a:r>
            <a:r>
              <a:rPr lang="en-US" dirty="0" err="1" smtClean="0"/>
              <a:t>posição</a:t>
            </a:r>
            <a:r>
              <a:rPr lang="en-US" dirty="0" smtClean="0"/>
              <a:t> </a:t>
            </a:r>
            <a:r>
              <a:rPr lang="en-US" dirty="0" err="1" smtClean="0"/>
              <a:t>ou</a:t>
            </a:r>
            <a:r>
              <a:rPr lang="en-US" dirty="0" smtClean="0"/>
              <a:t> </a:t>
            </a:r>
            <a:r>
              <a:rPr lang="en-US" dirty="0" err="1" smtClean="0"/>
              <a:t>fama</a:t>
            </a:r>
            <a:r>
              <a:rPr lang="en-US" dirty="0" smtClean="0"/>
              <a:t>?</a:t>
            </a:r>
          </a:p>
          <a:p>
            <a:pPr marL="0" indent="0" fontAlgn="base">
              <a:buNone/>
            </a:pPr>
            <a:endParaRPr lang="en-US" dirty="0"/>
          </a:p>
          <a:p>
            <a:pPr marL="0" indent="0" fontAlgn="base">
              <a:buNone/>
            </a:pPr>
            <a:r>
              <a:rPr lang="en-US" dirty="0" err="1" smtClean="0"/>
              <a:t>Então</a:t>
            </a:r>
            <a:r>
              <a:rPr lang="en-US" dirty="0" smtClean="0"/>
              <a:t>, </a:t>
            </a:r>
            <a:r>
              <a:rPr lang="en-US" dirty="0" err="1" smtClean="0"/>
              <a:t>somos</a:t>
            </a:r>
            <a:r>
              <a:rPr lang="en-US" dirty="0" smtClean="0"/>
              <a:t> </a:t>
            </a:r>
            <a:r>
              <a:rPr lang="en-US" dirty="0" err="1" smtClean="0"/>
              <a:t>igual</a:t>
            </a:r>
            <a:r>
              <a:rPr lang="en-US" dirty="0" smtClean="0"/>
              <a:t> </a:t>
            </a:r>
            <a:r>
              <a:rPr lang="en-US" dirty="0" err="1" smtClean="0"/>
              <a:t>ao</a:t>
            </a:r>
            <a:r>
              <a:rPr lang="en-US" dirty="0" smtClean="0"/>
              <a:t> que de </a:t>
            </a:r>
            <a:r>
              <a:rPr lang="en-US" dirty="0" err="1" smtClean="0"/>
              <a:t>Satanás</a:t>
            </a:r>
            <a:r>
              <a:rPr lang="en-US" dirty="0" smtClean="0"/>
              <a:t>!</a:t>
            </a:r>
          </a:p>
          <a:p>
            <a:pPr marL="0" indent="0" fontAlgn="base">
              <a:buNone/>
            </a:pPr>
            <a:endParaRPr lang="en-US" dirty="0"/>
          </a:p>
          <a:p>
            <a:pPr marL="0" indent="0" algn="ctr" fontAlgn="base">
              <a:buNone/>
            </a:pPr>
            <a:r>
              <a:rPr lang="en-US" b="1" dirty="0" smtClean="0"/>
              <a:t>O ORGULHO SEMPRE LEVA PARA O PIOR</a:t>
            </a:r>
            <a:endParaRPr lang="pt-BR" b="1"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30</a:t>
            </a:fld>
            <a:endParaRPr lang="pt-BR" dirty="0"/>
          </a:p>
        </p:txBody>
      </p:sp>
    </p:spTree>
    <p:extLst>
      <p:ext uri="{BB962C8B-B14F-4D97-AF65-F5344CB8AC3E}">
        <p14:creationId xmlns:p14="http://schemas.microsoft.com/office/powerpoint/2010/main" val="7508750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pPr marL="0" indent="0" algn="ctr">
              <a:buNone/>
            </a:pPr>
            <a:r>
              <a:rPr lang="pt-BR" sz="8000" dirty="0" smtClean="0"/>
              <a:t>Lição 2</a:t>
            </a:r>
            <a:endParaRPr lang="pt-BR" sz="8000"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31</a:t>
            </a:fld>
            <a:endParaRPr lang="pt-BR" dirty="0"/>
          </a:p>
        </p:txBody>
      </p:sp>
    </p:spTree>
    <p:extLst>
      <p:ext uri="{BB962C8B-B14F-4D97-AF65-F5344CB8AC3E}">
        <p14:creationId xmlns:p14="http://schemas.microsoft.com/office/powerpoint/2010/main" val="117788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6000" dirty="0"/>
              <a:t>O QUE É </a:t>
            </a:r>
            <a:r>
              <a:rPr lang="pt-BR" sz="6000" dirty="0" smtClean="0"/>
              <a:t>ORGULHO</a:t>
            </a:r>
            <a:endParaRPr lang="pt-BR" sz="6000" dirty="0"/>
          </a:p>
        </p:txBody>
      </p:sp>
      <p:sp>
        <p:nvSpPr>
          <p:cNvPr id="3" name="Espaço Reservado para Conteúdo 2"/>
          <p:cNvSpPr>
            <a:spLocks noGrp="1"/>
          </p:cNvSpPr>
          <p:nvPr>
            <p:ph idx="1"/>
          </p:nvPr>
        </p:nvSpPr>
        <p:spPr/>
        <p:txBody>
          <a:bodyPr>
            <a:normAutofit/>
          </a:bodyPr>
          <a:lstStyle/>
          <a:p>
            <a:pPr marL="0" indent="0" algn="ctr">
              <a:buNone/>
            </a:pPr>
            <a:r>
              <a:rPr lang="pt-BR" b="1" dirty="0"/>
              <a:t>O que é orgulho?</a:t>
            </a:r>
            <a:endParaRPr lang="pt-BR" dirty="0"/>
          </a:p>
          <a:p>
            <a:pPr marL="0" indent="0">
              <a:buNone/>
            </a:pPr>
            <a:r>
              <a:rPr lang="pt-BR" dirty="0"/>
              <a:t> </a:t>
            </a:r>
          </a:p>
          <a:p>
            <a:pPr marL="0" indent="0">
              <a:buNone/>
            </a:pPr>
            <a:r>
              <a:rPr lang="pt-BR" dirty="0"/>
              <a:t>É essencial conhecer nosso oponente nesta guerra. Precisamos saber o que é orgulho e como ele se parece. Devemos ser capazes de identificar o orgulho a um quilômetro de distância. Vamos dar uma olhada dentro do acampamento do nosso inimigo. Tenho certeza de que orgulho poderia ser definido em muitas maneiras diferentes. </a:t>
            </a:r>
          </a:p>
          <a:p>
            <a:pPr marL="0" indent="0">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32</a:t>
            </a:fld>
            <a:endParaRPr lang="pt-BR" dirty="0"/>
          </a:p>
        </p:txBody>
      </p:sp>
    </p:spTree>
    <p:extLst>
      <p:ext uri="{BB962C8B-B14F-4D97-AF65-F5344CB8AC3E}">
        <p14:creationId xmlns:p14="http://schemas.microsoft.com/office/powerpoint/2010/main" val="23007963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6000" dirty="0"/>
              <a:t>O QUE É </a:t>
            </a:r>
            <a:r>
              <a:rPr lang="pt-BR" sz="6000" dirty="0" smtClean="0"/>
              <a:t>ORGULHO</a:t>
            </a:r>
            <a:endParaRPr lang="pt-BR" sz="6000" dirty="0"/>
          </a:p>
        </p:txBody>
      </p:sp>
      <p:sp>
        <p:nvSpPr>
          <p:cNvPr id="3" name="Espaço Reservado para Conteúdo 2"/>
          <p:cNvSpPr>
            <a:spLocks noGrp="1"/>
          </p:cNvSpPr>
          <p:nvPr>
            <p:ph idx="1"/>
          </p:nvPr>
        </p:nvSpPr>
        <p:spPr/>
        <p:txBody>
          <a:bodyPr>
            <a:normAutofit lnSpcReduction="10000"/>
          </a:bodyPr>
          <a:lstStyle/>
          <a:p>
            <a:pPr marL="0" indent="0" algn="ctr">
              <a:buNone/>
            </a:pPr>
            <a:r>
              <a:rPr lang="pt-BR" b="1" dirty="0"/>
              <a:t>As definições dos Dicionários:</a:t>
            </a:r>
            <a:endParaRPr lang="pt-BR" dirty="0"/>
          </a:p>
          <a:p>
            <a:pPr marL="0" indent="0">
              <a:buNone/>
            </a:pPr>
            <a:r>
              <a:rPr lang="pt-BR" dirty="0"/>
              <a:t> </a:t>
            </a:r>
          </a:p>
          <a:p>
            <a:pPr lvl="0">
              <a:buFont typeface="Wingdings" panose="05000000000000000000" pitchFamily="2" charset="2"/>
              <a:buChar char="Ø"/>
            </a:pPr>
            <a:r>
              <a:rPr lang="pt-BR" dirty="0" err="1"/>
              <a:t>Merriam</a:t>
            </a:r>
            <a:r>
              <a:rPr lang="pt-BR" dirty="0"/>
              <a:t> </a:t>
            </a:r>
            <a:r>
              <a:rPr lang="pt-BR" dirty="0" err="1"/>
              <a:t>Webster</a:t>
            </a:r>
            <a:r>
              <a:rPr lang="pt-BR" dirty="0"/>
              <a:t>: “um sentimento de que você é mais importante ou melhor do que as outras pessoas”. </a:t>
            </a:r>
          </a:p>
          <a:p>
            <a:pPr marL="0" indent="0">
              <a:buNone/>
            </a:pPr>
            <a:r>
              <a:rPr lang="pt-BR" dirty="0"/>
              <a:t> </a:t>
            </a:r>
          </a:p>
          <a:p>
            <a:pPr lvl="0">
              <a:buFont typeface="Wingdings" panose="05000000000000000000" pitchFamily="2" charset="2"/>
              <a:buChar char="Ø"/>
            </a:pPr>
            <a:r>
              <a:rPr lang="pt-BR" i="1" dirty="0"/>
              <a:t>Aurélio - </a:t>
            </a:r>
            <a:r>
              <a:rPr lang="pt-BR" i="1" dirty="0" err="1"/>
              <a:t>Dicio</a:t>
            </a:r>
            <a:r>
              <a:rPr lang="pt-BR" i="1" dirty="0"/>
              <a:t>, Dicionário Online de Português:</a:t>
            </a:r>
            <a:endParaRPr lang="pt-BR" dirty="0"/>
          </a:p>
          <a:p>
            <a:pPr marL="628650" lvl="0" indent="-400050"/>
            <a:r>
              <a:rPr lang="pt-BR" dirty="0"/>
              <a:t>Altivez de quem faz alarde de suas próprias qualidades; arrogância.</a:t>
            </a:r>
          </a:p>
          <a:p>
            <a:pPr marL="628650" lvl="0" indent="-400050"/>
            <a:r>
              <a:rPr lang="pt-BR" dirty="0"/>
              <a:t>Sentimento de satisfação com os seus próprios feitos e qualidades.</a:t>
            </a:r>
          </a:p>
          <a:p>
            <a:pPr marL="628650" indent="-400050"/>
            <a:r>
              <a:rPr lang="pt-BR" dirty="0"/>
              <a:t>Conceito elevado que alguém tem de si próprio; soberba.</a:t>
            </a: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33</a:t>
            </a:fld>
            <a:endParaRPr lang="pt-BR" dirty="0"/>
          </a:p>
        </p:txBody>
      </p:sp>
    </p:spTree>
    <p:extLst>
      <p:ext uri="{BB962C8B-B14F-4D97-AF65-F5344CB8AC3E}">
        <p14:creationId xmlns:p14="http://schemas.microsoft.com/office/powerpoint/2010/main" val="20207582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6000" dirty="0"/>
              <a:t>O QUE É </a:t>
            </a:r>
            <a:r>
              <a:rPr lang="pt-BR" sz="6000" dirty="0" smtClean="0"/>
              <a:t>ORGULHO</a:t>
            </a:r>
            <a:endParaRPr lang="pt-BR" sz="6000" dirty="0"/>
          </a:p>
        </p:txBody>
      </p:sp>
      <p:sp>
        <p:nvSpPr>
          <p:cNvPr id="3" name="Espaço Reservado para Conteúdo 2"/>
          <p:cNvSpPr>
            <a:spLocks noGrp="1"/>
          </p:cNvSpPr>
          <p:nvPr>
            <p:ph idx="1"/>
          </p:nvPr>
        </p:nvSpPr>
        <p:spPr/>
        <p:txBody>
          <a:bodyPr>
            <a:normAutofit/>
          </a:bodyPr>
          <a:lstStyle/>
          <a:p>
            <a:pPr marL="0" indent="0" algn="ctr">
              <a:buNone/>
            </a:pPr>
            <a:r>
              <a:rPr lang="pt-BR" b="1" dirty="0"/>
              <a:t>Tudo isso é a verdade, mas é muito mais.</a:t>
            </a:r>
            <a:endParaRPr lang="pt-BR" dirty="0"/>
          </a:p>
          <a:p>
            <a:pPr marL="0" indent="0" fontAlgn="base">
              <a:buNone/>
            </a:pPr>
            <a:r>
              <a:rPr lang="pt-BR" dirty="0"/>
              <a:t> </a:t>
            </a:r>
          </a:p>
          <a:p>
            <a:pPr lvl="0">
              <a:buFont typeface="Wingdings" panose="05000000000000000000" pitchFamily="2" charset="2"/>
              <a:buChar char="Ø"/>
            </a:pPr>
            <a:r>
              <a:rPr lang="pt-BR" b="1" dirty="0"/>
              <a:t>Orgulho é um pecado</a:t>
            </a:r>
            <a:r>
              <a:rPr lang="pt-BR" dirty="0"/>
              <a:t>: A primeira coisa a notar acerca de orgulho é que </a:t>
            </a:r>
            <a:r>
              <a:rPr lang="pt-BR" b="1" dirty="0"/>
              <a:t>é um pecado</a:t>
            </a:r>
            <a:r>
              <a:rPr lang="pt-BR" dirty="0"/>
              <a:t>, uma abominação a Deus.</a:t>
            </a:r>
          </a:p>
          <a:p>
            <a:pPr marL="0" indent="0">
              <a:buNone/>
            </a:pPr>
            <a:r>
              <a:rPr lang="pt-BR" dirty="0"/>
              <a:t> </a:t>
            </a:r>
          </a:p>
          <a:p>
            <a:pPr marL="0" indent="0" algn="ctr">
              <a:buNone/>
            </a:pPr>
            <a:r>
              <a:rPr lang="x-none" dirty="0"/>
              <a:t>Provérbios 16:5</a:t>
            </a:r>
            <a:endParaRPr lang="pt-BR" dirty="0"/>
          </a:p>
          <a:p>
            <a:pPr marL="0" indent="0" algn="ctr">
              <a:buNone/>
            </a:pPr>
            <a:r>
              <a:rPr lang="pt-BR" i="1" dirty="0"/>
              <a:t>“</a:t>
            </a:r>
            <a:r>
              <a:rPr lang="x-none" b="1" i="1" dirty="0"/>
              <a:t>Abominação</a:t>
            </a:r>
            <a:r>
              <a:rPr lang="x-none" i="1" dirty="0"/>
              <a:t> é ao SENHOR todo o altivo de coração; não ficará impune mesmo de mãos postas.</a:t>
            </a:r>
            <a:r>
              <a:rPr lang="pt-BR" i="1" dirty="0"/>
              <a:t>”</a:t>
            </a:r>
            <a:endParaRPr lang="pt-BR" dirty="0"/>
          </a:p>
          <a:p>
            <a:pPr marL="0" indent="0">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34</a:t>
            </a:fld>
            <a:endParaRPr lang="pt-BR" dirty="0"/>
          </a:p>
        </p:txBody>
      </p:sp>
    </p:spTree>
    <p:extLst>
      <p:ext uri="{BB962C8B-B14F-4D97-AF65-F5344CB8AC3E}">
        <p14:creationId xmlns:p14="http://schemas.microsoft.com/office/powerpoint/2010/main" val="335683763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6000" dirty="0"/>
              <a:t>O QUE É </a:t>
            </a:r>
            <a:r>
              <a:rPr lang="pt-BR" sz="6000" dirty="0" smtClean="0"/>
              <a:t>ORGULHO</a:t>
            </a:r>
            <a:endParaRPr lang="pt-BR" sz="6000" dirty="0"/>
          </a:p>
        </p:txBody>
      </p:sp>
      <p:sp>
        <p:nvSpPr>
          <p:cNvPr id="3" name="Espaço Reservado para Conteúdo 2"/>
          <p:cNvSpPr>
            <a:spLocks noGrp="1"/>
          </p:cNvSpPr>
          <p:nvPr>
            <p:ph idx="1"/>
          </p:nvPr>
        </p:nvSpPr>
        <p:spPr>
          <a:xfrm>
            <a:off x="838200" y="2336799"/>
            <a:ext cx="10515600" cy="3840163"/>
          </a:xfrm>
        </p:spPr>
        <p:txBody>
          <a:bodyPr>
            <a:normAutofit/>
          </a:bodyPr>
          <a:lstStyle/>
          <a:p>
            <a:pPr marL="0" indent="0" algn="ctr">
              <a:buNone/>
            </a:pPr>
            <a:r>
              <a:rPr lang="pt-BR" i="1" dirty="0"/>
              <a:t>Lucas 16:15</a:t>
            </a:r>
            <a:endParaRPr lang="pt-BR" dirty="0"/>
          </a:p>
          <a:p>
            <a:pPr marL="0" indent="0" algn="ctr">
              <a:buNone/>
            </a:pPr>
            <a:r>
              <a:rPr lang="pt-BR" i="1" dirty="0"/>
              <a:t>“E disse-lhes: Vós sois os que vos justificais a vós mesmos diante dos homens, mas Deus conhece os vossos corações, porque o que entre os homens é elevado, perante Deus é </a:t>
            </a:r>
            <a:r>
              <a:rPr lang="pt-BR" b="1" i="1" dirty="0"/>
              <a:t>abominação</a:t>
            </a:r>
            <a:r>
              <a:rPr lang="pt-BR" i="1" dirty="0"/>
              <a:t>.”</a:t>
            </a:r>
            <a:endParaRPr lang="pt-BR" dirty="0"/>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35</a:t>
            </a:fld>
            <a:endParaRPr lang="pt-BR" dirty="0"/>
          </a:p>
        </p:txBody>
      </p:sp>
    </p:spTree>
    <p:extLst>
      <p:ext uri="{BB962C8B-B14F-4D97-AF65-F5344CB8AC3E}">
        <p14:creationId xmlns:p14="http://schemas.microsoft.com/office/powerpoint/2010/main" val="115710071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6000" dirty="0"/>
              <a:t>O QUE É </a:t>
            </a:r>
            <a:r>
              <a:rPr lang="pt-BR" sz="6000" dirty="0" smtClean="0"/>
              <a:t>ORGULHO</a:t>
            </a:r>
            <a:endParaRPr lang="pt-BR" sz="6000" dirty="0"/>
          </a:p>
        </p:txBody>
      </p:sp>
      <p:sp>
        <p:nvSpPr>
          <p:cNvPr id="3" name="Espaço Reservado para Conteúdo 2"/>
          <p:cNvSpPr>
            <a:spLocks noGrp="1"/>
          </p:cNvSpPr>
          <p:nvPr>
            <p:ph idx="1"/>
          </p:nvPr>
        </p:nvSpPr>
        <p:spPr/>
        <p:txBody>
          <a:bodyPr>
            <a:normAutofit/>
          </a:bodyPr>
          <a:lstStyle/>
          <a:p>
            <a:pPr lvl="0">
              <a:buFont typeface="Wingdings" panose="05000000000000000000" pitchFamily="2" charset="2"/>
              <a:buChar char="Ø"/>
            </a:pPr>
            <a:r>
              <a:rPr lang="pt-BR" b="1" dirty="0" smtClean="0"/>
              <a:t>O orgulho contamina tudo</a:t>
            </a:r>
            <a:endParaRPr lang="pt-BR" dirty="0" smtClean="0"/>
          </a:p>
          <a:p>
            <a:pPr marL="0" indent="0">
              <a:buNone/>
            </a:pPr>
            <a:r>
              <a:rPr lang="pt-BR" dirty="0" smtClean="0"/>
              <a:t> </a:t>
            </a:r>
          </a:p>
          <a:p>
            <a:pPr marL="0" indent="0">
              <a:buNone/>
            </a:pPr>
            <a:r>
              <a:rPr lang="pt-BR" dirty="0" smtClean="0"/>
              <a:t>Orgulho não é um pecado externo como quem comete adultério, dizer uma mentira ou roubar. É uma parte do nosso ser, que aparece tão natural, que passa a ser despercebido. Ele tem uma influência que toca em todo que fazemos. É um </a:t>
            </a:r>
            <a:r>
              <a:rPr lang="pt-BR" b="1" dirty="0" smtClean="0"/>
              <a:t>sentimento</a:t>
            </a:r>
            <a:r>
              <a:rPr lang="pt-BR" dirty="0" smtClean="0"/>
              <a:t>, uma atitude de coração e uma maneira de pensar que contamina tudo. </a:t>
            </a:r>
          </a:p>
          <a:p>
            <a:pPr marL="0" indent="0">
              <a:buNone/>
            </a:pPr>
            <a:endParaRPr lang="pt-BR" dirty="0" smtClean="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36</a:t>
            </a:fld>
            <a:endParaRPr lang="pt-BR" dirty="0"/>
          </a:p>
        </p:txBody>
      </p:sp>
    </p:spTree>
    <p:extLst>
      <p:ext uri="{BB962C8B-B14F-4D97-AF65-F5344CB8AC3E}">
        <p14:creationId xmlns:p14="http://schemas.microsoft.com/office/powerpoint/2010/main" val="11994864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6000" dirty="0"/>
              <a:t>O QUE É </a:t>
            </a:r>
            <a:r>
              <a:rPr lang="pt-BR" sz="6000" dirty="0" smtClean="0"/>
              <a:t>ORGULHO</a:t>
            </a:r>
            <a:endParaRPr lang="pt-BR" sz="6000" dirty="0"/>
          </a:p>
        </p:txBody>
      </p:sp>
      <p:sp>
        <p:nvSpPr>
          <p:cNvPr id="3" name="Espaço Reservado para Conteúdo 2"/>
          <p:cNvSpPr>
            <a:spLocks noGrp="1"/>
          </p:cNvSpPr>
          <p:nvPr>
            <p:ph idx="1"/>
          </p:nvPr>
        </p:nvSpPr>
        <p:spPr>
          <a:xfrm>
            <a:off x="838200" y="1825625"/>
            <a:ext cx="10515600" cy="5346700"/>
          </a:xfrm>
        </p:spPr>
        <p:txBody>
          <a:bodyPr>
            <a:normAutofit/>
          </a:bodyPr>
          <a:lstStyle/>
          <a:p>
            <a:pPr marL="0" indent="0">
              <a:buNone/>
            </a:pPr>
            <a:r>
              <a:rPr lang="pt-BR" dirty="0" smtClean="0"/>
              <a:t>O </a:t>
            </a:r>
            <a:r>
              <a:rPr lang="pt-BR" dirty="0"/>
              <a:t>orgulho incapacita-nos de fazer qualquer coisa boa diante do Senhor. Provérbios 21:4 mostra-nos de qualquer coisa feita com orgulho não pode agradar a Deus</a:t>
            </a:r>
            <a:r>
              <a:rPr lang="pt-BR" dirty="0" smtClean="0"/>
              <a:t>.</a:t>
            </a:r>
          </a:p>
          <a:p>
            <a:pPr marL="0" indent="0">
              <a:buNone/>
            </a:pPr>
            <a:endParaRPr lang="en-US" dirty="0"/>
          </a:p>
          <a:p>
            <a:pPr marL="0" indent="0" algn="ctr">
              <a:buNone/>
            </a:pPr>
            <a:r>
              <a:rPr lang="x-none" dirty="0"/>
              <a:t>Provérbios 21:4</a:t>
            </a:r>
            <a:endParaRPr lang="pt-BR" dirty="0"/>
          </a:p>
          <a:p>
            <a:pPr marL="0" indent="0" algn="ctr">
              <a:buNone/>
            </a:pPr>
            <a:r>
              <a:rPr lang="pt-BR" i="1" dirty="0"/>
              <a:t>“</a:t>
            </a:r>
            <a:r>
              <a:rPr lang="x-none" i="1" dirty="0"/>
              <a:t>Os olhos altivos, o coração orgulhoso e a lavoura dos ímpios é </a:t>
            </a:r>
            <a:r>
              <a:rPr lang="x-none" b="1" i="1" dirty="0"/>
              <a:t>pecado</a:t>
            </a:r>
            <a:r>
              <a:rPr lang="x-none" i="1" dirty="0"/>
              <a:t>.</a:t>
            </a:r>
            <a:r>
              <a:rPr lang="pt-BR" i="1" dirty="0" smtClean="0"/>
              <a:t>”</a:t>
            </a:r>
          </a:p>
          <a:p>
            <a:pPr marL="0" indent="0" algn="ctr">
              <a:buNone/>
            </a:pPr>
            <a:endParaRPr lang="en-US" i="1" dirty="0"/>
          </a:p>
          <a:p>
            <a:pPr marL="0" indent="0">
              <a:buNone/>
            </a:pPr>
            <a:r>
              <a:rPr lang="pt-BR" dirty="0"/>
              <a:t>A </a:t>
            </a:r>
            <a:r>
              <a:rPr lang="pt-BR" b="1" dirty="0"/>
              <a:t>lavoura</a:t>
            </a:r>
            <a:r>
              <a:rPr lang="pt-BR" dirty="0"/>
              <a:t> é uma operação </a:t>
            </a:r>
            <a:r>
              <a:rPr lang="pt-BR" dirty="0" smtClean="0"/>
              <a:t>agrícola, que prepara a terra para a plantação, </a:t>
            </a:r>
            <a:r>
              <a:rPr lang="pt-BR" dirty="0"/>
              <a:t>consistente em criar sulcos mais profundos na terra, com uma ferramenta manual ou um arado.</a:t>
            </a:r>
          </a:p>
          <a:p>
            <a:pPr marL="0" indent="0">
              <a:buNone/>
            </a:pPr>
            <a:endParaRPr lang="pt-BR" dirty="0"/>
          </a:p>
          <a:p>
            <a:endParaRPr lang="pt-BR" dirty="0"/>
          </a:p>
          <a:p>
            <a:pPr marL="0" indent="0">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37</a:t>
            </a:fld>
            <a:endParaRPr lang="pt-BR" dirty="0"/>
          </a:p>
        </p:txBody>
      </p:sp>
    </p:spTree>
    <p:extLst>
      <p:ext uri="{BB962C8B-B14F-4D97-AF65-F5344CB8AC3E}">
        <p14:creationId xmlns:p14="http://schemas.microsoft.com/office/powerpoint/2010/main" val="12202667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6000" dirty="0"/>
              <a:t>O QUE É </a:t>
            </a:r>
            <a:r>
              <a:rPr lang="pt-BR" sz="6000" dirty="0" smtClean="0"/>
              <a:t>ORGULHO</a:t>
            </a:r>
            <a:endParaRPr lang="pt-BR" sz="6000" dirty="0"/>
          </a:p>
        </p:txBody>
      </p:sp>
      <p:sp>
        <p:nvSpPr>
          <p:cNvPr id="3" name="Espaço Reservado para Conteúdo 2"/>
          <p:cNvSpPr>
            <a:spLocks noGrp="1"/>
          </p:cNvSpPr>
          <p:nvPr>
            <p:ph idx="1"/>
          </p:nvPr>
        </p:nvSpPr>
        <p:spPr/>
        <p:txBody>
          <a:bodyPr>
            <a:normAutofit/>
          </a:bodyPr>
          <a:lstStyle/>
          <a:p>
            <a:pPr marL="0" indent="0">
              <a:buNone/>
            </a:pPr>
            <a:r>
              <a:rPr lang="pt-BR" dirty="0" smtClean="0"/>
              <a:t>Podemos estar trabalhando </a:t>
            </a:r>
            <a:r>
              <a:rPr lang="pt-BR" dirty="0"/>
              <a:t>dura no campo</a:t>
            </a:r>
            <a:r>
              <a:rPr lang="pt-BR" dirty="0" smtClean="0"/>
              <a:t>, uma coisa boa, mas </a:t>
            </a:r>
            <a:r>
              <a:rPr lang="pt-BR" dirty="0"/>
              <a:t>fazendo para si </a:t>
            </a:r>
            <a:r>
              <a:rPr lang="pt-BR" dirty="0" smtClean="0"/>
              <a:t>mesmo e </a:t>
            </a:r>
            <a:r>
              <a:rPr lang="pt-BR" dirty="0"/>
              <a:t>não </a:t>
            </a:r>
            <a:r>
              <a:rPr lang="pt-BR" dirty="0" smtClean="0"/>
              <a:t>para glorificar a Deus</a:t>
            </a:r>
            <a:r>
              <a:rPr lang="pt-BR" dirty="0"/>
              <a:t>, então é pecado. </a:t>
            </a:r>
            <a:r>
              <a:rPr lang="pt-BR" dirty="0" smtClean="0"/>
              <a:t>O </a:t>
            </a:r>
            <a:r>
              <a:rPr lang="pt-BR" dirty="0"/>
              <a:t>orgulho invalida qualquer boa coisa, porque estamos excluindo Deus da nossa vida, e fazendo para nós mesmo. </a:t>
            </a:r>
            <a:endParaRPr lang="pt-BR" dirty="0" smtClean="0"/>
          </a:p>
          <a:p>
            <a:pPr marL="0" indent="0">
              <a:buNone/>
            </a:pPr>
            <a:endParaRPr lang="pt-BR" dirty="0"/>
          </a:p>
          <a:p>
            <a:pPr marL="0" indent="0">
              <a:buNone/>
            </a:pPr>
            <a:r>
              <a:rPr lang="pt-BR" dirty="0" smtClean="0"/>
              <a:t>Talvez Provérbios 21:4 pode </a:t>
            </a:r>
            <a:r>
              <a:rPr lang="pt-BR" dirty="0"/>
              <a:t>iluminar melhor a rejeição da oferta do fruto dá terra de </a:t>
            </a:r>
            <a:r>
              <a:rPr lang="pt-BR" dirty="0" smtClean="0"/>
              <a:t>Caim </a:t>
            </a:r>
            <a:r>
              <a:rPr lang="pt-BR" dirty="0"/>
              <a:t>(Gên. 4:2-6). A desobediência de Caim parece ser que ele estava orgulhoso do seu esforço de plantar, regoar e ceifar.</a:t>
            </a: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38</a:t>
            </a:fld>
            <a:endParaRPr lang="pt-BR" dirty="0"/>
          </a:p>
        </p:txBody>
      </p:sp>
    </p:spTree>
    <p:extLst>
      <p:ext uri="{BB962C8B-B14F-4D97-AF65-F5344CB8AC3E}">
        <p14:creationId xmlns:p14="http://schemas.microsoft.com/office/powerpoint/2010/main" val="56513720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6000" dirty="0"/>
              <a:t>O QUE É </a:t>
            </a:r>
            <a:r>
              <a:rPr lang="pt-BR" sz="6000" dirty="0" smtClean="0"/>
              <a:t>ORGULHO</a:t>
            </a:r>
            <a:endParaRPr lang="pt-BR" sz="6000" dirty="0"/>
          </a:p>
        </p:txBody>
      </p:sp>
      <p:sp>
        <p:nvSpPr>
          <p:cNvPr id="3" name="Espaço Reservado para Conteúdo 2"/>
          <p:cNvSpPr>
            <a:spLocks noGrp="1"/>
          </p:cNvSpPr>
          <p:nvPr>
            <p:ph idx="1"/>
          </p:nvPr>
        </p:nvSpPr>
        <p:spPr/>
        <p:txBody>
          <a:bodyPr>
            <a:normAutofit/>
          </a:bodyPr>
          <a:lstStyle/>
          <a:p>
            <a:pPr marL="0" indent="0">
              <a:buNone/>
            </a:pPr>
            <a:r>
              <a:rPr lang="pt-BR" dirty="0"/>
              <a:t> </a:t>
            </a:r>
            <a:r>
              <a:rPr lang="pt-BR" dirty="0" smtClean="0"/>
              <a:t>O </a:t>
            </a:r>
            <a:r>
              <a:rPr lang="pt-BR" dirty="0"/>
              <a:t>mesmo princípio se encontra em Romanos 8:8.</a:t>
            </a:r>
          </a:p>
          <a:p>
            <a:pPr marL="0" indent="0">
              <a:buNone/>
            </a:pPr>
            <a:r>
              <a:rPr lang="pt-BR" dirty="0"/>
              <a:t> </a:t>
            </a:r>
          </a:p>
          <a:p>
            <a:pPr marL="0" indent="0" algn="ctr">
              <a:buNone/>
            </a:pPr>
            <a:r>
              <a:rPr lang="pt-BR" dirty="0"/>
              <a:t>“</a:t>
            </a:r>
            <a:r>
              <a:rPr lang="pt-BR" i="1" dirty="0"/>
              <a:t>Portanto, os que estão na carne não podem agradar a Deus</a:t>
            </a:r>
            <a:r>
              <a:rPr lang="pt-BR" dirty="0"/>
              <a:t>.”</a:t>
            </a:r>
          </a:p>
          <a:p>
            <a:pPr marL="0" indent="0">
              <a:buNone/>
            </a:pPr>
            <a:r>
              <a:rPr lang="pt-BR" dirty="0"/>
              <a:t> </a:t>
            </a:r>
          </a:p>
          <a:p>
            <a:pPr marL="0" indent="0">
              <a:buNone/>
            </a:pPr>
            <a:r>
              <a:rPr lang="pt-BR" dirty="0"/>
              <a:t>Você não pode ver o vento, mas pode ver os efeitos do vento, e é o mesmo com orgulho. Não podemos ver o orgulho no coração, mas podemos ver as suas manifestações.</a:t>
            </a:r>
          </a:p>
          <a:p>
            <a:pPr marL="0" indent="0">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39</a:t>
            </a:fld>
            <a:endParaRPr lang="pt-BR" dirty="0"/>
          </a:p>
        </p:txBody>
      </p:sp>
    </p:spTree>
    <p:extLst>
      <p:ext uri="{BB962C8B-B14F-4D97-AF65-F5344CB8AC3E}">
        <p14:creationId xmlns:p14="http://schemas.microsoft.com/office/powerpoint/2010/main" val="15049725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00741"/>
            <a:ext cx="10515600" cy="1325563"/>
          </a:xfrm>
        </p:spPr>
        <p:txBody>
          <a:bodyPr>
            <a:normAutofit/>
          </a:bodyPr>
          <a:lstStyle/>
          <a:p>
            <a:pPr algn="ctr"/>
            <a:r>
              <a:rPr lang="pt-BR" sz="6000" b="1" dirty="0" smtClean="0"/>
              <a:t>DE ONDE VEM O ORGULHO?</a:t>
            </a:r>
            <a:endParaRPr lang="pt-BR" sz="6000" dirty="0"/>
          </a:p>
        </p:txBody>
      </p:sp>
      <p:sp>
        <p:nvSpPr>
          <p:cNvPr id="3" name="Espaço Reservado para Conteúdo 2"/>
          <p:cNvSpPr>
            <a:spLocks noGrp="1"/>
          </p:cNvSpPr>
          <p:nvPr>
            <p:ph idx="1"/>
          </p:nvPr>
        </p:nvSpPr>
        <p:spPr>
          <a:xfrm>
            <a:off x="838200" y="1526304"/>
            <a:ext cx="10515600" cy="4650659"/>
          </a:xfrm>
        </p:spPr>
        <p:txBody>
          <a:bodyPr>
            <a:noAutofit/>
          </a:bodyPr>
          <a:lstStyle/>
          <a:p>
            <a:pPr marL="0" indent="0" algn="ctr" fontAlgn="base">
              <a:buNone/>
            </a:pPr>
            <a:r>
              <a:rPr lang="x-none" dirty="0" smtClean="0"/>
              <a:t>Isaías </a:t>
            </a:r>
            <a:r>
              <a:rPr lang="x-none" dirty="0"/>
              <a:t>14:</a:t>
            </a:r>
            <a:r>
              <a:rPr lang="pt-BR" dirty="0"/>
              <a:t>1</a:t>
            </a:r>
            <a:r>
              <a:rPr lang="x-none" dirty="0"/>
              <a:t>2-18</a:t>
            </a:r>
            <a:endParaRPr lang="pt-BR" dirty="0"/>
          </a:p>
          <a:p>
            <a:pPr marL="0" indent="0" algn="ctr" fontAlgn="base">
              <a:buNone/>
            </a:pPr>
            <a:r>
              <a:rPr lang="pt-BR" dirty="0"/>
              <a:t>“</a:t>
            </a:r>
            <a:r>
              <a:rPr lang="pt-BR" i="1" baseline="30000" dirty="0"/>
              <a:t>11</a:t>
            </a:r>
            <a:r>
              <a:rPr lang="pt-BR" i="1" dirty="0"/>
              <a:t>Já foi derrubada na sepultura a tua soberba com </a:t>
            </a:r>
            <a:r>
              <a:rPr lang="pt-BR" b="1" i="1" dirty="0"/>
              <a:t>o som das tuas violas</a:t>
            </a:r>
            <a:r>
              <a:rPr lang="pt-BR" i="1" dirty="0"/>
              <a:t>; os vermes debaixo de ti se estenderão, e os bichos te cobrirão. </a:t>
            </a:r>
            <a:r>
              <a:rPr lang="x-none" i="1" baseline="30000" dirty="0"/>
              <a:t>12</a:t>
            </a:r>
            <a:r>
              <a:rPr lang="x-none" i="1" dirty="0"/>
              <a:t>Como </a:t>
            </a:r>
            <a:r>
              <a:rPr lang="x-none" b="1" i="1" dirty="0"/>
              <a:t>caíste desde o céu</a:t>
            </a:r>
            <a:r>
              <a:rPr lang="x-none" i="1" dirty="0"/>
              <a:t>, ó Lúcifer, filho da alva! Como foste </a:t>
            </a:r>
            <a:r>
              <a:rPr lang="x-none" b="1" i="1" dirty="0"/>
              <a:t>cortado por terra</a:t>
            </a:r>
            <a:r>
              <a:rPr lang="x-none" i="1" dirty="0"/>
              <a:t>, tu que debilitavas as nações! </a:t>
            </a:r>
            <a:r>
              <a:rPr lang="x-none" i="1" baseline="30000" dirty="0"/>
              <a:t>13</a:t>
            </a:r>
            <a:r>
              <a:rPr lang="x-none" i="1" dirty="0"/>
              <a:t>E tu dizias no teu coração: </a:t>
            </a:r>
            <a:r>
              <a:rPr lang="x-none" b="1" i="1" dirty="0"/>
              <a:t>Eu subirei ao céu</a:t>
            </a:r>
            <a:r>
              <a:rPr lang="x-none" i="1" dirty="0"/>
              <a:t>, acima das estrelas de Deus </a:t>
            </a:r>
            <a:r>
              <a:rPr lang="x-none" b="1" i="1" dirty="0"/>
              <a:t>exaltarei o meu trono</a:t>
            </a:r>
            <a:r>
              <a:rPr lang="x-none" i="1" dirty="0"/>
              <a:t>, e no monte da congregação me </a:t>
            </a:r>
            <a:r>
              <a:rPr lang="x-none" b="1" i="1" dirty="0"/>
              <a:t>assentarei, aos lados do norte</a:t>
            </a:r>
            <a:r>
              <a:rPr lang="x-none" i="1" dirty="0"/>
              <a:t>. </a:t>
            </a:r>
            <a:r>
              <a:rPr lang="x-none" b="1" i="1" baseline="30000" dirty="0"/>
              <a:t>14</a:t>
            </a:r>
            <a:r>
              <a:rPr lang="x-none" b="1" i="1" dirty="0"/>
              <a:t>Subirei sobre as alturas</a:t>
            </a:r>
            <a:r>
              <a:rPr lang="x-none" i="1" dirty="0"/>
              <a:t> das nuvens, e </a:t>
            </a:r>
            <a:r>
              <a:rPr lang="x-none" b="1" i="1" dirty="0"/>
              <a:t>serei semelhante ao Altíssimo</a:t>
            </a:r>
            <a:r>
              <a:rPr lang="x-none" i="1" dirty="0"/>
              <a:t>. </a:t>
            </a:r>
            <a:r>
              <a:rPr lang="x-none" i="1" baseline="30000" dirty="0"/>
              <a:t>15</a:t>
            </a:r>
            <a:r>
              <a:rPr lang="x-none" i="1" dirty="0"/>
              <a:t>E contudo levado serás ao inferno, ao mais profundo do abismo</a:t>
            </a:r>
            <a:r>
              <a:rPr lang="x-none" dirty="0"/>
              <a:t>.</a:t>
            </a:r>
            <a:r>
              <a:rPr lang="pt-BR" dirty="0"/>
              <a:t>”</a:t>
            </a:r>
          </a:p>
          <a:p>
            <a:pPr marL="0" indent="0" fontAlgn="base">
              <a:buNone/>
            </a:pPr>
            <a:r>
              <a:rPr lang="pt-BR" dirty="0"/>
              <a:t> </a:t>
            </a: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4</a:t>
            </a:fld>
            <a:endParaRPr lang="pt-BR" dirty="0"/>
          </a:p>
        </p:txBody>
      </p:sp>
    </p:spTree>
    <p:extLst>
      <p:ext uri="{BB962C8B-B14F-4D97-AF65-F5344CB8AC3E}">
        <p14:creationId xmlns:p14="http://schemas.microsoft.com/office/powerpoint/2010/main" val="310934756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6000" dirty="0"/>
              <a:t>O QUE É </a:t>
            </a:r>
            <a:r>
              <a:rPr lang="pt-BR" sz="6000" dirty="0" smtClean="0"/>
              <a:t>ORGULHO</a:t>
            </a:r>
            <a:endParaRPr lang="pt-BR" sz="6000" dirty="0"/>
          </a:p>
        </p:txBody>
      </p:sp>
      <p:sp>
        <p:nvSpPr>
          <p:cNvPr id="3" name="Espaço Reservado para Conteúdo 2"/>
          <p:cNvSpPr>
            <a:spLocks noGrp="1"/>
          </p:cNvSpPr>
          <p:nvPr>
            <p:ph idx="1"/>
          </p:nvPr>
        </p:nvSpPr>
        <p:spPr/>
        <p:txBody>
          <a:bodyPr>
            <a:noAutofit/>
          </a:bodyPr>
          <a:lstStyle/>
          <a:p>
            <a:pPr marL="342900" marR="0" lvl="0" indent="-342900" algn="just" fontAlgn="base">
              <a:lnSpc>
                <a:spcPct val="107000"/>
              </a:lnSpc>
              <a:spcBef>
                <a:spcPts val="0"/>
              </a:spcBef>
              <a:spcAft>
                <a:spcPts val="0"/>
              </a:spcAft>
              <a:buFont typeface="Wingdings" panose="05000000000000000000" pitchFamily="2" charset="2"/>
              <a:buChar char=""/>
            </a:pPr>
            <a:r>
              <a:rPr lang="pt-BR" dirty="0" smtClean="0"/>
              <a:t> </a:t>
            </a:r>
            <a:r>
              <a:rPr lang="pt-BR" b="1" dirty="0">
                <a:ea typeface="Times New Roman" panose="02020603050405020304" pitchFamily="18" charset="0"/>
                <a:cs typeface="Times New Roman" panose="02020603050405020304" pitchFamily="18" charset="0"/>
              </a:rPr>
              <a:t>O orgulho nos engana</a:t>
            </a:r>
            <a:r>
              <a:rPr lang="pt-BR" dirty="0">
                <a:ea typeface="Times New Roman" panose="02020603050405020304" pitchFamily="18" charset="0"/>
                <a:cs typeface="Times New Roman" panose="02020603050405020304" pitchFamily="18" charset="0"/>
              </a:rPr>
              <a:t>. </a:t>
            </a:r>
            <a:endParaRPr lang="pt-BR" dirty="0">
              <a:ea typeface="Calibri" panose="020F0502020204030204" pitchFamily="34" charset="0"/>
              <a:cs typeface="Times New Roman" panose="02020603050405020304" pitchFamily="18" charset="0"/>
            </a:endParaRPr>
          </a:p>
          <a:p>
            <a:pPr marL="0" marR="0" indent="0" algn="just" fontAlgn="base">
              <a:lnSpc>
                <a:spcPct val="107000"/>
              </a:lnSpc>
              <a:spcBef>
                <a:spcPts val="0"/>
              </a:spcBef>
              <a:spcAft>
                <a:spcPts val="0"/>
              </a:spcAft>
              <a:buNone/>
            </a:pPr>
            <a:r>
              <a:rPr lang="pt-BR" dirty="0">
                <a:ea typeface="Times New Roman" panose="02020603050405020304" pitchFamily="18" charset="0"/>
                <a:cs typeface="Times New Roman" panose="02020603050405020304" pitchFamily="18" charset="0"/>
              </a:rPr>
              <a:t> </a:t>
            </a:r>
            <a:endParaRPr lang="pt-BR" dirty="0">
              <a:ea typeface="Calibri" panose="020F0502020204030204" pitchFamily="34" charset="0"/>
              <a:cs typeface="Times New Roman" panose="02020603050405020304" pitchFamily="18" charset="0"/>
            </a:endParaRPr>
          </a:p>
          <a:p>
            <a:pPr marL="0" indent="0" algn="ctr">
              <a:spcBef>
                <a:spcPts val="0"/>
              </a:spcBef>
              <a:buNone/>
              <a:tabLst>
                <a:tab pos="228600" algn="l"/>
              </a:tabLst>
            </a:pPr>
            <a:r>
              <a:rPr lang="pt-BR" i="1" dirty="0">
                <a:ea typeface="Times New Roman" panose="02020603050405020304" pitchFamily="18" charset="0"/>
              </a:rPr>
              <a:t>Obadias 1:3</a:t>
            </a:r>
            <a:endParaRPr lang="pt-BR" b="1" dirty="0">
              <a:ea typeface="Times New Roman" panose="02020603050405020304" pitchFamily="18" charset="0"/>
            </a:endParaRPr>
          </a:p>
          <a:p>
            <a:pPr marL="0" indent="0" algn="ctr">
              <a:spcBef>
                <a:spcPts val="0"/>
              </a:spcBef>
              <a:buNone/>
              <a:tabLst>
                <a:tab pos="228600" algn="l"/>
              </a:tabLst>
            </a:pPr>
            <a:r>
              <a:rPr lang="pt-BR" i="1" dirty="0">
                <a:ea typeface="Times New Roman" panose="02020603050405020304" pitchFamily="18" charset="0"/>
              </a:rPr>
              <a:t>“A soberba do teu coração te enganou, como o que habita nas fendas das rochas, na sua alta morada, que diz no seu coração: Quem me derrubará em terra?</a:t>
            </a:r>
            <a:endParaRPr lang="pt-BR" b="1" dirty="0">
              <a:ea typeface="Times New Roman" panose="02020603050405020304" pitchFamily="18" charset="0"/>
            </a:endParaRPr>
          </a:p>
          <a:p>
            <a:pPr marL="0" indent="0" algn="ctr">
              <a:spcBef>
                <a:spcPts val="0"/>
              </a:spcBef>
              <a:buNone/>
              <a:tabLst>
                <a:tab pos="228600" algn="l"/>
              </a:tabLst>
            </a:pPr>
            <a:r>
              <a:rPr lang="pt-BR" i="1" dirty="0">
                <a:ea typeface="Times New Roman" panose="02020603050405020304" pitchFamily="18" charset="0"/>
              </a:rPr>
              <a:t> </a:t>
            </a:r>
            <a:endParaRPr lang="pt-BR" b="1" dirty="0">
              <a:ea typeface="Times New Roman" panose="02020603050405020304" pitchFamily="18" charset="0"/>
            </a:endParaRPr>
          </a:p>
          <a:p>
            <a:pPr marL="0" indent="0" algn="ctr">
              <a:spcBef>
                <a:spcPts val="0"/>
              </a:spcBef>
              <a:buNone/>
              <a:tabLst>
                <a:tab pos="228600" algn="l"/>
              </a:tabLst>
            </a:pPr>
            <a:r>
              <a:rPr lang="pt-BR" i="1" dirty="0">
                <a:ea typeface="Times New Roman" panose="02020603050405020304" pitchFamily="18" charset="0"/>
              </a:rPr>
              <a:t>1 Coríntios 3:18-19</a:t>
            </a:r>
            <a:endParaRPr lang="pt-BR" b="1" dirty="0">
              <a:ea typeface="Times New Roman" panose="02020603050405020304" pitchFamily="18" charset="0"/>
            </a:endParaRPr>
          </a:p>
          <a:p>
            <a:pPr marL="0" indent="0" algn="ctr">
              <a:spcBef>
                <a:spcPts val="0"/>
              </a:spcBef>
              <a:buNone/>
              <a:tabLst>
                <a:tab pos="228600" algn="l"/>
              </a:tabLst>
            </a:pPr>
            <a:r>
              <a:rPr lang="pt-BR" i="1" dirty="0">
                <a:ea typeface="Times New Roman" panose="02020603050405020304" pitchFamily="18" charset="0"/>
              </a:rPr>
              <a:t>“</a:t>
            </a:r>
            <a:r>
              <a:rPr lang="pt-BR" i="1" baseline="30000" dirty="0">
                <a:ea typeface="Times New Roman" panose="02020603050405020304" pitchFamily="18" charset="0"/>
              </a:rPr>
              <a:t>18</a:t>
            </a:r>
            <a:r>
              <a:rPr lang="pt-BR" i="1" dirty="0">
                <a:ea typeface="Times New Roman" panose="02020603050405020304" pitchFamily="18" charset="0"/>
              </a:rPr>
              <a:t>Ninguém se engane a si mesmo. Se alguém dentre vós se tem por sábio neste mundo, faça-se louco para ser sábio. </a:t>
            </a:r>
            <a:r>
              <a:rPr lang="pt-BR" i="1" baseline="30000" dirty="0">
                <a:ea typeface="Times New Roman" panose="02020603050405020304" pitchFamily="18" charset="0"/>
              </a:rPr>
              <a:t>19</a:t>
            </a:r>
            <a:r>
              <a:rPr lang="pt-BR" i="1" dirty="0">
                <a:ea typeface="Times New Roman" panose="02020603050405020304" pitchFamily="18" charset="0"/>
              </a:rPr>
              <a:t>Porque a sabedoria deste mundo é loucura diante de Deus; pois está escrito: Ele apanha os sábios na sua própria astúcia</a:t>
            </a:r>
            <a:r>
              <a:rPr lang="pt-BR" i="1" dirty="0" smtClean="0">
                <a:ea typeface="Times New Roman" panose="02020603050405020304" pitchFamily="18" charset="0"/>
              </a:rPr>
              <a:t>.”</a:t>
            </a:r>
            <a:endParaRPr lang="pt-BR" dirty="0">
              <a:effectLst/>
              <a:ea typeface="Calibri" panose="020F0502020204030204" pitchFamily="34" charset="0"/>
              <a:cs typeface="Times New Roman" panose="02020603050405020304" pitchFamily="18" charset="0"/>
            </a:endParaRP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40</a:t>
            </a:fld>
            <a:endParaRPr lang="pt-BR" dirty="0"/>
          </a:p>
        </p:txBody>
      </p:sp>
    </p:spTree>
    <p:extLst>
      <p:ext uri="{BB962C8B-B14F-4D97-AF65-F5344CB8AC3E}">
        <p14:creationId xmlns:p14="http://schemas.microsoft.com/office/powerpoint/2010/main" val="176815727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6000" dirty="0"/>
              <a:t>O QUE É </a:t>
            </a:r>
            <a:r>
              <a:rPr lang="pt-BR" sz="6000" dirty="0" smtClean="0"/>
              <a:t>ORGULHO</a:t>
            </a:r>
            <a:endParaRPr lang="pt-BR" sz="6000" dirty="0"/>
          </a:p>
        </p:txBody>
      </p:sp>
      <p:sp>
        <p:nvSpPr>
          <p:cNvPr id="3" name="Espaço Reservado para Conteúdo 2"/>
          <p:cNvSpPr>
            <a:spLocks noGrp="1"/>
          </p:cNvSpPr>
          <p:nvPr>
            <p:ph idx="1"/>
          </p:nvPr>
        </p:nvSpPr>
        <p:spPr/>
        <p:txBody>
          <a:bodyPr>
            <a:noAutofit/>
          </a:bodyPr>
          <a:lstStyle/>
          <a:p>
            <a:pPr marL="0" indent="0" algn="just" fontAlgn="base">
              <a:lnSpc>
                <a:spcPct val="107000"/>
              </a:lnSpc>
              <a:spcBef>
                <a:spcPts val="0"/>
              </a:spcBef>
              <a:buNone/>
              <a:tabLst>
                <a:tab pos="228600" algn="l"/>
              </a:tabLst>
            </a:pPr>
            <a:r>
              <a:rPr lang="pt-BR" dirty="0" smtClean="0">
                <a:ea typeface="Times New Roman" panose="02020603050405020304" pitchFamily="18" charset="0"/>
                <a:cs typeface="Times New Roman" panose="02020603050405020304" pitchFamily="18" charset="0"/>
              </a:rPr>
              <a:t>Pensamos </a:t>
            </a:r>
            <a:r>
              <a:rPr lang="pt-BR" dirty="0">
                <a:ea typeface="Times New Roman" panose="02020603050405020304" pitchFamily="18" charset="0"/>
                <a:cs typeface="Times New Roman" panose="02020603050405020304" pitchFamily="18" charset="0"/>
              </a:rPr>
              <a:t>que somos melhores do que somos, que somos “bons o suficiente” e que merecemos ser felizes,</a:t>
            </a:r>
            <a:r>
              <a:rPr lang="pt-BR" dirty="0">
                <a:ea typeface="Calibri" panose="020F0502020204030204" pitchFamily="34" charset="0"/>
                <a:cs typeface="Times New Roman" panose="02020603050405020304" pitchFamily="18" charset="0"/>
              </a:rPr>
              <a:t> </a:t>
            </a:r>
            <a:r>
              <a:rPr lang="pt-BR" dirty="0">
                <a:ea typeface="Times New Roman" panose="02020603050405020304" pitchFamily="18" charset="0"/>
                <a:cs typeface="Times New Roman" panose="02020603050405020304" pitchFamily="18" charset="0"/>
              </a:rPr>
              <a:t>custe o que custar. </a:t>
            </a:r>
            <a:r>
              <a:rPr lang="pt-BR" dirty="0">
                <a:ea typeface="Calibri" panose="020F0502020204030204" pitchFamily="34" charset="0"/>
                <a:cs typeface="Times New Roman" panose="02020603050405020304" pitchFamily="18" charset="0"/>
              </a:rPr>
              <a:t>Orgulho é “</a:t>
            </a:r>
            <a:r>
              <a:rPr lang="pt-BR" i="1" dirty="0">
                <a:ea typeface="Calibri" panose="020F0502020204030204" pitchFamily="34" charset="0"/>
                <a:cs typeface="Times New Roman" panose="02020603050405020304" pitchFamily="18" charset="0"/>
              </a:rPr>
              <a:t>um sentimento </a:t>
            </a:r>
            <a:r>
              <a:rPr lang="pt-BR" dirty="0">
                <a:ea typeface="Calibri" panose="020F0502020204030204" pitchFamily="34" charset="0"/>
                <a:cs typeface="Times New Roman" panose="02020603050405020304" pitchFamily="18" charset="0"/>
              </a:rPr>
              <a:t>irracional </a:t>
            </a:r>
            <a:r>
              <a:rPr lang="pt-BR" i="1" dirty="0">
                <a:ea typeface="Calibri" panose="020F0502020204030204" pitchFamily="34" charset="0"/>
                <a:cs typeface="Times New Roman" panose="02020603050405020304" pitchFamily="18" charset="0"/>
              </a:rPr>
              <a:t>de </a:t>
            </a:r>
            <a:r>
              <a:rPr lang="pt-BR" b="1" dirty="0">
                <a:ea typeface="Times New Roman" panose="02020603050405020304" pitchFamily="18" charset="0"/>
                <a:cs typeface="Times New Roman" panose="02020603050405020304" pitchFamily="18" charset="0"/>
              </a:rPr>
              <a:t>superioridade</a:t>
            </a:r>
            <a:r>
              <a:rPr lang="pt-BR" i="1" dirty="0">
                <a:ea typeface="Calibri" panose="020F0502020204030204" pitchFamily="34" charset="0"/>
                <a:cs typeface="Times New Roman" panose="02020603050405020304" pitchFamily="18" charset="0"/>
              </a:rPr>
              <a:t> quanto aos talentos, beleza, riqueza, posição social e assim por diante. </a:t>
            </a:r>
            <a:endParaRPr lang="pt-BR" dirty="0">
              <a:ea typeface="Calibri" panose="020F0502020204030204" pitchFamily="34" charset="0"/>
              <a:cs typeface="Times New Roman" panose="02020603050405020304" pitchFamily="18" charset="0"/>
            </a:endParaRPr>
          </a:p>
          <a:p>
            <a:pPr marL="0" indent="0" algn="just" fontAlgn="base">
              <a:lnSpc>
                <a:spcPct val="107000"/>
              </a:lnSpc>
              <a:spcBef>
                <a:spcPts val="0"/>
              </a:spcBef>
              <a:buNone/>
              <a:tabLst>
                <a:tab pos="228600" algn="l"/>
              </a:tabLst>
            </a:pPr>
            <a:r>
              <a:rPr lang="pt-BR" dirty="0">
                <a:ea typeface="Calibri" panose="020F0502020204030204" pitchFamily="34" charset="0"/>
                <a:cs typeface="Times New Roman" panose="02020603050405020304" pitchFamily="18" charset="0"/>
              </a:rPr>
              <a:t> </a:t>
            </a:r>
          </a:p>
          <a:p>
            <a:pPr marL="0" indent="0" algn="just" fontAlgn="base">
              <a:lnSpc>
                <a:spcPct val="107000"/>
              </a:lnSpc>
              <a:spcBef>
                <a:spcPts val="0"/>
              </a:spcBef>
              <a:buNone/>
              <a:tabLst>
                <a:tab pos="228600" algn="l"/>
              </a:tabLst>
            </a:pPr>
            <a:r>
              <a:rPr lang="pt-BR" dirty="0">
                <a:ea typeface="Calibri" panose="020F0502020204030204" pitchFamily="34" charset="0"/>
                <a:cs typeface="Times New Roman" panose="02020603050405020304" pitchFamily="18" charset="0"/>
              </a:rPr>
              <a:t>Ser orgulhoso é achar que sou bom o suficiente para administrar sem ajuda. Eu sei viver. Não preciso de professor ou conselheiro. Posso decidir o que é certo e errado - e o farei! </a:t>
            </a:r>
            <a:r>
              <a:rPr lang="pt-BR" dirty="0" smtClean="0">
                <a:ea typeface="Calibri" panose="020F0502020204030204" pitchFamily="34" charset="0"/>
                <a:cs typeface="Times New Roman" panose="02020603050405020304" pitchFamily="18" charset="0"/>
              </a:rPr>
              <a:t> </a:t>
            </a:r>
            <a:endParaRPr lang="pt-BR" dirty="0">
              <a:effectLst/>
              <a:ea typeface="Calibri" panose="020F0502020204030204" pitchFamily="34" charset="0"/>
              <a:cs typeface="Times New Roman" panose="02020603050405020304" pitchFamily="18" charset="0"/>
            </a:endParaRP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41</a:t>
            </a:fld>
            <a:endParaRPr lang="pt-BR" dirty="0"/>
          </a:p>
        </p:txBody>
      </p:sp>
    </p:spTree>
    <p:extLst>
      <p:ext uri="{BB962C8B-B14F-4D97-AF65-F5344CB8AC3E}">
        <p14:creationId xmlns:p14="http://schemas.microsoft.com/office/powerpoint/2010/main" val="285734035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6000" dirty="0"/>
              <a:t>O QUE É </a:t>
            </a:r>
            <a:r>
              <a:rPr lang="pt-BR" sz="6000" dirty="0" smtClean="0"/>
              <a:t>ORGULHO</a:t>
            </a:r>
            <a:endParaRPr lang="pt-BR" sz="6000" dirty="0"/>
          </a:p>
        </p:txBody>
      </p:sp>
      <p:sp>
        <p:nvSpPr>
          <p:cNvPr id="3" name="Espaço Reservado para Conteúdo 2"/>
          <p:cNvSpPr>
            <a:spLocks noGrp="1"/>
          </p:cNvSpPr>
          <p:nvPr>
            <p:ph idx="1"/>
          </p:nvPr>
        </p:nvSpPr>
        <p:spPr/>
        <p:txBody>
          <a:bodyPr>
            <a:noAutofit/>
          </a:bodyPr>
          <a:lstStyle/>
          <a:p>
            <a:pPr marL="0" indent="0" algn="just" fontAlgn="base">
              <a:lnSpc>
                <a:spcPct val="107000"/>
              </a:lnSpc>
              <a:spcBef>
                <a:spcPts val="0"/>
              </a:spcBef>
              <a:buNone/>
              <a:tabLst>
                <a:tab pos="228600" algn="l"/>
              </a:tabLst>
            </a:pPr>
            <a:r>
              <a:rPr lang="pt-BR" dirty="0" smtClean="0">
                <a:ea typeface="Calibri" panose="020F0502020204030204" pitchFamily="34" charset="0"/>
                <a:cs typeface="Times New Roman" panose="02020603050405020304" pitchFamily="18" charset="0"/>
              </a:rPr>
              <a:t>Não </a:t>
            </a:r>
            <a:r>
              <a:rPr lang="pt-BR" dirty="0">
                <a:ea typeface="Calibri" panose="020F0502020204030204" pitchFamily="34" charset="0"/>
                <a:cs typeface="Times New Roman" panose="02020603050405020304" pitchFamily="18" charset="0"/>
              </a:rPr>
              <a:t>sentimos a necessidade de Deus e sentimos totalmente autossuficiente; desprezar os outros, sentir que merece ou tem direito a certas coisas devido ao seu trabalho árduo; comportamento ou tratamento desdenhoso; insolência ou arrogância de comportamento; porte altivo. Quando não recebemos o que pensamos que merecemos, reagimos de uma maneira completamente errado.</a:t>
            </a:r>
          </a:p>
          <a:p>
            <a:pPr marL="0" indent="0" algn="just" fontAlgn="base">
              <a:lnSpc>
                <a:spcPct val="107000"/>
              </a:lnSpc>
              <a:spcBef>
                <a:spcPts val="0"/>
              </a:spcBef>
              <a:buNone/>
              <a:tabLst>
                <a:tab pos="228600" algn="l"/>
              </a:tabLst>
            </a:pPr>
            <a:endParaRPr lang="pt-BR" dirty="0">
              <a:effectLst/>
              <a:ea typeface="Calibri" panose="020F0502020204030204" pitchFamily="34" charset="0"/>
              <a:cs typeface="Times New Roman" panose="02020603050405020304" pitchFamily="18" charset="0"/>
            </a:endParaRP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42</a:t>
            </a:fld>
            <a:endParaRPr lang="pt-BR" dirty="0"/>
          </a:p>
        </p:txBody>
      </p:sp>
    </p:spTree>
    <p:extLst>
      <p:ext uri="{BB962C8B-B14F-4D97-AF65-F5344CB8AC3E}">
        <p14:creationId xmlns:p14="http://schemas.microsoft.com/office/powerpoint/2010/main" val="35187017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6000" dirty="0"/>
              <a:t>O QUE É </a:t>
            </a:r>
            <a:r>
              <a:rPr lang="pt-BR" sz="6000" dirty="0" smtClean="0"/>
              <a:t>ORGULHO</a:t>
            </a:r>
            <a:endParaRPr lang="pt-BR" sz="6000" dirty="0"/>
          </a:p>
        </p:txBody>
      </p:sp>
      <p:sp>
        <p:nvSpPr>
          <p:cNvPr id="3" name="Espaço Reservado para Conteúdo 2"/>
          <p:cNvSpPr>
            <a:spLocks noGrp="1"/>
          </p:cNvSpPr>
          <p:nvPr>
            <p:ph idx="1"/>
          </p:nvPr>
        </p:nvSpPr>
        <p:spPr/>
        <p:txBody>
          <a:bodyPr>
            <a:normAutofit lnSpcReduction="10000"/>
          </a:bodyPr>
          <a:lstStyle/>
          <a:p>
            <a:pPr lvl="0">
              <a:buFont typeface="Wingdings" panose="05000000000000000000" pitchFamily="2" charset="2"/>
              <a:buChar char="Ø"/>
            </a:pPr>
            <a:r>
              <a:rPr lang="pt-BR" b="1" dirty="0"/>
              <a:t>O orgulho é pensar de si mesmo mais do que convêm</a:t>
            </a:r>
            <a:endParaRPr lang="pt-BR" dirty="0"/>
          </a:p>
          <a:p>
            <a:pPr marL="0" indent="0">
              <a:buNone/>
            </a:pPr>
            <a:r>
              <a:rPr lang="pt-BR" b="1" dirty="0"/>
              <a:t> </a:t>
            </a:r>
            <a:endParaRPr lang="pt-BR" dirty="0"/>
          </a:p>
          <a:p>
            <a:pPr marL="0" indent="0">
              <a:buNone/>
            </a:pPr>
            <a:r>
              <a:rPr lang="pt-BR" dirty="0"/>
              <a:t>Em sua essência, o orgulho é ter mais consideração por si mesmo do que deveria.  </a:t>
            </a:r>
          </a:p>
          <a:p>
            <a:pPr marL="0" indent="0" fontAlgn="base">
              <a:buNone/>
            </a:pPr>
            <a:r>
              <a:rPr lang="x-none" i="1" dirty="0"/>
              <a:t> </a:t>
            </a:r>
            <a:endParaRPr lang="pt-BR" dirty="0"/>
          </a:p>
          <a:p>
            <a:pPr marL="0" indent="0" algn="ctr" fontAlgn="base">
              <a:buNone/>
            </a:pPr>
            <a:r>
              <a:rPr lang="x-none" i="1" dirty="0"/>
              <a:t>Romanos 12:3</a:t>
            </a:r>
            <a:endParaRPr lang="pt-BR" dirty="0"/>
          </a:p>
          <a:p>
            <a:pPr marL="0" indent="0" algn="ctr" fontAlgn="base">
              <a:buNone/>
            </a:pPr>
            <a:r>
              <a:rPr lang="pt-BR" i="1" dirty="0"/>
              <a:t>“</a:t>
            </a:r>
            <a:r>
              <a:rPr lang="x-none" i="1" dirty="0"/>
              <a:t>Porque pela graça que me é dada, digo a cada um dentre vós que </a:t>
            </a:r>
            <a:r>
              <a:rPr lang="x-none" b="1" i="1" dirty="0"/>
              <a:t>não pense de si mesmo além do que convém</a:t>
            </a:r>
            <a:r>
              <a:rPr lang="x-none" i="1" dirty="0"/>
              <a:t>; antes, pense com moderação, conforme a medida da fé que Deus repartiu a cada um.</a:t>
            </a:r>
            <a:r>
              <a:rPr lang="pt-BR" i="1" dirty="0"/>
              <a:t>”</a:t>
            </a:r>
            <a:endParaRPr lang="pt-BR" dirty="0"/>
          </a:p>
          <a:p>
            <a:pPr marL="0" indent="0" fontAlgn="base">
              <a:buNone/>
            </a:pPr>
            <a:r>
              <a:rPr lang="pt-BR" i="1" dirty="0"/>
              <a:t> </a:t>
            </a:r>
            <a:endParaRPr lang="pt-BR" dirty="0"/>
          </a:p>
          <a:p>
            <a:pPr marL="0" indent="0">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43</a:t>
            </a:fld>
            <a:endParaRPr lang="pt-BR" dirty="0"/>
          </a:p>
        </p:txBody>
      </p:sp>
    </p:spTree>
    <p:extLst>
      <p:ext uri="{BB962C8B-B14F-4D97-AF65-F5344CB8AC3E}">
        <p14:creationId xmlns:p14="http://schemas.microsoft.com/office/powerpoint/2010/main" val="74279406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6000" dirty="0"/>
              <a:t>O QUE É </a:t>
            </a:r>
            <a:r>
              <a:rPr lang="pt-BR" sz="6000" dirty="0" smtClean="0"/>
              <a:t>ORGULHO</a:t>
            </a:r>
            <a:endParaRPr lang="pt-BR" sz="6000" dirty="0"/>
          </a:p>
        </p:txBody>
      </p:sp>
      <p:sp>
        <p:nvSpPr>
          <p:cNvPr id="3" name="Espaço Reservado para Conteúdo 2"/>
          <p:cNvSpPr>
            <a:spLocks noGrp="1"/>
          </p:cNvSpPr>
          <p:nvPr>
            <p:ph idx="1"/>
          </p:nvPr>
        </p:nvSpPr>
        <p:spPr>
          <a:xfrm>
            <a:off x="838200" y="2370667"/>
            <a:ext cx="10515600" cy="4165600"/>
          </a:xfrm>
        </p:spPr>
        <p:txBody>
          <a:bodyPr>
            <a:normAutofit/>
          </a:bodyPr>
          <a:lstStyle/>
          <a:p>
            <a:pPr marL="0" indent="0">
              <a:buNone/>
            </a:pPr>
            <a:r>
              <a:rPr lang="pt-BR" dirty="0" smtClean="0"/>
              <a:t>Quando  pensamos de si mesmo mais do que é convém, é facial nos </a:t>
            </a:r>
            <a:r>
              <a:rPr lang="pt-BR" dirty="0"/>
              <a:t>elevamos ao lugar de Deus. Nós determinamos o que é melhor para nossas vidas. Nós controlamos nossos desejos e decisões. Nós dirigimos o curso de nossa vida. Não sentimos a necessidade de Deus e dizemos a Deus: “Sou mais importante do que você”. O orgulho seguiria seu próprio caminho, e não do Senhor. O orgulho leva você a </a:t>
            </a:r>
            <a:r>
              <a:rPr lang="pt-BR" dirty="0" smtClean="0"/>
              <a:t>pensar</a:t>
            </a:r>
            <a:r>
              <a:rPr lang="pt-BR" dirty="0"/>
              <a:t>, falar e fazer coisas que não devem ser feitos. Este é o pensamento que o orgulho cria</a:t>
            </a:r>
            <a:r>
              <a:rPr lang="pt-BR" dirty="0" smtClean="0"/>
              <a:t>.</a:t>
            </a:r>
          </a:p>
          <a:p>
            <a:pPr marL="0" indent="0">
              <a:buNone/>
            </a:pPr>
            <a:endParaRPr lang="pt-BR" dirty="0"/>
          </a:p>
          <a:p>
            <a:pPr marL="0" indent="0">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44</a:t>
            </a:fld>
            <a:endParaRPr lang="pt-BR" dirty="0"/>
          </a:p>
        </p:txBody>
      </p:sp>
    </p:spTree>
    <p:extLst>
      <p:ext uri="{BB962C8B-B14F-4D97-AF65-F5344CB8AC3E}">
        <p14:creationId xmlns:p14="http://schemas.microsoft.com/office/powerpoint/2010/main" val="420298755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6000" dirty="0"/>
              <a:t>O QUE É </a:t>
            </a:r>
            <a:r>
              <a:rPr lang="pt-BR" sz="6000" dirty="0" smtClean="0"/>
              <a:t>ORGULHO</a:t>
            </a:r>
            <a:endParaRPr lang="pt-BR" sz="6000" dirty="0"/>
          </a:p>
        </p:txBody>
      </p:sp>
      <p:sp>
        <p:nvSpPr>
          <p:cNvPr id="3" name="Espaço Reservado para Conteúdo 2"/>
          <p:cNvSpPr>
            <a:spLocks noGrp="1"/>
          </p:cNvSpPr>
          <p:nvPr>
            <p:ph idx="1"/>
          </p:nvPr>
        </p:nvSpPr>
        <p:spPr>
          <a:xfrm>
            <a:off x="838200" y="1624542"/>
            <a:ext cx="10515600" cy="5164666"/>
          </a:xfrm>
        </p:spPr>
        <p:txBody>
          <a:bodyPr>
            <a:noAutofit/>
          </a:bodyPr>
          <a:lstStyle/>
          <a:p>
            <a:pPr marL="0" indent="0" algn="ctr">
              <a:buNone/>
            </a:pPr>
            <a:r>
              <a:rPr lang="pt-BR" b="1" dirty="0"/>
              <a:t>São dois pensamentos principais do orgulho:</a:t>
            </a:r>
          </a:p>
          <a:p>
            <a:pPr marL="0" indent="0">
              <a:buNone/>
            </a:pPr>
            <a:r>
              <a:rPr lang="pt-BR" dirty="0"/>
              <a:t> </a:t>
            </a:r>
          </a:p>
          <a:p>
            <a:pPr lvl="0">
              <a:buFont typeface="Wingdings" panose="05000000000000000000" pitchFamily="2" charset="2"/>
              <a:buChar char="ü"/>
            </a:pPr>
            <a:r>
              <a:rPr lang="pt-BR" dirty="0"/>
              <a:t>Eu sou melhor – pode levar para a atitude de superioridade.</a:t>
            </a:r>
          </a:p>
          <a:p>
            <a:pPr marL="0" indent="0">
              <a:buNone/>
            </a:pPr>
            <a:r>
              <a:rPr lang="pt-BR" dirty="0"/>
              <a:t> </a:t>
            </a:r>
          </a:p>
          <a:p>
            <a:pPr lvl="0">
              <a:buFont typeface="Wingdings" panose="05000000000000000000" pitchFamily="2" charset="2"/>
              <a:buChar char="ü"/>
            </a:pPr>
            <a:r>
              <a:rPr lang="pt-BR" dirty="0"/>
              <a:t>Eu mereço melhor – pode levar para a atitude de inferioridade (depressão).</a:t>
            </a:r>
          </a:p>
          <a:p>
            <a:pPr marL="0" indent="0" fontAlgn="base">
              <a:buNone/>
            </a:pPr>
            <a:r>
              <a:rPr lang="pt-BR" dirty="0"/>
              <a:t> </a:t>
            </a:r>
          </a:p>
          <a:p>
            <a:pPr marL="0" indent="0">
              <a:buNone/>
            </a:pPr>
            <a:r>
              <a:rPr lang="pt-BR" i="1" dirty="0" smtClean="0"/>
              <a:t> </a:t>
            </a:r>
            <a:endParaRPr lang="pt-BR" i="1"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45</a:t>
            </a:fld>
            <a:endParaRPr lang="pt-BR" dirty="0"/>
          </a:p>
        </p:txBody>
      </p:sp>
    </p:spTree>
    <p:extLst>
      <p:ext uri="{BB962C8B-B14F-4D97-AF65-F5344CB8AC3E}">
        <p14:creationId xmlns:p14="http://schemas.microsoft.com/office/powerpoint/2010/main" val="427370713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6000" dirty="0"/>
              <a:t>O QUE É </a:t>
            </a:r>
            <a:r>
              <a:rPr lang="pt-BR" sz="6000" dirty="0" smtClean="0"/>
              <a:t>ORGULHO</a:t>
            </a:r>
            <a:endParaRPr lang="pt-BR" sz="6000" dirty="0"/>
          </a:p>
        </p:txBody>
      </p:sp>
      <p:sp>
        <p:nvSpPr>
          <p:cNvPr id="3" name="Espaço Reservado para Conteúdo 2"/>
          <p:cNvSpPr>
            <a:spLocks noGrp="1"/>
          </p:cNvSpPr>
          <p:nvPr>
            <p:ph idx="1"/>
          </p:nvPr>
        </p:nvSpPr>
        <p:spPr>
          <a:xfrm>
            <a:off x="838200" y="1624542"/>
            <a:ext cx="10515600" cy="5164666"/>
          </a:xfrm>
        </p:spPr>
        <p:txBody>
          <a:bodyPr>
            <a:noAutofit/>
          </a:bodyPr>
          <a:lstStyle/>
          <a:p>
            <a:pPr marL="0" indent="0">
              <a:buNone/>
            </a:pPr>
            <a:r>
              <a:rPr lang="pt-BR" i="1" dirty="0" smtClean="0"/>
              <a:t>O </a:t>
            </a:r>
            <a:r>
              <a:rPr lang="pt-BR" i="1" dirty="0"/>
              <a:t>orgulho despreza os outros e sente que merece ou tem direito a certas coisas. </a:t>
            </a:r>
          </a:p>
          <a:p>
            <a:pPr marL="0" indent="0">
              <a:buNone/>
            </a:pPr>
            <a:endParaRPr lang="pt-BR" i="1" dirty="0"/>
          </a:p>
          <a:p>
            <a:pPr marL="0" indent="0">
              <a:buNone/>
            </a:pPr>
            <a:r>
              <a:rPr lang="pt-BR" i="1" dirty="0"/>
              <a:t>E, como resultado, Deus e Sua Palavra não aparecem no pensamento. Então eu faço todos os tipos de coisas que são erradas e prejudiciais para outras pessoas, mesmo sem saber.</a:t>
            </a:r>
          </a:p>
          <a:p>
            <a:pPr marL="0" indent="0">
              <a:buNone/>
            </a:pPr>
            <a:endParaRPr lang="pt-BR" i="1" dirty="0"/>
          </a:p>
          <a:p>
            <a:pPr marL="0" indent="0">
              <a:buNone/>
            </a:pPr>
            <a:r>
              <a:rPr lang="pt-BR" i="1" dirty="0"/>
              <a:t>Assim para nos beneficiar pisamos nos sentimentos dos outros. O pecado do orgulho faz com que façamos parceria com o plano de Satanás de destruir outros para nos sentirmos melhor. Quando tentamos evitar a dor e encontrar felicidade sem Deus, alimentamos os planos de Satanás. </a:t>
            </a:r>
            <a:r>
              <a:rPr lang="pt-BR" i="1" dirty="0" smtClean="0"/>
              <a:t> </a:t>
            </a:r>
            <a:endParaRPr lang="pt-BR" i="1"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46</a:t>
            </a:fld>
            <a:endParaRPr lang="pt-BR" dirty="0"/>
          </a:p>
        </p:txBody>
      </p:sp>
    </p:spTree>
    <p:extLst>
      <p:ext uri="{BB962C8B-B14F-4D97-AF65-F5344CB8AC3E}">
        <p14:creationId xmlns:p14="http://schemas.microsoft.com/office/powerpoint/2010/main" val="376899921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6000" dirty="0"/>
              <a:t>O QUE É </a:t>
            </a:r>
            <a:r>
              <a:rPr lang="pt-BR" sz="6000" dirty="0" smtClean="0"/>
              <a:t>ORGULHO</a:t>
            </a:r>
            <a:endParaRPr lang="pt-BR" sz="6000" dirty="0"/>
          </a:p>
        </p:txBody>
      </p:sp>
      <p:sp>
        <p:nvSpPr>
          <p:cNvPr id="3" name="Espaço Reservado para Conteúdo 2"/>
          <p:cNvSpPr>
            <a:spLocks noGrp="1"/>
          </p:cNvSpPr>
          <p:nvPr>
            <p:ph idx="1"/>
          </p:nvPr>
        </p:nvSpPr>
        <p:spPr>
          <a:xfrm>
            <a:off x="838200" y="1624542"/>
            <a:ext cx="10515600" cy="5164666"/>
          </a:xfrm>
        </p:spPr>
        <p:txBody>
          <a:bodyPr>
            <a:noAutofit/>
          </a:bodyPr>
          <a:lstStyle/>
          <a:p>
            <a:pPr marL="0" indent="0">
              <a:buNone/>
            </a:pPr>
            <a:r>
              <a:rPr lang="pt-BR" i="1" dirty="0" smtClean="0"/>
              <a:t>Mesmo </a:t>
            </a:r>
            <a:r>
              <a:rPr lang="pt-BR" i="1" dirty="0"/>
              <a:t>que alguém o machuque, você ainda não é melhor do que eles e nem deve se gabar. O processo de perdão e gentileza de Deus não faz nossa carne se sentir bem no momento, mas colhe uma recompensa maior mais tarde.</a:t>
            </a:r>
          </a:p>
          <a:p>
            <a:pPr marL="0" indent="0">
              <a:buNone/>
            </a:pPr>
            <a:endParaRPr lang="pt-BR" i="1"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47</a:t>
            </a:fld>
            <a:endParaRPr lang="pt-BR" dirty="0"/>
          </a:p>
        </p:txBody>
      </p:sp>
    </p:spTree>
    <p:extLst>
      <p:ext uri="{BB962C8B-B14F-4D97-AF65-F5344CB8AC3E}">
        <p14:creationId xmlns:p14="http://schemas.microsoft.com/office/powerpoint/2010/main" val="283428243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6000" dirty="0"/>
              <a:t>O QUE É </a:t>
            </a:r>
            <a:r>
              <a:rPr lang="pt-BR" sz="6000" dirty="0" smtClean="0"/>
              <a:t>ORGULHO</a:t>
            </a:r>
            <a:endParaRPr lang="pt-BR" sz="6000" dirty="0"/>
          </a:p>
        </p:txBody>
      </p:sp>
      <p:sp>
        <p:nvSpPr>
          <p:cNvPr id="3" name="Espaço Reservado para Conteúdo 2"/>
          <p:cNvSpPr>
            <a:spLocks noGrp="1"/>
          </p:cNvSpPr>
          <p:nvPr>
            <p:ph idx="1"/>
          </p:nvPr>
        </p:nvSpPr>
        <p:spPr/>
        <p:txBody>
          <a:bodyPr>
            <a:normAutofit fontScale="92500" lnSpcReduction="20000"/>
          </a:bodyPr>
          <a:lstStyle/>
          <a:p>
            <a:pPr marL="0" indent="0">
              <a:buNone/>
            </a:pPr>
            <a:r>
              <a:rPr lang="pt-BR" dirty="0"/>
              <a:t> </a:t>
            </a:r>
          </a:p>
          <a:p>
            <a:pPr marL="0" indent="0" algn="ctr">
              <a:buNone/>
            </a:pPr>
            <a:r>
              <a:rPr lang="pt-BR" b="1" dirty="0"/>
              <a:t>O orgulho pode ser algo positivo?</a:t>
            </a:r>
            <a:endParaRPr lang="pt-BR" dirty="0"/>
          </a:p>
          <a:p>
            <a:pPr marL="0" indent="0">
              <a:buNone/>
            </a:pPr>
            <a:r>
              <a:rPr lang="pt-BR" dirty="0"/>
              <a:t> </a:t>
            </a:r>
          </a:p>
          <a:p>
            <a:pPr marL="0" indent="0">
              <a:buNone/>
            </a:pPr>
            <a:r>
              <a:rPr lang="pt-BR" dirty="0"/>
              <a:t>Às vezes, as pessoas dizem que têm orgulho de alguma coisa. Isso está errado? Não. Às vezes o que chamamos de “orgulho” pode ser positivo. </a:t>
            </a:r>
          </a:p>
          <a:p>
            <a:pPr marL="0" indent="0">
              <a:buNone/>
            </a:pPr>
            <a:r>
              <a:rPr lang="pt-BR" dirty="0"/>
              <a:t> </a:t>
            </a:r>
          </a:p>
          <a:p>
            <a:pPr lvl="0">
              <a:buFont typeface="Wingdings" panose="05000000000000000000" pitchFamily="2" charset="2"/>
              <a:buChar char="ü"/>
            </a:pPr>
            <a:r>
              <a:rPr lang="pt-BR" dirty="0"/>
              <a:t>Quando temos orgulho de nós mesmo, isso está errado.</a:t>
            </a:r>
          </a:p>
          <a:p>
            <a:pPr lvl="0">
              <a:buFont typeface="Wingdings" panose="05000000000000000000" pitchFamily="2" charset="2"/>
              <a:buChar char="ü"/>
            </a:pPr>
            <a:r>
              <a:rPr lang="pt-BR" dirty="0"/>
              <a:t>Quando temos “orgulho” (satisfação) com outros, isso está certo.</a:t>
            </a:r>
          </a:p>
          <a:p>
            <a:pPr>
              <a:buFont typeface="Wingdings" panose="05000000000000000000" pitchFamily="2" charset="2"/>
              <a:buChar char="ü"/>
            </a:pPr>
            <a:endParaRPr lang="pt-BR" dirty="0"/>
          </a:p>
          <a:p>
            <a:pPr lvl="0">
              <a:buFont typeface="Wingdings" panose="05000000000000000000" pitchFamily="2" charset="2"/>
              <a:buChar char="ü"/>
            </a:pPr>
            <a:r>
              <a:rPr lang="pt-BR" dirty="0"/>
              <a:t>Quando eu me exalto, isso está errado.</a:t>
            </a:r>
          </a:p>
          <a:p>
            <a:pPr lvl="0">
              <a:buFont typeface="Wingdings" panose="05000000000000000000" pitchFamily="2" charset="2"/>
              <a:buChar char="ü"/>
            </a:pPr>
            <a:r>
              <a:rPr lang="pt-BR" dirty="0"/>
              <a:t>Quando eu exalto o outro (sem adorar ele) isso está certo.</a:t>
            </a:r>
          </a:p>
          <a:p>
            <a:pPr marL="0" indent="0">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48</a:t>
            </a:fld>
            <a:endParaRPr lang="pt-BR" dirty="0"/>
          </a:p>
        </p:txBody>
      </p:sp>
    </p:spTree>
    <p:extLst>
      <p:ext uri="{BB962C8B-B14F-4D97-AF65-F5344CB8AC3E}">
        <p14:creationId xmlns:p14="http://schemas.microsoft.com/office/powerpoint/2010/main" val="279385199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6000" dirty="0"/>
              <a:t>O QUE É </a:t>
            </a:r>
            <a:r>
              <a:rPr lang="pt-BR" sz="6000" dirty="0" smtClean="0"/>
              <a:t>ORGULHO</a:t>
            </a:r>
            <a:endParaRPr lang="pt-BR" sz="6000" dirty="0"/>
          </a:p>
        </p:txBody>
      </p:sp>
      <p:sp>
        <p:nvSpPr>
          <p:cNvPr id="3" name="Espaço Reservado para Conteúdo 2"/>
          <p:cNvSpPr>
            <a:spLocks noGrp="1"/>
          </p:cNvSpPr>
          <p:nvPr>
            <p:ph idx="1"/>
          </p:nvPr>
        </p:nvSpPr>
        <p:spPr>
          <a:xfrm>
            <a:off x="838200" y="2218267"/>
            <a:ext cx="10515600" cy="3958696"/>
          </a:xfrm>
        </p:spPr>
        <p:txBody>
          <a:bodyPr>
            <a:normAutofit/>
          </a:bodyPr>
          <a:lstStyle/>
          <a:p>
            <a:pPr marL="0" indent="0">
              <a:buNone/>
            </a:pPr>
            <a:r>
              <a:rPr lang="pt-BR" dirty="0"/>
              <a:t>Este é um sentimento de </a:t>
            </a:r>
            <a:r>
              <a:rPr lang="pt-BR" b="1" dirty="0"/>
              <a:t>satisfação</a:t>
            </a:r>
            <a:r>
              <a:rPr lang="pt-BR" dirty="0"/>
              <a:t> ou </a:t>
            </a:r>
            <a:r>
              <a:rPr lang="pt-BR" b="1" dirty="0"/>
              <a:t>alegria</a:t>
            </a:r>
            <a:r>
              <a:rPr lang="pt-BR" dirty="0"/>
              <a:t> que surge porque alguém da minha família, colegas ou amigos alcançou ou fez algo que vale a pena. Costumamos dizer que temos “orgulho” dessas coisas; não há nada de errado com esse tipo de "orgulho".</a:t>
            </a:r>
          </a:p>
          <a:p>
            <a:pPr marL="0" indent="0">
              <a:buNone/>
            </a:pPr>
            <a:r>
              <a:rPr lang="pt-BR" dirty="0"/>
              <a:t> </a:t>
            </a:r>
          </a:p>
          <a:p>
            <a:pPr marL="0" indent="0">
              <a:buNone/>
            </a:pPr>
            <a:r>
              <a:rPr lang="pt-BR" dirty="0"/>
              <a:t>Sempre devemos ver que em nós não há nada de bom. Tudo que tem valor vem de Deus.</a:t>
            </a:r>
          </a:p>
          <a:p>
            <a:pPr marL="0" indent="0">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49</a:t>
            </a:fld>
            <a:endParaRPr lang="pt-BR" dirty="0"/>
          </a:p>
        </p:txBody>
      </p:sp>
    </p:spTree>
    <p:extLst>
      <p:ext uri="{BB962C8B-B14F-4D97-AF65-F5344CB8AC3E}">
        <p14:creationId xmlns:p14="http://schemas.microsoft.com/office/powerpoint/2010/main" val="32641004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00741"/>
            <a:ext cx="10515600" cy="1325563"/>
          </a:xfrm>
        </p:spPr>
        <p:txBody>
          <a:bodyPr>
            <a:normAutofit/>
          </a:bodyPr>
          <a:lstStyle/>
          <a:p>
            <a:pPr algn="ctr"/>
            <a:r>
              <a:rPr lang="pt-BR" sz="6000" b="1" dirty="0" smtClean="0"/>
              <a:t>DE ONDE VEM O ORGULHO?</a:t>
            </a:r>
            <a:endParaRPr lang="pt-BR" sz="6000" dirty="0"/>
          </a:p>
        </p:txBody>
      </p:sp>
      <p:sp>
        <p:nvSpPr>
          <p:cNvPr id="3" name="Espaço Reservado para Conteúdo 2"/>
          <p:cNvSpPr>
            <a:spLocks noGrp="1"/>
          </p:cNvSpPr>
          <p:nvPr>
            <p:ph idx="1"/>
          </p:nvPr>
        </p:nvSpPr>
        <p:spPr>
          <a:xfrm>
            <a:off x="838200" y="1526304"/>
            <a:ext cx="10515600" cy="4650659"/>
          </a:xfrm>
        </p:spPr>
        <p:txBody>
          <a:bodyPr>
            <a:noAutofit/>
          </a:bodyPr>
          <a:lstStyle/>
          <a:p>
            <a:pPr marL="0" indent="0" algn="ctr" fontAlgn="base">
              <a:buNone/>
            </a:pPr>
            <a:r>
              <a:rPr lang="pt-BR" b="1" dirty="0" smtClean="0"/>
              <a:t>Satanás </a:t>
            </a:r>
            <a:r>
              <a:rPr lang="pt-BR" b="1" dirty="0"/>
              <a:t>foi Criado Perfeito </a:t>
            </a:r>
            <a:endParaRPr lang="pt-BR" dirty="0"/>
          </a:p>
          <a:p>
            <a:pPr marL="0" indent="0" fontAlgn="base">
              <a:buNone/>
            </a:pPr>
            <a:r>
              <a:rPr lang="pt-BR" sz="1200" dirty="0"/>
              <a:t> </a:t>
            </a:r>
          </a:p>
          <a:p>
            <a:pPr marL="0" indent="0" fontAlgn="base">
              <a:buNone/>
            </a:pPr>
            <a:r>
              <a:rPr lang="pt-BR" dirty="0"/>
              <a:t>Ezequiel fala que Satanás é uma criatura </a:t>
            </a:r>
            <a:r>
              <a:rPr lang="pt-BR" b="1" dirty="0"/>
              <a:t>criada</a:t>
            </a:r>
            <a:r>
              <a:rPr lang="pt-BR" dirty="0"/>
              <a:t> (Eze. 28:15). Eu acredito que ele, juntos com todos os outros anjos, for criado no início da semana de criação. A Bíblia indica que os anjos (estrelas da alva) estavam presentes para a segundo dia quando a terra apareceu.</a:t>
            </a:r>
          </a:p>
          <a:p>
            <a:pPr marL="0" indent="0" fontAlgn="base">
              <a:buNone/>
            </a:pPr>
            <a:r>
              <a:rPr lang="pt-BR" sz="1200" dirty="0"/>
              <a:t> </a:t>
            </a:r>
          </a:p>
          <a:p>
            <a:pPr marL="0" indent="0" algn="ctr" fontAlgn="base">
              <a:buNone/>
            </a:pPr>
            <a:r>
              <a:rPr lang="pt-BR" dirty="0"/>
              <a:t>Jó 38:4-7</a:t>
            </a:r>
          </a:p>
          <a:p>
            <a:pPr marL="0" indent="0" algn="ctr" fontAlgn="base">
              <a:buNone/>
            </a:pPr>
            <a:r>
              <a:rPr lang="pt-BR" dirty="0"/>
              <a:t>“</a:t>
            </a:r>
            <a:r>
              <a:rPr lang="pt-BR" i="1" baseline="30000" dirty="0"/>
              <a:t>4</a:t>
            </a:r>
            <a:r>
              <a:rPr lang="pt-BR" i="1" dirty="0"/>
              <a:t>Onde estavas tu, </a:t>
            </a:r>
            <a:r>
              <a:rPr lang="pt-BR" b="1" i="1" dirty="0"/>
              <a:t>quando eu fundava a terra</a:t>
            </a:r>
            <a:r>
              <a:rPr lang="pt-BR" i="1" dirty="0"/>
              <a:t>? </a:t>
            </a:r>
            <a:r>
              <a:rPr lang="pt-BR" i="1" dirty="0" err="1"/>
              <a:t>Faze-mo</a:t>
            </a:r>
            <a:r>
              <a:rPr lang="pt-BR" i="1" dirty="0"/>
              <a:t> saber, se tens inteligência. </a:t>
            </a:r>
            <a:r>
              <a:rPr lang="pt-BR" i="1" baseline="30000" dirty="0"/>
              <a:t>5</a:t>
            </a:r>
            <a:r>
              <a:rPr lang="pt-BR" i="1" dirty="0"/>
              <a:t>Quem lhe pôs as medidas, se é que o sabes? Ou quem estendeu sobre ela o cordel? </a:t>
            </a:r>
            <a:r>
              <a:rPr lang="pt-BR" i="1" baseline="30000" dirty="0"/>
              <a:t>6</a:t>
            </a:r>
            <a:r>
              <a:rPr lang="pt-BR" i="1" dirty="0"/>
              <a:t>Sobre que estão fundadas as suas bases, ou quem assentou a sua pedra de esquina, </a:t>
            </a:r>
            <a:r>
              <a:rPr lang="pt-BR" i="1" baseline="30000" dirty="0"/>
              <a:t>7</a:t>
            </a:r>
            <a:r>
              <a:rPr lang="pt-BR" i="1" dirty="0"/>
              <a:t>Quando </a:t>
            </a:r>
            <a:r>
              <a:rPr lang="pt-BR" b="1" i="1" dirty="0"/>
              <a:t>as estrelas da alva</a:t>
            </a:r>
            <a:r>
              <a:rPr lang="pt-BR" i="1" dirty="0"/>
              <a:t> juntas alegremente cantavam, e todos os filhos de Deus jubilavam</a:t>
            </a:r>
            <a:r>
              <a:rPr lang="pt-BR" i="1" dirty="0" smtClean="0"/>
              <a:t>?</a:t>
            </a:r>
            <a:r>
              <a:rPr lang="pt-BR" dirty="0" smtClean="0"/>
              <a:t>”</a:t>
            </a: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5</a:t>
            </a:fld>
            <a:endParaRPr lang="pt-BR" dirty="0"/>
          </a:p>
        </p:txBody>
      </p:sp>
    </p:spTree>
    <p:extLst>
      <p:ext uri="{BB962C8B-B14F-4D97-AF65-F5344CB8AC3E}">
        <p14:creationId xmlns:p14="http://schemas.microsoft.com/office/powerpoint/2010/main" val="331364777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6000" dirty="0"/>
              <a:t>O QUE É </a:t>
            </a:r>
            <a:r>
              <a:rPr lang="pt-BR" sz="6000" dirty="0" smtClean="0"/>
              <a:t>ORGULHO</a:t>
            </a:r>
            <a:endParaRPr lang="pt-BR" sz="6000" dirty="0"/>
          </a:p>
        </p:txBody>
      </p:sp>
      <p:sp>
        <p:nvSpPr>
          <p:cNvPr id="3" name="Espaço Reservado para Conteúdo 2"/>
          <p:cNvSpPr>
            <a:spLocks noGrp="1"/>
          </p:cNvSpPr>
          <p:nvPr>
            <p:ph idx="1"/>
          </p:nvPr>
        </p:nvSpPr>
        <p:spPr>
          <a:xfrm>
            <a:off x="558801" y="1583268"/>
            <a:ext cx="10989732" cy="5001682"/>
          </a:xfrm>
        </p:spPr>
        <p:txBody>
          <a:bodyPr>
            <a:normAutofit/>
          </a:bodyPr>
          <a:lstStyle/>
          <a:p>
            <a:pPr marL="0" indent="0" algn="ctr">
              <a:buNone/>
            </a:pPr>
            <a:r>
              <a:rPr lang="pt-BR" b="1" dirty="0"/>
              <a:t>Orgulho é a Fonte De Todos Os Pecados</a:t>
            </a:r>
            <a:endParaRPr lang="pt-BR" dirty="0"/>
          </a:p>
          <a:p>
            <a:pPr marL="0" indent="0">
              <a:buNone/>
            </a:pPr>
            <a:r>
              <a:rPr lang="pt-BR" dirty="0"/>
              <a:t> </a:t>
            </a:r>
          </a:p>
          <a:p>
            <a:pPr marL="0" indent="0">
              <a:buNone/>
            </a:pPr>
            <a:r>
              <a:rPr lang="pt-BR" dirty="0"/>
              <a:t>Alguém afirmou que orgulho é a raiz de todo pecado. Sem dúvida, o orgulho está atrás de todos os pecados. </a:t>
            </a:r>
            <a:r>
              <a:rPr lang="pt-BR" dirty="0" smtClean="0"/>
              <a:t>Orgulho </a:t>
            </a:r>
            <a:r>
              <a:rPr lang="pt-BR" dirty="0"/>
              <a:t>é como uma aranha mãe que produz uma multidão de aranhinhas, quando provocada.</a:t>
            </a:r>
          </a:p>
          <a:p>
            <a:pPr marL="0" indent="0">
              <a:buNone/>
            </a:pPr>
            <a:endParaRPr lang="pt-BR" dirty="0"/>
          </a:p>
          <a:p>
            <a:pPr marL="0" indent="0">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50</a:t>
            </a:fld>
            <a:endParaRPr lang="pt-BR" dirty="0"/>
          </a:p>
        </p:txBody>
      </p:sp>
      <p:sp>
        <p:nvSpPr>
          <p:cNvPr id="5" name="Espaço Reservado para Conteúdo 2"/>
          <p:cNvSpPr txBox="1">
            <a:spLocks/>
          </p:cNvSpPr>
          <p:nvPr/>
        </p:nvSpPr>
        <p:spPr>
          <a:xfrm>
            <a:off x="597570" y="4353259"/>
            <a:ext cx="10515600" cy="45307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pt-BR" dirty="0" smtClean="0"/>
              <a:t>Quando não somos tratados como pensamos que merecemos, podemos ficar magoados ou irados. </a:t>
            </a:r>
          </a:p>
          <a:p>
            <a:pPr marL="0" indent="0">
              <a:buFont typeface="Arial" panose="020B0604020202020204" pitchFamily="34" charset="0"/>
              <a:buNone/>
            </a:pPr>
            <a:endParaRPr lang="pt-BR" dirty="0" smtClean="0"/>
          </a:p>
          <a:p>
            <a:pPr marL="0" indent="0">
              <a:buFont typeface="Arial" panose="020B0604020202020204" pitchFamily="34" charset="0"/>
              <a:buNone/>
            </a:pPr>
            <a:r>
              <a:rPr lang="pt-BR" dirty="0" smtClean="0"/>
              <a:t>Quando nos sentimos como vitimo, pensamos que merecemos mais; assim podemos ter medo ou ter um valor pessoal baixo.</a:t>
            </a:r>
            <a:endParaRPr lang="pt-BR" dirty="0"/>
          </a:p>
        </p:txBody>
      </p:sp>
    </p:spTree>
    <p:extLst>
      <p:ext uri="{BB962C8B-B14F-4D97-AF65-F5344CB8AC3E}">
        <p14:creationId xmlns:p14="http://schemas.microsoft.com/office/powerpoint/2010/main" val="215987503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6000" dirty="0"/>
              <a:t>O QUE É </a:t>
            </a:r>
            <a:r>
              <a:rPr lang="pt-BR" sz="6000" dirty="0" smtClean="0"/>
              <a:t>ORGULHO</a:t>
            </a:r>
            <a:endParaRPr lang="pt-BR" sz="6000" dirty="0"/>
          </a:p>
        </p:txBody>
      </p:sp>
      <p:sp>
        <p:nvSpPr>
          <p:cNvPr id="3" name="Espaço Reservado para Conteúdo 2"/>
          <p:cNvSpPr>
            <a:spLocks noGrp="1"/>
          </p:cNvSpPr>
          <p:nvPr>
            <p:ph idx="1"/>
          </p:nvPr>
        </p:nvSpPr>
        <p:spPr>
          <a:xfrm>
            <a:off x="838200" y="1825624"/>
            <a:ext cx="10515532" cy="4486275"/>
          </a:xfrm>
        </p:spPr>
        <p:txBody>
          <a:bodyPr>
            <a:normAutofit/>
          </a:bodyPr>
          <a:lstStyle/>
          <a:p>
            <a:pPr marL="0" indent="0">
              <a:buNone/>
            </a:pPr>
            <a:r>
              <a:rPr lang="pt-BR" dirty="0"/>
              <a:t>Quando tentado ter algo ilícito, sentimos que merecemos ter, ou que estamos em controle das nossas vidas; pode produzir sensualidade ou vícios.</a:t>
            </a:r>
          </a:p>
          <a:p>
            <a:pPr marL="0" indent="0">
              <a:buNone/>
            </a:pPr>
            <a:r>
              <a:rPr lang="pt-BR" dirty="0"/>
              <a:t> </a:t>
            </a:r>
          </a:p>
          <a:p>
            <a:pPr marL="0" indent="0">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51</a:t>
            </a:fld>
            <a:endParaRPr lang="pt-BR" dirty="0"/>
          </a:p>
        </p:txBody>
      </p:sp>
      <p:pic>
        <p:nvPicPr>
          <p:cNvPr id="5" name="Imagem 4"/>
          <p:cNvPicPr>
            <a:picLocks noChangeAspect="1"/>
          </p:cNvPicPr>
          <p:nvPr/>
        </p:nvPicPr>
        <p:blipFill>
          <a:blip r:embed="rId2"/>
          <a:stretch>
            <a:fillRect/>
          </a:stretch>
        </p:blipFill>
        <p:spPr>
          <a:xfrm>
            <a:off x="3695700" y="2878895"/>
            <a:ext cx="4800532" cy="3660017"/>
          </a:xfrm>
          <a:prstGeom prst="rect">
            <a:avLst/>
          </a:prstGeom>
          <a:solidFill>
            <a:schemeClr val="accent1"/>
          </a:solidFill>
        </p:spPr>
      </p:pic>
    </p:spTree>
    <p:extLst>
      <p:ext uri="{BB962C8B-B14F-4D97-AF65-F5344CB8AC3E}">
        <p14:creationId xmlns:p14="http://schemas.microsoft.com/office/powerpoint/2010/main" val="85119271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pPr marL="0" indent="0" algn="ctr">
              <a:buNone/>
            </a:pPr>
            <a:r>
              <a:rPr lang="pt-BR" sz="8000" dirty="0" smtClean="0"/>
              <a:t>Lição 3</a:t>
            </a:r>
            <a:endParaRPr lang="pt-BR" sz="8000"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52</a:t>
            </a:fld>
            <a:endParaRPr lang="pt-BR" dirty="0"/>
          </a:p>
        </p:txBody>
      </p:sp>
    </p:spTree>
    <p:extLst>
      <p:ext uri="{BB962C8B-B14F-4D97-AF65-F5344CB8AC3E}">
        <p14:creationId xmlns:p14="http://schemas.microsoft.com/office/powerpoint/2010/main" val="383866482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AS MANIFESTAGÕES DO ORGULHO</a:t>
            </a:r>
          </a:p>
        </p:txBody>
      </p:sp>
      <p:sp>
        <p:nvSpPr>
          <p:cNvPr id="3" name="Espaço Reservado para Conteúdo 2"/>
          <p:cNvSpPr>
            <a:spLocks noGrp="1"/>
          </p:cNvSpPr>
          <p:nvPr>
            <p:ph idx="1"/>
          </p:nvPr>
        </p:nvSpPr>
        <p:spPr>
          <a:xfrm>
            <a:off x="558801" y="1354668"/>
            <a:ext cx="10989732" cy="5001682"/>
          </a:xfrm>
        </p:spPr>
        <p:txBody>
          <a:bodyPr>
            <a:normAutofit lnSpcReduction="10000"/>
          </a:bodyPr>
          <a:lstStyle/>
          <a:p>
            <a:pPr marL="0" indent="0" algn="ctr">
              <a:buNone/>
            </a:pPr>
            <a:r>
              <a:rPr lang="pt-BR" b="1" dirty="0"/>
              <a:t>Como podemos notar o orgulho em Nós?</a:t>
            </a:r>
            <a:endParaRPr lang="pt-BR" dirty="0"/>
          </a:p>
          <a:p>
            <a:pPr marL="0" indent="0">
              <a:buNone/>
            </a:pPr>
            <a:r>
              <a:rPr lang="pt-BR" dirty="0"/>
              <a:t> </a:t>
            </a:r>
          </a:p>
          <a:p>
            <a:pPr marL="0" indent="0">
              <a:buNone/>
            </a:pPr>
            <a:r>
              <a:rPr lang="pt-BR" dirty="0"/>
              <a:t>É mais fácil ver orgulho nos outros do que reconhecê-lo em nós mesmos. O orgulho é como mau hálito, os outros é que percebem primeiro. </a:t>
            </a:r>
          </a:p>
          <a:p>
            <a:pPr marL="0" indent="0">
              <a:buNone/>
            </a:pPr>
            <a:r>
              <a:rPr lang="pt-BR" dirty="0"/>
              <a:t> </a:t>
            </a:r>
          </a:p>
          <a:p>
            <a:pPr marL="0" indent="0">
              <a:buNone/>
            </a:pPr>
            <a:r>
              <a:rPr lang="pt-BR" dirty="0"/>
              <a:t>Uma das coisas mais difíceis de reconhecer e confrontar em nós mesmos como cristãos é o nosso orgulho. Para alguns de nós, tornou-se uma parte importante de nossas vidas, as vezes sem que sequer soubéssemos. </a:t>
            </a:r>
          </a:p>
          <a:p>
            <a:pPr marL="0" indent="0">
              <a:buNone/>
            </a:pPr>
            <a:r>
              <a:rPr lang="pt-BR" dirty="0"/>
              <a:t> </a:t>
            </a:r>
          </a:p>
          <a:p>
            <a:pPr marL="0" indent="0">
              <a:buNone/>
            </a:pPr>
            <a:r>
              <a:rPr lang="pt-BR" dirty="0"/>
              <a:t>Precisamos interagir com outras pessoas e circunstâncias - em outras palavras, precisamos apenas viver uma </a:t>
            </a:r>
            <a:r>
              <a:rPr lang="pt-BR" dirty="0" smtClean="0"/>
              <a:t>vida </a:t>
            </a:r>
            <a:r>
              <a:rPr lang="pt-BR" dirty="0"/>
              <a:t>normal. </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53</a:t>
            </a:fld>
            <a:endParaRPr lang="pt-BR" dirty="0"/>
          </a:p>
        </p:txBody>
      </p:sp>
    </p:spTree>
    <p:extLst>
      <p:ext uri="{BB962C8B-B14F-4D97-AF65-F5344CB8AC3E}">
        <p14:creationId xmlns:p14="http://schemas.microsoft.com/office/powerpoint/2010/main" val="294622776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a:t>AS MANIFESTAGÕES DO ORGULHO</a:t>
            </a:r>
            <a:endParaRPr lang="pt-BR" sz="6000" dirty="0"/>
          </a:p>
        </p:txBody>
      </p:sp>
      <p:sp>
        <p:nvSpPr>
          <p:cNvPr id="3" name="Espaço Reservado para Conteúdo 2"/>
          <p:cNvSpPr>
            <a:spLocks noGrp="1"/>
          </p:cNvSpPr>
          <p:nvPr>
            <p:ph idx="1"/>
          </p:nvPr>
        </p:nvSpPr>
        <p:spPr>
          <a:xfrm>
            <a:off x="558801" y="1354668"/>
            <a:ext cx="10989732" cy="5001682"/>
          </a:xfrm>
        </p:spPr>
        <p:txBody>
          <a:bodyPr>
            <a:normAutofit lnSpcReduction="10000"/>
          </a:bodyPr>
          <a:lstStyle/>
          <a:p>
            <a:pPr marL="0" indent="0">
              <a:buNone/>
            </a:pPr>
            <a:r>
              <a:rPr lang="pt-BR" dirty="0"/>
              <a:t>Se pudéssemos sentar-nos sozinhos em uma ilha tropical onde o tempo estivesse bom, tivéssemos tudo de que precisássemos e nada nunca desse "errado", provavelmente acharíamos difícil notar nosso próprio orgulho. </a:t>
            </a:r>
          </a:p>
          <a:p>
            <a:pPr marL="0" indent="0">
              <a:buNone/>
            </a:pPr>
            <a:r>
              <a:rPr lang="pt-BR" dirty="0"/>
              <a:t> </a:t>
            </a:r>
          </a:p>
          <a:p>
            <a:pPr marL="0" indent="0">
              <a:buNone/>
            </a:pPr>
            <a:r>
              <a:rPr lang="pt-BR" dirty="0"/>
              <a:t>Mas quando interagimos com outras pessoas nas circunstâncias normais da </a:t>
            </a:r>
            <a:r>
              <a:rPr lang="pt-BR" dirty="0" smtClean="0"/>
              <a:t>vida</a:t>
            </a:r>
            <a:r>
              <a:rPr lang="pt-BR" dirty="0"/>
              <a:t>, não demorará muito para que a raiva, o ressentimento, a irritação, a inveja, os resmungos, as reclamações, etc. levantem suas cabeças feias. Todos esses pecados têm suas raízes no meu orgulho.</a:t>
            </a:r>
          </a:p>
          <a:p>
            <a:pPr marL="0" indent="0">
              <a:buNone/>
            </a:pPr>
            <a:r>
              <a:rPr lang="pt-BR" dirty="0"/>
              <a:t> </a:t>
            </a:r>
          </a:p>
          <a:p>
            <a:pPr marL="0" indent="0">
              <a:buNone/>
            </a:pPr>
            <a:r>
              <a:rPr lang="pt-BR" dirty="0"/>
              <a:t>No entanto, o que é ainda pior é que também é perfeitamente possível sentir-se justificado por ter todas essas reações negativas. Em minha ignorância e altivez, acredito que é aceitável me comportar assim. </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54</a:t>
            </a:fld>
            <a:endParaRPr lang="pt-BR" dirty="0"/>
          </a:p>
        </p:txBody>
      </p:sp>
    </p:spTree>
    <p:extLst>
      <p:ext uri="{BB962C8B-B14F-4D97-AF65-F5344CB8AC3E}">
        <p14:creationId xmlns:p14="http://schemas.microsoft.com/office/powerpoint/2010/main" val="317846622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AS MANIFESTAGÕES DO ORGULHO</a:t>
            </a:r>
          </a:p>
        </p:txBody>
      </p:sp>
      <p:sp>
        <p:nvSpPr>
          <p:cNvPr id="3" name="Espaço Reservado para Conteúdo 2"/>
          <p:cNvSpPr>
            <a:spLocks noGrp="1"/>
          </p:cNvSpPr>
          <p:nvPr>
            <p:ph idx="1"/>
          </p:nvPr>
        </p:nvSpPr>
        <p:spPr>
          <a:xfrm>
            <a:off x="558801" y="1557866"/>
            <a:ext cx="10989732" cy="4798483"/>
          </a:xfrm>
        </p:spPr>
        <p:txBody>
          <a:bodyPr>
            <a:normAutofit/>
          </a:bodyPr>
          <a:lstStyle/>
          <a:p>
            <a:pPr marL="0" indent="0">
              <a:buNone/>
            </a:pPr>
            <a:r>
              <a:rPr lang="pt-BR" dirty="0"/>
              <a:t>O homem ou mulher orgulhoso tem que ser melhor do que qualquer outra pessoa para que não se sinta pequeno ou inseguro. Mas, você SEMPRE falhará se tentar fazer as coisas sozinho e para ganho egoísta. Você pode obter o tesouro terreno, mas perderá a felicidade emocional se não fizer as coisas por humildade. O que você está fazendo sozinho? Como você pode ser menos orgulhoso? </a:t>
            </a:r>
          </a:p>
          <a:p>
            <a:pPr marL="0" indent="0">
              <a:buNone/>
            </a:pPr>
            <a:r>
              <a:rPr lang="pt-BR" dirty="0"/>
              <a:t> </a:t>
            </a:r>
          </a:p>
          <a:p>
            <a:pPr marL="0" indent="0">
              <a:buNone/>
            </a:pPr>
            <a:r>
              <a:rPr lang="pt-BR" dirty="0"/>
              <a:t>Podemos nem perceber que estamos sendo orgulhosos, mas se olharmos para a maneira como lidamos com outras pessoas ou como lidamos com Deus, podemos nos s</a:t>
            </a:r>
            <a:r>
              <a:rPr lang="pt-BR" dirty="0" smtClean="0"/>
              <a:t>urpreender</a:t>
            </a:r>
            <a:r>
              <a:rPr lang="pt-BR" dirty="0"/>
              <a:t>. </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55</a:t>
            </a:fld>
            <a:endParaRPr lang="pt-BR" dirty="0"/>
          </a:p>
        </p:txBody>
      </p:sp>
    </p:spTree>
    <p:extLst>
      <p:ext uri="{BB962C8B-B14F-4D97-AF65-F5344CB8AC3E}">
        <p14:creationId xmlns:p14="http://schemas.microsoft.com/office/powerpoint/2010/main" val="349119596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a:t>AS MANIFESTAGÕES DO ORGULHO</a:t>
            </a:r>
            <a:endParaRPr lang="pt-BR" sz="6000" dirty="0"/>
          </a:p>
        </p:txBody>
      </p:sp>
      <p:sp>
        <p:nvSpPr>
          <p:cNvPr id="3" name="Espaço Reservado para Conteúdo 2"/>
          <p:cNvSpPr>
            <a:spLocks noGrp="1"/>
          </p:cNvSpPr>
          <p:nvPr>
            <p:ph idx="1"/>
          </p:nvPr>
        </p:nvSpPr>
        <p:spPr>
          <a:xfrm>
            <a:off x="558801" y="2489200"/>
            <a:ext cx="10989732" cy="3867150"/>
          </a:xfrm>
        </p:spPr>
        <p:txBody>
          <a:bodyPr>
            <a:normAutofit/>
          </a:bodyPr>
          <a:lstStyle/>
          <a:p>
            <a:pPr marL="0" indent="0">
              <a:buNone/>
            </a:pPr>
            <a:r>
              <a:rPr lang="pt-BR" dirty="0"/>
              <a:t>Você comprou a atitude "tudo sobre mim" que prevalece em nossa cultura hoje? Mesmo que você não tenha feito isso conscientemente, as vezes você age dessa forma? Você sempre quer ser o primeiro da fila? Você é rude ao volante, tentando chegar </a:t>
            </a:r>
            <a:r>
              <a:rPr lang="pt-BR" dirty="0" smtClean="0"/>
              <a:t>a </a:t>
            </a:r>
            <a:r>
              <a:rPr lang="pt-BR" dirty="0"/>
              <a:t>frente de todo mundo? Você quer ter uma casa, carro ou outros bens melhores do que aqueles ao seu redor? O orgulho pode levantar sua cabeça de todos os tipos de maneiras terríveis.</a:t>
            </a:r>
          </a:p>
          <a:p>
            <a:pPr marL="0" indent="0">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56</a:t>
            </a:fld>
            <a:endParaRPr lang="pt-BR" dirty="0"/>
          </a:p>
        </p:txBody>
      </p:sp>
    </p:spTree>
    <p:extLst>
      <p:ext uri="{BB962C8B-B14F-4D97-AF65-F5344CB8AC3E}">
        <p14:creationId xmlns:p14="http://schemas.microsoft.com/office/powerpoint/2010/main" val="357219914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AS MANIFESTAGÕES DO ORGULHO</a:t>
            </a:r>
          </a:p>
        </p:txBody>
      </p:sp>
      <p:sp>
        <p:nvSpPr>
          <p:cNvPr id="3" name="Espaço Reservado para Conteúdo 2"/>
          <p:cNvSpPr>
            <a:spLocks noGrp="1"/>
          </p:cNvSpPr>
          <p:nvPr>
            <p:ph idx="1"/>
          </p:nvPr>
        </p:nvSpPr>
        <p:spPr>
          <a:xfrm>
            <a:off x="558801" y="1354668"/>
            <a:ext cx="10989732" cy="5001682"/>
          </a:xfrm>
        </p:spPr>
        <p:txBody>
          <a:bodyPr>
            <a:normAutofit/>
          </a:bodyPr>
          <a:lstStyle/>
          <a:p>
            <a:pPr marL="0" indent="0" algn="ctr">
              <a:buNone/>
            </a:pPr>
            <a:r>
              <a:rPr lang="pt-BR" b="1" dirty="0"/>
              <a:t>Quais São os principais Manifestações do Orgulho</a:t>
            </a:r>
            <a:endParaRPr lang="pt-BR" dirty="0"/>
          </a:p>
          <a:p>
            <a:pPr marL="0" indent="0">
              <a:buNone/>
            </a:pPr>
            <a:r>
              <a:rPr lang="pt-BR" dirty="0"/>
              <a:t> </a:t>
            </a:r>
          </a:p>
          <a:p>
            <a:pPr lvl="0">
              <a:buFont typeface="Wingdings" panose="05000000000000000000" pitchFamily="2" charset="2"/>
              <a:buChar char="Ø"/>
            </a:pPr>
            <a:r>
              <a:rPr lang="pt-BR" b="1" dirty="0"/>
              <a:t>Conflitos</a:t>
            </a:r>
            <a:endParaRPr lang="pt-BR" dirty="0"/>
          </a:p>
          <a:p>
            <a:pPr marL="0" indent="0">
              <a:buNone/>
            </a:pPr>
            <a:r>
              <a:rPr lang="pt-BR" dirty="0"/>
              <a:t> </a:t>
            </a:r>
          </a:p>
          <a:p>
            <a:pPr marL="0" indent="0">
              <a:buNone/>
            </a:pPr>
            <a:r>
              <a:rPr lang="pt-BR" b="1" dirty="0"/>
              <a:t>Cria Afrontas</a:t>
            </a:r>
            <a:r>
              <a:rPr lang="pt-BR" dirty="0"/>
              <a:t>: Provérbios 11:2, "</a:t>
            </a:r>
            <a:r>
              <a:rPr lang="pt-BR" i="1" dirty="0"/>
              <a:t>Em vindo a soberba, virá também a afronta; mas com os humildes está a sabedoria</a:t>
            </a:r>
            <a:r>
              <a:rPr lang="pt-BR" dirty="0"/>
              <a:t>.”</a:t>
            </a:r>
          </a:p>
          <a:p>
            <a:pPr marL="0" indent="0">
              <a:buNone/>
            </a:pPr>
            <a:r>
              <a:rPr lang="pt-BR" b="1" dirty="0"/>
              <a:t>Cria Contendas</a:t>
            </a:r>
            <a:r>
              <a:rPr lang="pt-BR" dirty="0"/>
              <a:t>: Provérbios 13:10, "</a:t>
            </a:r>
            <a:r>
              <a:rPr lang="pt-BR" i="1" dirty="0"/>
              <a:t>Da soberba só provém a contenda, mas com os que se aconselham se acha a sabedoria</a:t>
            </a:r>
            <a:r>
              <a:rPr lang="pt-BR" dirty="0"/>
              <a:t>. " </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57</a:t>
            </a:fld>
            <a:endParaRPr lang="pt-BR" dirty="0"/>
          </a:p>
        </p:txBody>
      </p:sp>
    </p:spTree>
    <p:extLst>
      <p:ext uri="{BB962C8B-B14F-4D97-AF65-F5344CB8AC3E}">
        <p14:creationId xmlns:p14="http://schemas.microsoft.com/office/powerpoint/2010/main" val="382355311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a:t>AS MANIFESTAGÕES DO ORGULHO</a:t>
            </a:r>
            <a:endParaRPr lang="pt-BR" sz="6000" dirty="0"/>
          </a:p>
        </p:txBody>
      </p:sp>
      <p:sp>
        <p:nvSpPr>
          <p:cNvPr id="3" name="Espaço Reservado para Conteúdo 2"/>
          <p:cNvSpPr>
            <a:spLocks noGrp="1"/>
          </p:cNvSpPr>
          <p:nvPr>
            <p:ph idx="1"/>
          </p:nvPr>
        </p:nvSpPr>
        <p:spPr>
          <a:xfrm>
            <a:off x="558801" y="1354668"/>
            <a:ext cx="10989732" cy="5001682"/>
          </a:xfrm>
        </p:spPr>
        <p:txBody>
          <a:bodyPr>
            <a:normAutofit/>
          </a:bodyPr>
          <a:lstStyle/>
          <a:p>
            <a:pPr>
              <a:buFont typeface="Wingdings" panose="05000000000000000000" pitchFamily="2" charset="2"/>
              <a:buChar char="Ø"/>
            </a:pPr>
            <a:r>
              <a:rPr lang="pt-BR" b="1" dirty="0" smtClean="0"/>
              <a:t>Se Gabando </a:t>
            </a:r>
            <a:endParaRPr lang="pt-BR" dirty="0"/>
          </a:p>
          <a:p>
            <a:pPr marL="0" indent="0">
              <a:buNone/>
            </a:pPr>
            <a:r>
              <a:rPr lang="pt-BR" dirty="0"/>
              <a:t> </a:t>
            </a:r>
          </a:p>
          <a:p>
            <a:pPr marL="0" indent="0">
              <a:buNone/>
            </a:pPr>
            <a:r>
              <a:rPr lang="pt-BR" b="1" dirty="0"/>
              <a:t>Fala muito acerca de si mesmo (feitos, conhecimento)</a:t>
            </a:r>
            <a:r>
              <a:rPr lang="pt-BR" dirty="0"/>
              <a:t>: 1 Samuel 2:3, "N</a:t>
            </a:r>
            <a:r>
              <a:rPr lang="pt-BR" i="1" dirty="0"/>
              <a:t>ão multipliqueis palavras de altivez, nem saiam coisas arrogantes da vossa boca; porque o SENHOR é o Deus de conhecimento, e por ele são as obras pesadas na balança</a:t>
            </a:r>
            <a:r>
              <a:rPr lang="pt-BR" dirty="0"/>
              <a:t>.”</a:t>
            </a:r>
          </a:p>
          <a:p>
            <a:pPr marL="0" indent="0">
              <a:buNone/>
            </a:pPr>
            <a:r>
              <a:rPr lang="pt-BR" b="1" dirty="0"/>
              <a:t>Fala acerca de si mesmo</a:t>
            </a:r>
            <a:r>
              <a:rPr lang="pt-BR" dirty="0"/>
              <a:t>: 2 Coríntios 10:18, “</a:t>
            </a:r>
            <a:r>
              <a:rPr lang="pt-BR" i="1" dirty="0"/>
              <a:t>Porque não é aprovado quem a si mesmo se louva, mas, sim, aquele a quem o Senhor louva</a:t>
            </a:r>
            <a:r>
              <a:rPr lang="pt-BR" dirty="0"/>
              <a:t>." </a:t>
            </a:r>
          </a:p>
          <a:p>
            <a:pPr marL="0" indent="0">
              <a:buNone/>
            </a:pPr>
            <a:r>
              <a:rPr lang="pt-BR" b="1" dirty="0"/>
              <a:t>Louve a si mesmo</a:t>
            </a:r>
            <a:r>
              <a:rPr lang="pt-BR" dirty="0"/>
              <a:t>: Provérbios 27:2, "</a:t>
            </a:r>
            <a:r>
              <a:rPr lang="pt-BR" i="1" dirty="0"/>
              <a:t>Que um outro te louve, e não a tua própria boca; o estranho, e não os teus lábios</a:t>
            </a:r>
            <a:r>
              <a:rPr lang="pt-BR" dirty="0"/>
              <a:t>.”</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58</a:t>
            </a:fld>
            <a:endParaRPr lang="pt-BR" dirty="0"/>
          </a:p>
        </p:txBody>
      </p:sp>
    </p:spTree>
    <p:extLst>
      <p:ext uri="{BB962C8B-B14F-4D97-AF65-F5344CB8AC3E}">
        <p14:creationId xmlns:p14="http://schemas.microsoft.com/office/powerpoint/2010/main" val="429156954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AS MANIFESTAGÕES DO ORGULHO</a:t>
            </a:r>
          </a:p>
        </p:txBody>
      </p:sp>
      <p:sp>
        <p:nvSpPr>
          <p:cNvPr id="3" name="Espaço Reservado para Conteúdo 2"/>
          <p:cNvSpPr>
            <a:spLocks noGrp="1"/>
          </p:cNvSpPr>
          <p:nvPr>
            <p:ph idx="1"/>
          </p:nvPr>
        </p:nvSpPr>
        <p:spPr>
          <a:xfrm>
            <a:off x="558801" y="1354668"/>
            <a:ext cx="10989732" cy="5001682"/>
          </a:xfrm>
        </p:spPr>
        <p:txBody>
          <a:bodyPr>
            <a:normAutofit/>
          </a:bodyPr>
          <a:lstStyle/>
          <a:p>
            <a:pPr lvl="0">
              <a:buFont typeface="Wingdings" panose="05000000000000000000" pitchFamily="2" charset="2"/>
              <a:buChar char="Ø"/>
            </a:pPr>
            <a:r>
              <a:rPr lang="pt-BR" b="1" dirty="0"/>
              <a:t>Busca Louvores </a:t>
            </a:r>
            <a:endParaRPr lang="pt-BR" dirty="0"/>
          </a:p>
          <a:p>
            <a:pPr marL="0" indent="0">
              <a:buNone/>
            </a:pPr>
            <a:r>
              <a:rPr lang="pt-BR" dirty="0"/>
              <a:t> </a:t>
            </a:r>
          </a:p>
          <a:p>
            <a:pPr marL="0" indent="0">
              <a:buNone/>
            </a:pPr>
            <a:r>
              <a:rPr lang="pt-BR" b="1" dirty="0"/>
              <a:t>Busca louvores</a:t>
            </a:r>
            <a:r>
              <a:rPr lang="pt-BR" dirty="0"/>
              <a:t>: Gálatas 5:26, "</a:t>
            </a:r>
            <a:r>
              <a:rPr lang="pt-BR" i="1" dirty="0"/>
              <a:t>Não sejamos cobiçosos de vanglórias, irritando-nos uns aos outros, invejando-nos uns aos outros</a:t>
            </a:r>
            <a:r>
              <a:rPr lang="pt-BR" dirty="0"/>
              <a:t>.”</a:t>
            </a:r>
          </a:p>
          <a:p>
            <a:pPr marL="0" indent="0">
              <a:buNone/>
            </a:pPr>
            <a:r>
              <a:rPr lang="pt-BR" b="1" dirty="0"/>
              <a:t>Não glorie-se em si</a:t>
            </a:r>
            <a:r>
              <a:rPr lang="pt-BR" dirty="0"/>
              <a:t>: 2 Coríntios 10:17, "</a:t>
            </a:r>
            <a:r>
              <a:rPr lang="pt-BR" i="1" dirty="0"/>
              <a:t>Aquele, porém, que se gloria, glorie-se no </a:t>
            </a:r>
            <a:r>
              <a:rPr lang="pt-BR" i="1" dirty="0" smtClean="0"/>
              <a:t>Senhor</a:t>
            </a:r>
            <a:r>
              <a:rPr lang="pt-BR" dirty="0"/>
              <a:t>. " </a:t>
            </a:r>
          </a:p>
          <a:p>
            <a:pPr marL="0" indent="0">
              <a:buNone/>
            </a:pPr>
            <a:r>
              <a:rPr lang="pt-BR" b="1" dirty="0"/>
              <a:t>Não glorie-se</a:t>
            </a:r>
            <a:r>
              <a:rPr lang="pt-BR" dirty="0"/>
              <a:t>: Tiago 3:5, "</a:t>
            </a:r>
            <a:r>
              <a:rPr lang="pt-BR" i="1" dirty="0"/>
              <a:t>Assim também a língua é um pequeno membro, e gloria-se de grandes coisas. Vede quão grande bosque um pequeno fogo incendeia</a:t>
            </a:r>
            <a:r>
              <a:rPr lang="pt-BR" dirty="0"/>
              <a:t>.”</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59</a:t>
            </a:fld>
            <a:endParaRPr lang="pt-BR" dirty="0"/>
          </a:p>
        </p:txBody>
      </p:sp>
    </p:spTree>
    <p:extLst>
      <p:ext uri="{BB962C8B-B14F-4D97-AF65-F5344CB8AC3E}">
        <p14:creationId xmlns:p14="http://schemas.microsoft.com/office/powerpoint/2010/main" val="3087212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00741"/>
            <a:ext cx="10515600" cy="1325563"/>
          </a:xfrm>
        </p:spPr>
        <p:txBody>
          <a:bodyPr>
            <a:normAutofit/>
          </a:bodyPr>
          <a:lstStyle/>
          <a:p>
            <a:pPr algn="ctr"/>
            <a:r>
              <a:rPr lang="pt-BR" sz="6000" b="1" dirty="0" smtClean="0"/>
              <a:t>DE ONDE VEM O ORGULHO?</a:t>
            </a:r>
            <a:endParaRPr lang="pt-BR" sz="6000" dirty="0"/>
          </a:p>
        </p:txBody>
      </p:sp>
      <p:sp>
        <p:nvSpPr>
          <p:cNvPr id="3" name="Espaço Reservado para Conteúdo 2"/>
          <p:cNvSpPr>
            <a:spLocks noGrp="1"/>
          </p:cNvSpPr>
          <p:nvPr>
            <p:ph idx="1"/>
          </p:nvPr>
        </p:nvSpPr>
        <p:spPr>
          <a:xfrm>
            <a:off x="838200" y="1526304"/>
            <a:ext cx="10515600" cy="4650659"/>
          </a:xfrm>
        </p:spPr>
        <p:txBody>
          <a:bodyPr>
            <a:noAutofit/>
          </a:bodyPr>
          <a:lstStyle/>
          <a:p>
            <a:pPr marL="0" indent="0">
              <a:buNone/>
            </a:pPr>
            <a:r>
              <a:rPr lang="x-none" dirty="0" smtClean="0"/>
              <a:t>Os </a:t>
            </a:r>
            <a:r>
              <a:rPr lang="x-none" dirty="0"/>
              <a:t>anjos “</a:t>
            </a:r>
            <a:r>
              <a:rPr lang="pt-BR" dirty="0"/>
              <a:t>alegremente cantavam</a:t>
            </a:r>
            <a:r>
              <a:rPr lang="x-none" dirty="0"/>
              <a:t>” em resposta à maravilhosa obra criativa de Deus! Esses versículos nos dizem que os anjos se alegraram quando Deus lançou os fundamentos da terra. Isso pode ser uma referência ao dia 1, quando Deus fez a terra; ou pode ser uma referência ao dia 3, quando Deus fez a terra seca. De qualquer forma, os anjos já existiam antes do dia 4 da Semana da Criação.</a:t>
            </a:r>
            <a:endParaRPr lang="pt-BR" dirty="0"/>
          </a:p>
          <a:p>
            <a:pPr marL="0" indent="0">
              <a:buNone/>
            </a:pPr>
            <a:r>
              <a:rPr lang="x-none" dirty="0"/>
              <a:t> </a:t>
            </a:r>
            <a:endParaRPr lang="pt-BR" dirty="0"/>
          </a:p>
          <a:p>
            <a:pPr marL="0" indent="0">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6</a:t>
            </a:fld>
            <a:endParaRPr lang="pt-BR" dirty="0"/>
          </a:p>
        </p:txBody>
      </p:sp>
    </p:spTree>
    <p:extLst>
      <p:ext uri="{BB962C8B-B14F-4D97-AF65-F5344CB8AC3E}">
        <p14:creationId xmlns:p14="http://schemas.microsoft.com/office/powerpoint/2010/main" val="87969427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a:t>AS MANIFESTAGÕES DO ORGULHO</a:t>
            </a:r>
            <a:endParaRPr lang="pt-BR" sz="6000" dirty="0"/>
          </a:p>
        </p:txBody>
      </p:sp>
      <p:sp>
        <p:nvSpPr>
          <p:cNvPr id="3" name="Espaço Reservado para Conteúdo 2"/>
          <p:cNvSpPr>
            <a:spLocks noGrp="1"/>
          </p:cNvSpPr>
          <p:nvPr>
            <p:ph idx="1"/>
          </p:nvPr>
        </p:nvSpPr>
        <p:spPr>
          <a:xfrm>
            <a:off x="558801" y="1540932"/>
            <a:ext cx="10989732" cy="4815417"/>
          </a:xfrm>
        </p:spPr>
        <p:txBody>
          <a:bodyPr>
            <a:normAutofit/>
          </a:bodyPr>
          <a:lstStyle/>
          <a:p>
            <a:pPr lvl="0">
              <a:buFont typeface="Wingdings" panose="05000000000000000000" pitchFamily="2" charset="2"/>
              <a:buChar char="Ø"/>
            </a:pPr>
            <a:r>
              <a:rPr lang="pt-BR" b="1" dirty="0"/>
              <a:t>Acha que é Melhor </a:t>
            </a:r>
            <a:endParaRPr lang="pt-BR" dirty="0"/>
          </a:p>
          <a:p>
            <a:pPr marL="0" indent="0">
              <a:buNone/>
            </a:pPr>
            <a:r>
              <a:rPr lang="pt-BR" b="1" dirty="0"/>
              <a:t> </a:t>
            </a:r>
            <a:endParaRPr lang="pt-BR" dirty="0"/>
          </a:p>
          <a:p>
            <a:pPr marL="0" indent="0">
              <a:buNone/>
            </a:pPr>
            <a:r>
              <a:rPr lang="pt-BR" b="1" dirty="0"/>
              <a:t>Acha melhor dos outros</a:t>
            </a:r>
            <a:r>
              <a:rPr lang="pt-BR" dirty="0"/>
              <a:t>: Provérbios 11:12, "</a:t>
            </a:r>
            <a:r>
              <a:rPr lang="pt-BR" i="1" dirty="0"/>
              <a:t>O que despreza o seu próximo carece de entendimento, mas o homem entendido se mantém calado</a:t>
            </a:r>
            <a:r>
              <a:rPr lang="pt-BR" dirty="0"/>
              <a:t>. “</a:t>
            </a:r>
          </a:p>
          <a:p>
            <a:pPr marL="0" indent="0">
              <a:buNone/>
            </a:pPr>
            <a:r>
              <a:rPr lang="pt-BR" b="1" dirty="0"/>
              <a:t>Acha melhor dos outros</a:t>
            </a:r>
            <a:r>
              <a:rPr lang="pt-BR" dirty="0"/>
              <a:t>: Jeremias 9:23-24, "</a:t>
            </a:r>
            <a:r>
              <a:rPr lang="pt-BR" i="1" baseline="30000" dirty="0"/>
              <a:t>23</a:t>
            </a:r>
            <a:r>
              <a:rPr lang="pt-BR" i="1" dirty="0"/>
              <a:t>Assim diz o SENHOR: Não se glorie o sábio na sua sabedoria, nem se glorie o forte na sua força; não se glorie o rico nas suas riquezas, </a:t>
            </a:r>
            <a:r>
              <a:rPr lang="pt-BR" i="1" baseline="30000" dirty="0"/>
              <a:t>24</a:t>
            </a:r>
            <a:r>
              <a:rPr lang="pt-BR" i="1" dirty="0"/>
              <a:t>Mas o que se gloriar, glorie-se nisto: em me entender e me conhecer, que eu sou o SENHOR, que faço beneficência, juízo e justiça na terra; porque destas coisas me agrado, diz o SENHOR</a:t>
            </a:r>
            <a:r>
              <a:rPr lang="pt-BR" dirty="0"/>
              <a:t>. “</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60</a:t>
            </a:fld>
            <a:endParaRPr lang="pt-BR" dirty="0"/>
          </a:p>
        </p:txBody>
      </p:sp>
    </p:spTree>
    <p:extLst>
      <p:ext uri="{BB962C8B-B14F-4D97-AF65-F5344CB8AC3E}">
        <p14:creationId xmlns:p14="http://schemas.microsoft.com/office/powerpoint/2010/main" val="148892382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a:t>AS MANIFESTAGÕES DO ORGULHO</a:t>
            </a:r>
            <a:endParaRPr lang="pt-BR" sz="6000" dirty="0"/>
          </a:p>
        </p:txBody>
      </p:sp>
      <p:sp>
        <p:nvSpPr>
          <p:cNvPr id="3" name="Espaço Reservado para Conteúdo 2"/>
          <p:cNvSpPr>
            <a:spLocks noGrp="1"/>
          </p:cNvSpPr>
          <p:nvPr>
            <p:ph idx="1"/>
          </p:nvPr>
        </p:nvSpPr>
        <p:spPr>
          <a:xfrm>
            <a:off x="558801" y="1354668"/>
            <a:ext cx="10989732" cy="5001682"/>
          </a:xfrm>
        </p:spPr>
        <p:txBody>
          <a:bodyPr>
            <a:normAutofit/>
          </a:bodyPr>
          <a:lstStyle/>
          <a:p>
            <a:pPr marL="0" indent="0">
              <a:buNone/>
            </a:pPr>
            <a:r>
              <a:rPr lang="pt-BR" b="1" dirty="0"/>
              <a:t>Acha melhor dos outros</a:t>
            </a:r>
            <a:r>
              <a:rPr lang="pt-BR" dirty="0"/>
              <a:t>: Lucas 18:9-14, "</a:t>
            </a:r>
            <a:r>
              <a:rPr lang="pt-BR" i="1" baseline="30000" dirty="0"/>
              <a:t>9</a:t>
            </a:r>
            <a:r>
              <a:rPr lang="pt-BR" i="1" dirty="0"/>
              <a:t>E disse também está parábola a uns que confiavam em si mesmos, crendo que eram justos, e desprezavam os outros: </a:t>
            </a:r>
            <a:r>
              <a:rPr lang="pt-BR" i="1" baseline="30000" dirty="0"/>
              <a:t>10</a:t>
            </a:r>
            <a:r>
              <a:rPr lang="pt-BR" i="1" dirty="0"/>
              <a:t>Dois homens subiram ao templo, para orar; um, fariseu, e o outro, publicano. </a:t>
            </a:r>
            <a:r>
              <a:rPr lang="pt-BR" i="1" baseline="30000" dirty="0"/>
              <a:t>11</a:t>
            </a:r>
            <a:r>
              <a:rPr lang="pt-BR" i="1" dirty="0"/>
              <a:t>O fariseu, estando em pé, orava consigo desta maneira: O Deus, graças te dou porque não sou como os demais homens, roubadores, injustos e adúlteros; nem ainda como este publicano. </a:t>
            </a:r>
            <a:r>
              <a:rPr lang="pt-BR" i="1" baseline="30000" dirty="0"/>
              <a:t>12</a:t>
            </a:r>
            <a:r>
              <a:rPr lang="pt-BR" i="1" dirty="0"/>
              <a:t>Jejuo duas vezes na semana, e dou os dízimos de tudo quanto possuo. </a:t>
            </a:r>
            <a:r>
              <a:rPr lang="pt-BR" i="1" baseline="30000" dirty="0"/>
              <a:t>13</a:t>
            </a:r>
            <a:r>
              <a:rPr lang="pt-BR" i="1" dirty="0"/>
              <a:t>O publicano, porém, estando em pé, de longe, nem ainda queria levantar os olhos ao céu, mas batia no peito, dizendo: O Deus, tem misericórdia de mim, pecador! </a:t>
            </a:r>
            <a:r>
              <a:rPr lang="pt-BR" i="1" baseline="30000" dirty="0"/>
              <a:t>14</a:t>
            </a:r>
            <a:r>
              <a:rPr lang="pt-BR" i="1" dirty="0"/>
              <a:t>Digo-vos que este desceu justificado para sua casa, e não aquele; porque qualquer que a si mesmo se exalta será humilhado, e qualquer que a si mesmo se humilha será exaltado</a:t>
            </a:r>
            <a:r>
              <a:rPr lang="pt-BR" dirty="0"/>
              <a:t>." </a:t>
            </a:r>
          </a:p>
          <a:p>
            <a:pPr marL="0" indent="0">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61</a:t>
            </a:fld>
            <a:endParaRPr lang="pt-BR" dirty="0"/>
          </a:p>
        </p:txBody>
      </p:sp>
    </p:spTree>
    <p:extLst>
      <p:ext uri="{BB962C8B-B14F-4D97-AF65-F5344CB8AC3E}">
        <p14:creationId xmlns:p14="http://schemas.microsoft.com/office/powerpoint/2010/main" val="326295134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AS MANIFESTAGÕES DO ORGULHO</a:t>
            </a:r>
          </a:p>
        </p:txBody>
      </p:sp>
      <p:sp>
        <p:nvSpPr>
          <p:cNvPr id="3" name="Espaço Reservado para Conteúdo 2"/>
          <p:cNvSpPr>
            <a:spLocks noGrp="1"/>
          </p:cNvSpPr>
          <p:nvPr>
            <p:ph idx="1"/>
          </p:nvPr>
        </p:nvSpPr>
        <p:spPr>
          <a:xfrm>
            <a:off x="558801" y="1354668"/>
            <a:ext cx="10989732" cy="5001682"/>
          </a:xfrm>
        </p:spPr>
        <p:txBody>
          <a:bodyPr>
            <a:normAutofit/>
          </a:bodyPr>
          <a:lstStyle/>
          <a:p>
            <a:pPr marL="0" indent="0">
              <a:buNone/>
            </a:pPr>
            <a:r>
              <a:rPr lang="pt-BR" b="1" dirty="0"/>
              <a:t>Zomba dos outros (acha que é melhor)</a:t>
            </a:r>
            <a:r>
              <a:rPr lang="pt-BR" dirty="0"/>
              <a:t>: Provérbios 21:24, "</a:t>
            </a:r>
            <a:r>
              <a:rPr lang="pt-BR" i="1" dirty="0"/>
              <a:t>O soberbo e presumido, zombador é o seu nome, trata com indignação e soberba</a:t>
            </a:r>
            <a:r>
              <a:rPr lang="pt-BR" dirty="0"/>
              <a:t>.”</a:t>
            </a:r>
          </a:p>
          <a:p>
            <a:pPr marL="0" indent="0">
              <a:buNone/>
            </a:pPr>
            <a:r>
              <a:rPr lang="pt-BR" b="1" dirty="0"/>
              <a:t>Acha que é bonito, rico, inteligente privilegiado</a:t>
            </a:r>
            <a:r>
              <a:rPr lang="pt-BR" dirty="0"/>
              <a:t>: J6 15:31, "</a:t>
            </a:r>
            <a:r>
              <a:rPr lang="pt-BR" i="1" dirty="0"/>
              <a:t>Não confie, pois, na vaidade, enganando-se a si mesmo, porque a vaidade será a sua recompensa</a:t>
            </a:r>
            <a:r>
              <a:rPr lang="pt-BR" dirty="0"/>
              <a:t>.” </a:t>
            </a:r>
          </a:p>
          <a:p>
            <a:pPr marL="0" indent="0">
              <a:buNone/>
            </a:pPr>
            <a:r>
              <a:rPr lang="pt-BR" b="1" dirty="0"/>
              <a:t>Acha que é bonita</a:t>
            </a:r>
            <a:r>
              <a:rPr lang="pt-BR" dirty="0"/>
              <a:t>: Provérbios 31:30, "</a:t>
            </a:r>
            <a:r>
              <a:rPr lang="pt-BR" i="1" dirty="0"/>
              <a:t>Enganosa é a beleza e vã a formosura, mas a mulher que teme ao SENHOR, essa sim será louvada</a:t>
            </a:r>
            <a:r>
              <a:rPr lang="pt-BR" dirty="0"/>
              <a:t>. </a:t>
            </a:r>
          </a:p>
          <a:p>
            <a:pPr marL="0" indent="0">
              <a:buNone/>
            </a:pPr>
            <a:r>
              <a:rPr lang="pt-BR" b="1" dirty="0"/>
              <a:t>Acha seus desejos são prioridades</a:t>
            </a:r>
            <a:r>
              <a:rPr lang="pt-BR" dirty="0"/>
              <a:t>: Salmos 10:3, "</a:t>
            </a:r>
            <a:r>
              <a:rPr lang="pt-BR" i="1" dirty="0"/>
              <a:t>Porque o ímpio gloria-se do desejo da sua alma; bendiz ao avarento, e renuncia ao SENHOR</a:t>
            </a:r>
            <a:r>
              <a:rPr lang="pt-BR" dirty="0"/>
              <a:t>. " </a:t>
            </a:r>
          </a:p>
          <a:p>
            <a:pPr marL="0" indent="0">
              <a:buNone/>
            </a:pPr>
            <a:r>
              <a:rPr lang="pt-BR" b="1" dirty="0"/>
              <a:t>Acha que sabe o amanhã</a:t>
            </a:r>
            <a:r>
              <a:rPr lang="pt-BR" dirty="0"/>
              <a:t>: Provérbios 27:1, "</a:t>
            </a:r>
            <a:r>
              <a:rPr lang="pt-BR" i="1" dirty="0"/>
              <a:t>Não presumas do dia de amanhã, porque não sabes o que ele trará</a:t>
            </a:r>
            <a:r>
              <a:rPr lang="pt-BR" dirty="0"/>
              <a:t> " </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62</a:t>
            </a:fld>
            <a:endParaRPr lang="pt-BR" dirty="0"/>
          </a:p>
        </p:txBody>
      </p:sp>
    </p:spTree>
    <p:extLst>
      <p:ext uri="{BB962C8B-B14F-4D97-AF65-F5344CB8AC3E}">
        <p14:creationId xmlns:p14="http://schemas.microsoft.com/office/powerpoint/2010/main" val="266536355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AS MANIFESTAGÕES DO ORGULHO</a:t>
            </a:r>
          </a:p>
        </p:txBody>
      </p:sp>
      <p:sp>
        <p:nvSpPr>
          <p:cNvPr id="3" name="Espaço Reservado para Conteúdo 2"/>
          <p:cNvSpPr>
            <a:spLocks noGrp="1"/>
          </p:cNvSpPr>
          <p:nvPr>
            <p:ph idx="1"/>
          </p:nvPr>
        </p:nvSpPr>
        <p:spPr>
          <a:xfrm>
            <a:off x="372533" y="1981199"/>
            <a:ext cx="11497734" cy="4740275"/>
          </a:xfrm>
        </p:spPr>
        <p:txBody>
          <a:bodyPr>
            <a:noAutofit/>
          </a:bodyPr>
          <a:lstStyle/>
          <a:p>
            <a:pPr marL="0" indent="0">
              <a:buNone/>
            </a:pPr>
            <a:r>
              <a:rPr lang="pt-BR" b="1" dirty="0"/>
              <a:t>Pensa que está sempre certo</a:t>
            </a:r>
            <a:r>
              <a:rPr lang="pt-BR" dirty="0"/>
              <a:t>: Provérbios 21 :2, "</a:t>
            </a:r>
            <a:r>
              <a:rPr lang="pt-BR" i="1" dirty="0"/>
              <a:t>Todo caminho do homem é reto aos seus olhos, mas o SENHOR sonda os corações</a:t>
            </a:r>
            <a:r>
              <a:rPr lang="pt-BR" dirty="0"/>
              <a:t>. " </a:t>
            </a:r>
          </a:p>
          <a:p>
            <a:pPr marL="0" indent="0">
              <a:buNone/>
            </a:pPr>
            <a:r>
              <a:rPr lang="pt-BR" b="1" dirty="0"/>
              <a:t>Pensa que está sempre certo</a:t>
            </a:r>
            <a:r>
              <a:rPr lang="pt-BR" dirty="0"/>
              <a:t>: Provérbios 26: 12, "</a:t>
            </a:r>
            <a:r>
              <a:rPr lang="pt-BR" i="1" dirty="0"/>
              <a:t>Tens visto o homem que é sábio a seus próprios olhos? Pode-se esperar mais do tolo do que dele</a:t>
            </a:r>
            <a:r>
              <a:rPr lang="pt-BR" dirty="0"/>
              <a:t>. " </a:t>
            </a:r>
          </a:p>
          <a:p>
            <a:pPr marL="0" indent="0">
              <a:buNone/>
            </a:pPr>
            <a:r>
              <a:rPr lang="pt-BR" b="1" dirty="0"/>
              <a:t>Pensa que está sempre certo</a:t>
            </a:r>
            <a:r>
              <a:rPr lang="pt-BR" dirty="0"/>
              <a:t>: Isaias 5:21, "</a:t>
            </a:r>
            <a:r>
              <a:rPr lang="pt-BR" i="1" dirty="0"/>
              <a:t>Ai dos que são sábios a seus próprios olhos, e prudentes diante de si mesmos!</a:t>
            </a:r>
            <a:r>
              <a:rPr lang="pt-BR" dirty="0"/>
              <a:t>" </a:t>
            </a:r>
          </a:p>
          <a:p>
            <a:pPr marL="0" indent="0">
              <a:buNone/>
            </a:pPr>
            <a:r>
              <a:rPr lang="pt-BR" b="1" dirty="0"/>
              <a:t>Não admita seus pecados</a:t>
            </a:r>
            <a:r>
              <a:rPr lang="pt-BR" dirty="0"/>
              <a:t>: Provérbios 28:13, "</a:t>
            </a:r>
            <a:r>
              <a:rPr lang="pt-BR" i="1" dirty="0"/>
              <a:t>O que encobre as suas transgressões nunca prosperará, mas o que as confessa e deixa, alcançará misericórdia</a:t>
            </a:r>
            <a:r>
              <a:rPr lang="pt-BR" dirty="0"/>
              <a:t>. </a:t>
            </a:r>
            <a:r>
              <a:rPr lang="pt-BR" dirty="0" smtClean="0"/>
              <a:t>“</a:t>
            </a: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63</a:t>
            </a:fld>
            <a:endParaRPr lang="pt-BR" dirty="0"/>
          </a:p>
        </p:txBody>
      </p:sp>
    </p:spTree>
    <p:extLst>
      <p:ext uri="{BB962C8B-B14F-4D97-AF65-F5344CB8AC3E}">
        <p14:creationId xmlns:p14="http://schemas.microsoft.com/office/powerpoint/2010/main" val="414806905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AS MANIFESTAGÕES DO ORGULHO</a:t>
            </a:r>
          </a:p>
        </p:txBody>
      </p:sp>
      <p:sp>
        <p:nvSpPr>
          <p:cNvPr id="3" name="Espaço Reservado para Conteúdo 2"/>
          <p:cNvSpPr>
            <a:spLocks noGrp="1"/>
          </p:cNvSpPr>
          <p:nvPr>
            <p:ph idx="1"/>
          </p:nvPr>
        </p:nvSpPr>
        <p:spPr>
          <a:xfrm>
            <a:off x="558801" y="1862666"/>
            <a:ext cx="10989732" cy="4493683"/>
          </a:xfrm>
        </p:spPr>
        <p:txBody>
          <a:bodyPr>
            <a:normAutofit/>
          </a:bodyPr>
          <a:lstStyle/>
          <a:p>
            <a:pPr marL="0" indent="0">
              <a:buNone/>
            </a:pPr>
            <a:r>
              <a:rPr lang="pt-BR" b="1" dirty="0"/>
              <a:t>Pensa que sabe melhor</a:t>
            </a:r>
            <a:r>
              <a:rPr lang="pt-BR" dirty="0"/>
              <a:t>: Isaias 55:8-9, "</a:t>
            </a:r>
            <a:r>
              <a:rPr lang="pt-BR" i="1" baseline="30000" dirty="0"/>
              <a:t>8</a:t>
            </a:r>
            <a:r>
              <a:rPr lang="pt-BR" i="1" dirty="0"/>
              <a:t>Porque os meus pensamentos não são os vossos pensamentos, nem os vossos caminhos os meus caminhos, diz o SENHOR. </a:t>
            </a:r>
            <a:r>
              <a:rPr lang="pt-BR" i="1" baseline="30000" dirty="0"/>
              <a:t>9</a:t>
            </a:r>
            <a:r>
              <a:rPr lang="pt-BR" i="1" dirty="0"/>
              <a:t>Porque assim como os céus são mais altos do que a terra, assim são os meus caminhos mais altos do que os vossos caminhos, e os meus pensamentos mais altos do que os vossos pensamentos</a:t>
            </a:r>
            <a:r>
              <a:rPr lang="pt-BR" dirty="0"/>
              <a:t>.”</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64</a:t>
            </a:fld>
            <a:endParaRPr lang="pt-BR" dirty="0"/>
          </a:p>
        </p:txBody>
      </p:sp>
    </p:spTree>
    <p:extLst>
      <p:ext uri="{BB962C8B-B14F-4D97-AF65-F5344CB8AC3E}">
        <p14:creationId xmlns:p14="http://schemas.microsoft.com/office/powerpoint/2010/main" val="250038687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a:t>AS MANIFESTAGÕES DO ORGULHO</a:t>
            </a:r>
            <a:endParaRPr lang="pt-BR" sz="6000" dirty="0"/>
          </a:p>
        </p:txBody>
      </p:sp>
      <p:sp>
        <p:nvSpPr>
          <p:cNvPr id="3" name="Espaço Reservado para Conteúdo 2"/>
          <p:cNvSpPr>
            <a:spLocks noGrp="1"/>
          </p:cNvSpPr>
          <p:nvPr>
            <p:ph idx="1"/>
          </p:nvPr>
        </p:nvSpPr>
        <p:spPr>
          <a:xfrm>
            <a:off x="558801" y="1354668"/>
            <a:ext cx="10989732" cy="5001682"/>
          </a:xfrm>
        </p:spPr>
        <p:txBody>
          <a:bodyPr>
            <a:normAutofit/>
          </a:bodyPr>
          <a:lstStyle/>
          <a:p>
            <a:pPr marL="0" indent="0" algn="ctr">
              <a:buNone/>
            </a:pPr>
            <a:r>
              <a:rPr lang="pt-BR" b="1" dirty="0"/>
              <a:t>Como que é o Orgulho?</a:t>
            </a:r>
            <a:endParaRPr lang="pt-BR" dirty="0"/>
          </a:p>
          <a:p>
            <a:pPr marL="0" indent="0">
              <a:buNone/>
            </a:pPr>
            <a:r>
              <a:rPr lang="pt-BR" dirty="0"/>
              <a:t> </a:t>
            </a:r>
          </a:p>
          <a:p>
            <a:pPr marL="0" indent="0">
              <a:buNone/>
            </a:pPr>
            <a:r>
              <a:rPr lang="pt-BR" dirty="0"/>
              <a:t>Existem muitas maneiras pelas quais os efeitos do orgulho se manifestam na maneira como uma pessoa se comporta ou no que ela faz. </a:t>
            </a:r>
          </a:p>
          <a:p>
            <a:pPr marL="0" indent="0">
              <a:buNone/>
            </a:pPr>
            <a:r>
              <a:rPr lang="pt-BR" dirty="0"/>
              <a:t> </a:t>
            </a:r>
          </a:p>
          <a:p>
            <a:pPr marL="0" indent="0">
              <a:buNone/>
            </a:pPr>
            <a:r>
              <a:rPr lang="pt-BR" dirty="0"/>
              <a:t>É essencial que reconhecemos o orgulho que está enraizado em nos. Precisamos saber o que é orgulho e como ele se parece. Devemos ser capazes de identificar o orgulho a um quilômetro de distância. Vamos dar </a:t>
            </a:r>
            <a:r>
              <a:rPr lang="pt-BR" dirty="0" smtClean="0"/>
              <a:t>uma </a:t>
            </a:r>
            <a:r>
              <a:rPr lang="pt-BR" dirty="0"/>
              <a:t>olhada dentro do nosso coração. </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65</a:t>
            </a:fld>
            <a:endParaRPr lang="pt-BR" dirty="0"/>
          </a:p>
        </p:txBody>
      </p:sp>
    </p:spTree>
    <p:extLst>
      <p:ext uri="{BB962C8B-B14F-4D97-AF65-F5344CB8AC3E}">
        <p14:creationId xmlns:p14="http://schemas.microsoft.com/office/powerpoint/2010/main" val="281179886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AS MANIFESTAGÕES DO ORGULHO</a:t>
            </a:r>
          </a:p>
        </p:txBody>
      </p:sp>
      <p:sp>
        <p:nvSpPr>
          <p:cNvPr id="3" name="Espaço Reservado para Conteúdo 2"/>
          <p:cNvSpPr>
            <a:spLocks noGrp="1"/>
          </p:cNvSpPr>
          <p:nvPr>
            <p:ph idx="1"/>
          </p:nvPr>
        </p:nvSpPr>
        <p:spPr>
          <a:xfrm>
            <a:off x="558801" y="1354668"/>
            <a:ext cx="10989732" cy="5001682"/>
          </a:xfrm>
        </p:spPr>
        <p:txBody>
          <a:bodyPr>
            <a:normAutofit/>
          </a:bodyPr>
          <a:lstStyle/>
          <a:p>
            <a:pPr marL="0" indent="0">
              <a:buNone/>
            </a:pPr>
            <a:r>
              <a:rPr lang="pt-BR" b="1" dirty="0"/>
              <a:t>Superioridade</a:t>
            </a:r>
            <a:r>
              <a:rPr lang="pt-BR" dirty="0"/>
              <a:t>: O orgulho pode manifestar em uma atitude de superioridade, desapreço dos outros, alta confiança em si, grande valor pessoal e grande importância. Muitas vezes os outros veem que estamos cheios de vaidade. </a:t>
            </a:r>
          </a:p>
          <a:p>
            <a:pPr marL="0" indent="0">
              <a:buNone/>
            </a:pPr>
            <a:r>
              <a:rPr lang="pt-BR" dirty="0"/>
              <a:t> </a:t>
            </a:r>
          </a:p>
          <a:p>
            <a:pPr marL="0" indent="0">
              <a:buNone/>
            </a:pPr>
            <a:r>
              <a:rPr lang="pt-BR" b="1" dirty="0"/>
              <a:t>Inferioridade</a:t>
            </a:r>
            <a:r>
              <a:rPr lang="pt-BR" dirty="0"/>
              <a:t>: Por outro lado, o orgulho pode estar enraizado em profunda insegurança, medo e indignidade. Pessoas orgulhosas geralmente se sentem pequenas, negligenciadas, inseguras, impotentes e não amadas. Para esconder esses sentimentos do mundo, uma pessoa orgulhosa coloca uma máscara falsa de perfeito, confiança e se engaja em comportamentos de busca de atenção. </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66</a:t>
            </a:fld>
            <a:endParaRPr lang="pt-BR" dirty="0"/>
          </a:p>
        </p:txBody>
      </p:sp>
    </p:spTree>
    <p:extLst>
      <p:ext uri="{BB962C8B-B14F-4D97-AF65-F5344CB8AC3E}">
        <p14:creationId xmlns:p14="http://schemas.microsoft.com/office/powerpoint/2010/main" val="50786856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a:t>AS MANIFESTAGÕES DO ORGULHO</a:t>
            </a:r>
            <a:endParaRPr lang="pt-BR" sz="6000" dirty="0"/>
          </a:p>
        </p:txBody>
      </p:sp>
      <p:sp>
        <p:nvSpPr>
          <p:cNvPr id="3" name="Espaço Reservado para Conteúdo 2"/>
          <p:cNvSpPr>
            <a:spLocks noGrp="1"/>
          </p:cNvSpPr>
          <p:nvPr>
            <p:ph idx="1"/>
          </p:nvPr>
        </p:nvSpPr>
        <p:spPr>
          <a:xfrm>
            <a:off x="558801" y="1354668"/>
            <a:ext cx="10989732" cy="5001682"/>
          </a:xfrm>
        </p:spPr>
        <p:txBody>
          <a:bodyPr>
            <a:normAutofit lnSpcReduction="10000"/>
          </a:bodyPr>
          <a:lstStyle/>
          <a:p>
            <a:pPr marL="0" indent="0">
              <a:buNone/>
            </a:pPr>
            <a:r>
              <a:rPr lang="pt-BR" dirty="0"/>
              <a:t>O ORGULHO se expressa principalmente em duas maneiras:</a:t>
            </a:r>
          </a:p>
          <a:p>
            <a:pPr marL="0" indent="0">
              <a:buNone/>
            </a:pPr>
            <a:r>
              <a:rPr lang="pt-BR" dirty="0"/>
              <a:t> </a:t>
            </a:r>
          </a:p>
          <a:p>
            <a:pPr marL="0" indent="0">
              <a:buNone/>
            </a:pPr>
            <a:r>
              <a:rPr lang="pt-BR" dirty="0"/>
              <a:t>EU SOU MELHOR — Se manifesta em atitudes, expressões e ações de superioridade. Eu não preciso da ajuda dos outros. Temos um olhar para acima. </a:t>
            </a:r>
          </a:p>
          <a:p>
            <a:pPr marL="0" indent="0">
              <a:buNone/>
            </a:pPr>
            <a:r>
              <a:rPr lang="pt-BR" dirty="0"/>
              <a:t> </a:t>
            </a:r>
          </a:p>
          <a:p>
            <a:pPr marL="0" indent="0">
              <a:buNone/>
            </a:pPr>
            <a:r>
              <a:rPr lang="pt-BR" dirty="0"/>
              <a:t>EU </a:t>
            </a:r>
            <a:r>
              <a:rPr lang="pt-BR" dirty="0" smtClean="0"/>
              <a:t>MERECO </a:t>
            </a:r>
            <a:r>
              <a:rPr lang="pt-BR" dirty="0"/>
              <a:t>MELHOR — Sentimos ser o vitimo quando as coisas não acontecem como pensamos que devendo acontecer. Temos atitudes, expressões e ações negativos. Temos um olhar para baixo. </a:t>
            </a:r>
          </a:p>
          <a:p>
            <a:pPr marL="0" indent="0">
              <a:buNone/>
            </a:pPr>
            <a:r>
              <a:rPr lang="pt-BR" dirty="0"/>
              <a:t> </a:t>
            </a:r>
          </a:p>
          <a:p>
            <a:pPr marL="0" indent="0">
              <a:buNone/>
            </a:pPr>
            <a:r>
              <a:rPr lang="pt-BR" dirty="0"/>
              <a:t>Aqui está uma tabela não exaustiva das manifestações do orgulho. Aonde se encaixa? </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67</a:t>
            </a:fld>
            <a:endParaRPr lang="pt-BR" dirty="0"/>
          </a:p>
        </p:txBody>
      </p:sp>
    </p:spTree>
    <p:extLst>
      <p:ext uri="{BB962C8B-B14F-4D97-AF65-F5344CB8AC3E}">
        <p14:creationId xmlns:p14="http://schemas.microsoft.com/office/powerpoint/2010/main" val="169400585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AS MANIFESTAGÕES DO ORGULHO</a:t>
            </a:r>
          </a:p>
        </p:txBody>
      </p:sp>
      <p:sp>
        <p:nvSpPr>
          <p:cNvPr id="3" name="Espaço Reservado para Conteúdo 2"/>
          <p:cNvSpPr>
            <a:spLocks noGrp="1"/>
          </p:cNvSpPr>
          <p:nvPr>
            <p:ph idx="1"/>
          </p:nvPr>
        </p:nvSpPr>
        <p:spPr>
          <a:xfrm>
            <a:off x="558801" y="1354668"/>
            <a:ext cx="10989732" cy="5001682"/>
          </a:xfrm>
        </p:spPr>
        <p:txBody>
          <a:bodyPr>
            <a:normAutofit lnSpcReduction="10000"/>
          </a:bodyPr>
          <a:lstStyle/>
          <a:p>
            <a:pPr marL="0" indent="0" algn="ctr">
              <a:buNone/>
            </a:pPr>
            <a:r>
              <a:rPr lang="en-US" dirty="0" smtClean="0"/>
              <a:t>EU SOU MELHOR</a:t>
            </a:r>
          </a:p>
          <a:p>
            <a:pPr marL="0" indent="0">
              <a:buNone/>
            </a:pPr>
            <a:r>
              <a:rPr lang="pt-BR" b="1" dirty="0"/>
              <a:t>Por me gabar</a:t>
            </a:r>
            <a:r>
              <a:rPr lang="pt-BR" dirty="0"/>
              <a:t> - porque quando conto um incidente ou reconto um acontecimento, é muito importante para mim que o faça de uma forma que me coloque na melhor luz possível. Gosto de fazer ou dizer coisas para garantir que as pessoas pensem bem de mim. Eu informo as pessoas sobre minhas realizações, conexão com figuras importantes, etc. </a:t>
            </a:r>
          </a:p>
          <a:p>
            <a:pPr marL="0" indent="0">
              <a:buNone/>
            </a:pPr>
            <a:r>
              <a:rPr lang="pt-BR" b="1" dirty="0"/>
              <a:t>Chamar-se atenção - </a:t>
            </a:r>
            <a:r>
              <a:rPr lang="pt-BR" dirty="0"/>
              <a:t>frequentemente colocando toda a atenção em si mesmo. Gosto de fazer ou dizer coisas para garantir que as pessoas pensem bem de mim. </a:t>
            </a:r>
          </a:p>
          <a:p>
            <a:pPr marL="0" indent="0">
              <a:buNone/>
            </a:pPr>
            <a:r>
              <a:rPr lang="pt-BR" b="1" dirty="0" smtClean="0"/>
              <a:t>Controla </a:t>
            </a:r>
            <a:r>
              <a:rPr lang="pt-BR" b="1" dirty="0"/>
              <a:t>a conversa</a:t>
            </a:r>
            <a:r>
              <a:rPr lang="pt-BR" dirty="0"/>
              <a:t> - você se torna o centro da maioria das conversas. </a:t>
            </a:r>
          </a:p>
          <a:p>
            <a:pPr marL="0" indent="0">
              <a:buNone/>
            </a:pPr>
            <a:r>
              <a:rPr lang="pt-BR" b="1" dirty="0"/>
              <a:t>Mostrar </a:t>
            </a:r>
            <a:r>
              <a:rPr lang="pt-BR" b="1" dirty="0" smtClean="0"/>
              <a:t>si mesmo</a:t>
            </a:r>
            <a:r>
              <a:rPr lang="pt-BR" dirty="0" smtClean="0"/>
              <a:t>: </a:t>
            </a:r>
            <a:r>
              <a:rPr lang="pt-BR" dirty="0"/>
              <a:t>você tenta se certificar de que outras pessoas estão cientes de seus dons ou posses pessoais</a:t>
            </a:r>
            <a:r>
              <a:rPr lang="pt-BR" dirty="0" smtClean="0"/>
              <a:t>.</a:t>
            </a: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68</a:t>
            </a:fld>
            <a:endParaRPr lang="pt-BR" dirty="0"/>
          </a:p>
        </p:txBody>
      </p:sp>
    </p:spTree>
    <p:extLst>
      <p:ext uri="{BB962C8B-B14F-4D97-AF65-F5344CB8AC3E}">
        <p14:creationId xmlns:p14="http://schemas.microsoft.com/office/powerpoint/2010/main" val="361382150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AS MANIFESTAGÕES DO ORGULHO</a:t>
            </a:r>
          </a:p>
        </p:txBody>
      </p:sp>
      <p:sp>
        <p:nvSpPr>
          <p:cNvPr id="3" name="Espaço Reservado para Conteúdo 2"/>
          <p:cNvSpPr>
            <a:spLocks noGrp="1"/>
          </p:cNvSpPr>
          <p:nvPr>
            <p:ph idx="1"/>
          </p:nvPr>
        </p:nvSpPr>
        <p:spPr>
          <a:xfrm>
            <a:off x="558801" y="1354667"/>
            <a:ext cx="10989732" cy="5232399"/>
          </a:xfrm>
        </p:spPr>
        <p:txBody>
          <a:bodyPr>
            <a:normAutofit lnSpcReduction="10000"/>
          </a:bodyPr>
          <a:lstStyle/>
          <a:p>
            <a:pPr marL="0" indent="0" algn="ctr">
              <a:buNone/>
            </a:pPr>
            <a:r>
              <a:rPr lang="en-US" dirty="0" smtClean="0"/>
              <a:t>EU SOU MELHOR</a:t>
            </a:r>
          </a:p>
          <a:p>
            <a:pPr marL="0" indent="0" algn="ctr">
              <a:buNone/>
            </a:pPr>
            <a:r>
              <a:rPr lang="pt-BR" dirty="0"/>
              <a:t> </a:t>
            </a:r>
            <a:r>
              <a:rPr lang="pt-BR" b="1" dirty="0" smtClean="0"/>
              <a:t>Arrogância</a:t>
            </a:r>
            <a:endParaRPr lang="pt-BR" dirty="0"/>
          </a:p>
          <a:p>
            <a:pPr marL="0" indent="0">
              <a:buNone/>
            </a:pPr>
            <a:r>
              <a:rPr lang="pt-BR" b="1" dirty="0"/>
              <a:t>Desprezar as outras pessoas</a:t>
            </a:r>
            <a:r>
              <a:rPr lang="pt-BR" dirty="0"/>
              <a:t> - porque elas fazem as coisas de maneira diferente </a:t>
            </a:r>
            <a:r>
              <a:rPr lang="pt-BR" dirty="0" smtClean="0"/>
              <a:t>de </a:t>
            </a:r>
            <a:r>
              <a:rPr lang="pt-BR" dirty="0"/>
              <a:t>mim e eu acho que o meu jeito é melhor, mais culto ou refinado. Ou eu acho que eles são menos espertos, talentosos ou prósperos etc. E em qualquer caso, ao rebaixar outras pessoas, eu mesmo me sinto um pouco mais superior!</a:t>
            </a:r>
          </a:p>
          <a:p>
            <a:pPr marL="0" indent="0">
              <a:buNone/>
            </a:pPr>
            <a:r>
              <a:rPr lang="pt-BR" b="1" dirty="0"/>
              <a:t>Pensa em si mesmo</a:t>
            </a:r>
            <a:r>
              <a:rPr lang="pt-BR" dirty="0"/>
              <a:t> - você passa mais tempo pensando em si mesmo do que em Deus ou nas outras pessoas? </a:t>
            </a:r>
          </a:p>
          <a:p>
            <a:pPr marL="0" indent="0">
              <a:buNone/>
            </a:pPr>
            <a:r>
              <a:rPr lang="pt-BR" b="1" dirty="0"/>
              <a:t>Julga melhor dos outros</a:t>
            </a:r>
            <a:r>
              <a:rPr lang="pt-BR" dirty="0"/>
              <a:t> - você se compara com os outros frequentemente, julgando-se favoravelmente? </a:t>
            </a:r>
            <a:endParaRPr lang="pt-BR" dirty="0" smtClean="0"/>
          </a:p>
          <a:p>
            <a:pPr marL="0" indent="0">
              <a:buNone/>
            </a:pPr>
            <a:r>
              <a:rPr lang="pt-BR" b="1" dirty="0"/>
              <a:t>Leva crédito</a:t>
            </a:r>
            <a:r>
              <a:rPr lang="pt-BR" dirty="0"/>
              <a:t> - você leva crédito por sua própria aparência, inteligência ou habilidade? </a:t>
            </a:r>
          </a:p>
          <a:p>
            <a:pPr marL="0" indent="0">
              <a:buNone/>
            </a:pPr>
            <a:endParaRPr lang="pt-BR" dirty="0"/>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69</a:t>
            </a:fld>
            <a:endParaRPr lang="pt-BR" dirty="0"/>
          </a:p>
        </p:txBody>
      </p:sp>
    </p:spTree>
    <p:extLst>
      <p:ext uri="{BB962C8B-B14F-4D97-AF65-F5344CB8AC3E}">
        <p14:creationId xmlns:p14="http://schemas.microsoft.com/office/powerpoint/2010/main" val="24119789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00741"/>
            <a:ext cx="10515600" cy="1325563"/>
          </a:xfrm>
        </p:spPr>
        <p:txBody>
          <a:bodyPr>
            <a:normAutofit/>
          </a:bodyPr>
          <a:lstStyle/>
          <a:p>
            <a:pPr algn="ctr"/>
            <a:r>
              <a:rPr lang="pt-BR" sz="6000" b="1" dirty="0" smtClean="0"/>
              <a:t>DE ONDE VEM O ORGULHO?</a:t>
            </a:r>
            <a:endParaRPr lang="pt-BR" sz="6000" dirty="0"/>
          </a:p>
        </p:txBody>
      </p:sp>
      <p:sp>
        <p:nvSpPr>
          <p:cNvPr id="3" name="Espaço Reservado para Conteúdo 2"/>
          <p:cNvSpPr>
            <a:spLocks noGrp="1"/>
          </p:cNvSpPr>
          <p:nvPr>
            <p:ph idx="1"/>
          </p:nvPr>
        </p:nvSpPr>
        <p:spPr>
          <a:xfrm>
            <a:off x="838200" y="1526304"/>
            <a:ext cx="10515600" cy="4650659"/>
          </a:xfrm>
        </p:spPr>
        <p:txBody>
          <a:bodyPr>
            <a:noAutofit/>
          </a:bodyPr>
          <a:lstStyle/>
          <a:p>
            <a:pPr marL="0" indent="0">
              <a:buNone/>
            </a:pPr>
            <a:r>
              <a:rPr lang="pt-BR" dirty="0" smtClean="0"/>
              <a:t>A </a:t>
            </a:r>
            <a:r>
              <a:rPr lang="pt-BR" dirty="0"/>
              <a:t>Bíblia indica que tudo foi criada durante os seis dias da criação:</a:t>
            </a:r>
          </a:p>
          <a:p>
            <a:pPr marL="0" indent="0">
              <a:buNone/>
            </a:pPr>
            <a:r>
              <a:rPr lang="pt-BR" dirty="0"/>
              <a:t> </a:t>
            </a:r>
          </a:p>
          <a:p>
            <a:pPr marL="571500" indent="-571500">
              <a:buNone/>
            </a:pPr>
            <a:r>
              <a:rPr lang="pt-BR" dirty="0"/>
              <a:t>1.	É mencionado várias vezes a palavra “céus” em ligação a criação de Deus. De acordo com 2 Coríntios 12:2 há três céus. Não veja nenhuma razão Bíblico para pensar que o terceiro Céu (trono de Deus, templo, anjos, etc.) não foi incluído na semana de criação. A única razão para pensar que os anjos foram criados antes, era a falsa posição que a terra tem milhões de anos. </a:t>
            </a:r>
          </a:p>
          <a:p>
            <a:pPr marL="0" indent="0">
              <a:buNone/>
            </a:pPr>
            <a:r>
              <a:rPr lang="pt-BR" dirty="0"/>
              <a:t> </a:t>
            </a:r>
          </a:p>
          <a:p>
            <a:pPr marL="0" indent="0" algn="ctr">
              <a:buNone/>
            </a:pPr>
            <a:r>
              <a:rPr lang="pt-BR" dirty="0"/>
              <a:t>Gênesis 1:1;</a:t>
            </a:r>
          </a:p>
          <a:p>
            <a:pPr marL="0" indent="0" algn="ctr">
              <a:buNone/>
            </a:pPr>
            <a:r>
              <a:rPr lang="pt-BR" dirty="0"/>
              <a:t>“</a:t>
            </a:r>
            <a:r>
              <a:rPr lang="pt-BR" i="1" dirty="0"/>
              <a:t>No princípio criou Deus os </a:t>
            </a:r>
            <a:r>
              <a:rPr lang="pt-BR" b="1" i="1" dirty="0"/>
              <a:t>céus</a:t>
            </a:r>
            <a:r>
              <a:rPr lang="pt-BR" i="1" dirty="0"/>
              <a:t> e a terra</a:t>
            </a:r>
            <a:r>
              <a:rPr lang="pt-BR" dirty="0" smtClean="0"/>
              <a:t>.”</a:t>
            </a: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7</a:t>
            </a:fld>
            <a:endParaRPr lang="pt-BR" dirty="0"/>
          </a:p>
        </p:txBody>
      </p:sp>
    </p:spTree>
    <p:extLst>
      <p:ext uri="{BB962C8B-B14F-4D97-AF65-F5344CB8AC3E}">
        <p14:creationId xmlns:p14="http://schemas.microsoft.com/office/powerpoint/2010/main" val="393075910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AS MANIFESTAGÕES DO ORGULHO</a:t>
            </a:r>
          </a:p>
        </p:txBody>
      </p:sp>
      <p:sp>
        <p:nvSpPr>
          <p:cNvPr id="3" name="Espaço Reservado para Conteúdo 2"/>
          <p:cNvSpPr>
            <a:spLocks noGrp="1"/>
          </p:cNvSpPr>
          <p:nvPr>
            <p:ph idx="1"/>
          </p:nvPr>
        </p:nvSpPr>
        <p:spPr>
          <a:xfrm>
            <a:off x="558801" y="1354668"/>
            <a:ext cx="10989732" cy="5001682"/>
          </a:xfrm>
        </p:spPr>
        <p:txBody>
          <a:bodyPr>
            <a:normAutofit lnSpcReduction="10000"/>
          </a:bodyPr>
          <a:lstStyle/>
          <a:p>
            <a:pPr marL="0" indent="0" algn="ctr">
              <a:buNone/>
            </a:pPr>
            <a:r>
              <a:rPr lang="en-US" dirty="0" smtClean="0"/>
              <a:t>EU SOU MELHOR</a:t>
            </a:r>
          </a:p>
          <a:p>
            <a:pPr marL="0" indent="0">
              <a:buNone/>
            </a:pPr>
            <a:r>
              <a:rPr lang="pt-BR" b="1" dirty="0" smtClean="0"/>
              <a:t>Merece </a:t>
            </a:r>
            <a:r>
              <a:rPr lang="pt-BR" b="1" dirty="0"/>
              <a:t>mais do que os outros</a:t>
            </a:r>
            <a:r>
              <a:rPr lang="pt-BR" dirty="0"/>
              <a:t> - você acha que merece mais das coisas boas deste mundo do que outras pessoas? </a:t>
            </a:r>
          </a:p>
          <a:p>
            <a:pPr marL="0" indent="0">
              <a:buNone/>
            </a:pPr>
            <a:r>
              <a:rPr lang="pt-BR" b="1" dirty="0"/>
              <a:t>Pisa em cima dos outros</a:t>
            </a:r>
            <a:r>
              <a:rPr lang="pt-BR" dirty="0"/>
              <a:t> - você está disposto a perseguir seus objetivos egoístas, mesmo que isso signifique que outros sejam feridos no processo? </a:t>
            </a:r>
          </a:p>
          <a:p>
            <a:pPr marL="0" indent="0">
              <a:buNone/>
            </a:pPr>
            <a:r>
              <a:rPr lang="pt-BR" b="1" dirty="0"/>
              <a:t>Acha que Deus está satisfeito convosco</a:t>
            </a:r>
            <a:r>
              <a:rPr lang="pt-BR" dirty="0"/>
              <a:t> - você acha que Deus deve estar satisfeito com você por causa de quão ético ou religioso você é.</a:t>
            </a:r>
          </a:p>
          <a:p>
            <a:pPr marL="0" indent="0">
              <a:buNone/>
            </a:pPr>
            <a:r>
              <a:rPr lang="pt-BR" b="1" dirty="0"/>
              <a:t>Não precisa dos outros</a:t>
            </a:r>
            <a:r>
              <a:rPr lang="pt-BR" dirty="0"/>
              <a:t> - você já pensou que realmente não precisa de </a:t>
            </a:r>
          </a:p>
          <a:p>
            <a:pPr marL="0" indent="0">
              <a:buNone/>
            </a:pPr>
            <a:r>
              <a:rPr lang="pt-BR" dirty="0"/>
              <a:t>Deus ou de outras pessoas?</a:t>
            </a:r>
          </a:p>
          <a:p>
            <a:pPr marL="0" indent="0">
              <a:buNone/>
            </a:pPr>
            <a:r>
              <a:rPr lang="pt-BR" b="1" dirty="0"/>
              <a:t>Dificuldade em ter empatia</a:t>
            </a:r>
            <a:r>
              <a:rPr lang="pt-BR" dirty="0"/>
              <a:t> - luta para ter empatia com as tristezas dos outros. </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70</a:t>
            </a:fld>
            <a:endParaRPr lang="pt-BR" dirty="0"/>
          </a:p>
        </p:txBody>
      </p:sp>
    </p:spTree>
    <p:extLst>
      <p:ext uri="{BB962C8B-B14F-4D97-AF65-F5344CB8AC3E}">
        <p14:creationId xmlns:p14="http://schemas.microsoft.com/office/powerpoint/2010/main" val="157205369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AS MANIFESTAGÕES DO ORGULHO</a:t>
            </a:r>
          </a:p>
        </p:txBody>
      </p:sp>
      <p:sp>
        <p:nvSpPr>
          <p:cNvPr id="3" name="Espaço Reservado para Conteúdo 2"/>
          <p:cNvSpPr>
            <a:spLocks noGrp="1"/>
          </p:cNvSpPr>
          <p:nvPr>
            <p:ph idx="1"/>
          </p:nvPr>
        </p:nvSpPr>
        <p:spPr>
          <a:xfrm>
            <a:off x="558801" y="1354668"/>
            <a:ext cx="10989732" cy="5001682"/>
          </a:xfrm>
        </p:spPr>
        <p:txBody>
          <a:bodyPr>
            <a:normAutofit/>
          </a:bodyPr>
          <a:lstStyle/>
          <a:p>
            <a:pPr marL="0" indent="0" algn="ctr">
              <a:buNone/>
            </a:pPr>
            <a:r>
              <a:rPr lang="en-US" dirty="0" smtClean="0"/>
              <a:t>EU SOU MELHOR</a:t>
            </a:r>
          </a:p>
          <a:p>
            <a:pPr marL="0" indent="0">
              <a:buNone/>
            </a:pPr>
            <a:r>
              <a:rPr lang="pt-BR" b="1" dirty="0"/>
              <a:t>Evitar os "Melhores"</a:t>
            </a:r>
            <a:r>
              <a:rPr lang="pt-BR" dirty="0"/>
              <a:t> - evitando pessoas que são melhores do que você em alguma coisa. Eu fico com ciúmes se alguém é melhor do que eu. </a:t>
            </a:r>
          </a:p>
          <a:p>
            <a:pPr marL="0" indent="0">
              <a:buNone/>
            </a:pPr>
            <a:r>
              <a:rPr lang="pt-BR" b="1" dirty="0"/>
              <a:t>Dificuldade em amar os outros</a:t>
            </a:r>
            <a:r>
              <a:rPr lang="pt-BR" dirty="0"/>
              <a:t> - não quero colocar outros diante de mim. </a:t>
            </a:r>
          </a:p>
          <a:p>
            <a:pPr marL="0" indent="0">
              <a:buNone/>
            </a:pPr>
            <a:r>
              <a:rPr lang="pt-BR" b="1" dirty="0"/>
              <a:t>Criticar os outros</a:t>
            </a:r>
            <a:r>
              <a:rPr lang="pt-BR" dirty="0"/>
              <a:t> - encontrando facilmente falhas em outras pessoas. </a:t>
            </a:r>
          </a:p>
          <a:p>
            <a:pPr marL="0" indent="0">
              <a:buNone/>
            </a:pPr>
            <a:r>
              <a:rPr lang="pt-BR" dirty="0"/>
              <a:t>Eu aponto os erros dos outros porque estou aborrecido. </a:t>
            </a:r>
          </a:p>
          <a:p>
            <a:pPr marL="0" indent="0">
              <a:buNone/>
            </a:pPr>
            <a:r>
              <a:rPr lang="pt-BR" b="1" dirty="0"/>
              <a:t>Exigir minha vontade</a:t>
            </a:r>
            <a:r>
              <a:rPr lang="pt-BR" dirty="0"/>
              <a:t> - se as pessoas não seguirem meu conselho, elas se arrependerão mais tarde. Se eu discordo de alguém, é porque ela é excessivamente emocional ou falha. Se eu não consertar uma situação, quem o fará? </a:t>
            </a:r>
            <a:br>
              <a:rPr lang="pt-BR" dirty="0"/>
            </a:b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71</a:t>
            </a:fld>
            <a:endParaRPr lang="pt-BR" dirty="0"/>
          </a:p>
        </p:txBody>
      </p:sp>
    </p:spTree>
    <p:extLst>
      <p:ext uri="{BB962C8B-B14F-4D97-AF65-F5344CB8AC3E}">
        <p14:creationId xmlns:p14="http://schemas.microsoft.com/office/powerpoint/2010/main" val="157149687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AS MANIFESTAGÕES DO ORGULHO</a:t>
            </a:r>
          </a:p>
        </p:txBody>
      </p:sp>
      <p:sp>
        <p:nvSpPr>
          <p:cNvPr id="3" name="Espaço Reservado para Conteúdo 2"/>
          <p:cNvSpPr>
            <a:spLocks noGrp="1"/>
          </p:cNvSpPr>
          <p:nvPr>
            <p:ph idx="1"/>
          </p:nvPr>
        </p:nvSpPr>
        <p:spPr>
          <a:xfrm>
            <a:off x="558801" y="1354668"/>
            <a:ext cx="10989732" cy="5001682"/>
          </a:xfrm>
        </p:spPr>
        <p:txBody>
          <a:bodyPr>
            <a:normAutofit lnSpcReduction="10000"/>
          </a:bodyPr>
          <a:lstStyle/>
          <a:p>
            <a:pPr marL="0" indent="0" algn="ctr">
              <a:buNone/>
            </a:pPr>
            <a:r>
              <a:rPr lang="en-US" dirty="0" smtClean="0"/>
              <a:t>EU SOU MELHOR</a:t>
            </a:r>
          </a:p>
          <a:p>
            <a:pPr marL="0" indent="0">
              <a:buNone/>
            </a:pPr>
            <a:r>
              <a:rPr lang="pt-BR" b="1" dirty="0"/>
              <a:t>Rebelde</a:t>
            </a:r>
            <a:r>
              <a:rPr lang="pt-BR" dirty="0"/>
              <a:t> - tenho dificuldade em confiar ou ouvir meus líderes. Acha que sabe tudo, então escolhe caminhos que muitas vezes são contra a vontade de Deus. </a:t>
            </a:r>
            <a:br>
              <a:rPr lang="pt-BR" dirty="0"/>
            </a:br>
            <a:r>
              <a:rPr lang="pt-BR" b="1" dirty="0"/>
              <a:t>Rejeitar ajuda</a:t>
            </a:r>
            <a:r>
              <a:rPr lang="pt-BR" dirty="0"/>
              <a:t> - se não peco ajuda porque é constrangedor. </a:t>
            </a:r>
          </a:p>
          <a:p>
            <a:pPr marL="0" indent="0">
              <a:buNone/>
            </a:pPr>
            <a:r>
              <a:rPr lang="pt-BR" b="1" dirty="0"/>
              <a:t>Não perdoa outros</a:t>
            </a:r>
            <a:r>
              <a:rPr lang="pt-BR" dirty="0"/>
              <a:t> </a:t>
            </a:r>
            <a:r>
              <a:rPr lang="pt-BR" dirty="0" smtClean="0"/>
              <a:t>- </a:t>
            </a:r>
            <a:r>
              <a:rPr lang="pt-BR" dirty="0"/>
              <a:t>Não pede perdão ou perdoa. Tenho dificuldade em me desculpar ou admitir coisas erradas. </a:t>
            </a:r>
            <a:br>
              <a:rPr lang="pt-BR" dirty="0"/>
            </a:br>
            <a:r>
              <a:rPr lang="pt-BR" b="1" dirty="0"/>
              <a:t>Não </a:t>
            </a:r>
            <a:r>
              <a:rPr lang="pt-BR" b="1" dirty="0" smtClean="0"/>
              <a:t>aprende com </a:t>
            </a:r>
            <a:r>
              <a:rPr lang="pt-BR" b="1" dirty="0"/>
              <a:t>outros</a:t>
            </a:r>
            <a:r>
              <a:rPr lang="pt-BR" dirty="0"/>
              <a:t> - quase não aprendo coisas novas com outras pessoas. </a:t>
            </a:r>
            <a:br>
              <a:rPr lang="pt-BR" dirty="0"/>
            </a:br>
            <a:r>
              <a:rPr lang="pt-BR" b="1" dirty="0"/>
              <a:t>Rejeitar conselho</a:t>
            </a:r>
            <a:r>
              <a:rPr lang="pt-BR" dirty="0"/>
              <a:t> - eu não aceitaria conselhos de ninguém porque não </a:t>
            </a:r>
            <a:r>
              <a:rPr lang="pt-BR" dirty="0" smtClean="0"/>
              <a:t>necessito.</a:t>
            </a:r>
            <a:endParaRPr lang="pt-BR" dirty="0"/>
          </a:p>
          <a:p>
            <a:pPr marL="0" indent="0">
              <a:buNone/>
            </a:pPr>
            <a:r>
              <a:rPr lang="pt-BR" b="1" dirty="0"/>
              <a:t>Não ajuda em casa</a:t>
            </a:r>
            <a:r>
              <a:rPr lang="pt-BR" dirty="0"/>
              <a:t> - eu não deveria ter que fazer certas tarefas. Eu ganhei o direito de não fazer isso. </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72</a:t>
            </a:fld>
            <a:endParaRPr lang="pt-BR" dirty="0"/>
          </a:p>
        </p:txBody>
      </p:sp>
    </p:spTree>
    <p:extLst>
      <p:ext uri="{BB962C8B-B14F-4D97-AF65-F5344CB8AC3E}">
        <p14:creationId xmlns:p14="http://schemas.microsoft.com/office/powerpoint/2010/main" val="388566237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AS MANIFESTAGÕES DO ORGULHO</a:t>
            </a:r>
          </a:p>
        </p:txBody>
      </p:sp>
      <p:sp>
        <p:nvSpPr>
          <p:cNvPr id="3" name="Espaço Reservado para Conteúdo 2"/>
          <p:cNvSpPr>
            <a:spLocks noGrp="1"/>
          </p:cNvSpPr>
          <p:nvPr>
            <p:ph idx="1"/>
          </p:nvPr>
        </p:nvSpPr>
        <p:spPr>
          <a:xfrm>
            <a:off x="558801" y="1354667"/>
            <a:ext cx="10989732" cy="5503333"/>
          </a:xfrm>
        </p:spPr>
        <p:txBody>
          <a:bodyPr>
            <a:normAutofit/>
          </a:bodyPr>
          <a:lstStyle/>
          <a:p>
            <a:pPr marL="0" indent="0" algn="ctr">
              <a:buNone/>
            </a:pPr>
            <a:r>
              <a:rPr lang="en-US" dirty="0" smtClean="0"/>
              <a:t>EU SOU MELHOR</a:t>
            </a:r>
          </a:p>
          <a:p>
            <a:pPr marL="0" indent="0">
              <a:buNone/>
            </a:pPr>
            <a:r>
              <a:rPr lang="pt-BR" b="1" dirty="0"/>
              <a:t>Outros são sensíveis</a:t>
            </a:r>
            <a:r>
              <a:rPr lang="pt-BR" dirty="0"/>
              <a:t> - eles são muito sensíveis ou negativos se eu ferir seus sentimentos. Se eu discordar de alguém, presumo que a opinião dela está errada porque ela é excessivamente emocional ou falha. </a:t>
            </a:r>
          </a:p>
          <a:p>
            <a:pPr marL="0" indent="0">
              <a:buNone/>
            </a:pPr>
            <a:r>
              <a:rPr lang="pt-BR" b="1" dirty="0"/>
              <a:t>Não elogia outros</a:t>
            </a:r>
            <a:r>
              <a:rPr lang="pt-BR" dirty="0"/>
              <a:t> - tenho dificuldade em elogiar outras pessoas. </a:t>
            </a:r>
          </a:p>
          <a:p>
            <a:pPr marL="0" indent="0">
              <a:buNone/>
            </a:pPr>
            <a:r>
              <a:rPr lang="pt-BR" b="1" dirty="0"/>
              <a:t>Categoriza outros</a:t>
            </a:r>
            <a:r>
              <a:rPr lang="pt-BR" dirty="0"/>
              <a:t> - eu coloco as pessoas em categorias e as classifico por nível de sucesso </a:t>
            </a:r>
            <a:r>
              <a:rPr lang="pt-BR" dirty="0" smtClean="0"/>
              <a:t>e importância</a:t>
            </a:r>
            <a:r>
              <a:rPr lang="pt-BR" dirty="0"/>
              <a:t>. </a:t>
            </a:r>
          </a:p>
          <a:p>
            <a:pPr marL="0" indent="0">
              <a:buNone/>
            </a:pPr>
            <a:r>
              <a:rPr lang="pt-BR" b="1" dirty="0"/>
              <a:t>Auto Justo</a:t>
            </a:r>
            <a:r>
              <a:rPr lang="pt-BR" dirty="0"/>
              <a:t> - a crença de que você é melhor do que outros e </a:t>
            </a:r>
            <a:r>
              <a:rPr lang="pt-BR" dirty="0" smtClean="0"/>
              <a:t>foi abençoado, </a:t>
            </a:r>
            <a:r>
              <a:rPr lang="pt-BR" dirty="0"/>
              <a:t>porque você é "especial" e "trabalhou" mais difícil do que todos os outros. Você crítica, julga e se apresenta como alguém competente, um sabe-tudo ou condescendente. </a:t>
            </a: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73</a:t>
            </a:fld>
            <a:endParaRPr lang="pt-BR" dirty="0"/>
          </a:p>
        </p:txBody>
      </p:sp>
    </p:spTree>
    <p:extLst>
      <p:ext uri="{BB962C8B-B14F-4D97-AF65-F5344CB8AC3E}">
        <p14:creationId xmlns:p14="http://schemas.microsoft.com/office/powerpoint/2010/main" val="182472186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AS MANIFESTAGÕES DO ORGULHO</a:t>
            </a:r>
          </a:p>
        </p:txBody>
      </p:sp>
      <p:sp>
        <p:nvSpPr>
          <p:cNvPr id="3" name="Espaço Reservado para Conteúdo 2"/>
          <p:cNvSpPr>
            <a:spLocks noGrp="1"/>
          </p:cNvSpPr>
          <p:nvPr>
            <p:ph idx="1"/>
          </p:nvPr>
        </p:nvSpPr>
        <p:spPr>
          <a:xfrm>
            <a:off x="300567" y="1218143"/>
            <a:ext cx="11590865" cy="5775324"/>
          </a:xfrm>
        </p:spPr>
        <p:txBody>
          <a:bodyPr>
            <a:normAutofit lnSpcReduction="10000"/>
          </a:bodyPr>
          <a:lstStyle/>
          <a:p>
            <a:pPr marL="0" indent="0" algn="ctr">
              <a:buNone/>
            </a:pPr>
            <a:r>
              <a:rPr lang="en-US" dirty="0" smtClean="0"/>
              <a:t>EU SOU MELHOR</a:t>
            </a:r>
          </a:p>
          <a:p>
            <a:pPr marL="0" indent="0">
              <a:buNone/>
            </a:pPr>
            <a:r>
              <a:rPr lang="pt-BR" b="1" dirty="0"/>
              <a:t>Controle</a:t>
            </a:r>
            <a:r>
              <a:rPr lang="pt-BR" dirty="0"/>
              <a:t> - tentar controlar a </a:t>
            </a:r>
            <a:r>
              <a:rPr lang="pt-BR" dirty="0" smtClean="0"/>
              <a:t>vida</a:t>
            </a:r>
            <a:r>
              <a:rPr lang="pt-BR" dirty="0"/>
              <a:t>, as ações dos outros e as situações significa que você se considera mais capaz de Deus. Essas características tornam um desafio </a:t>
            </a:r>
            <a:r>
              <a:rPr lang="pt-BR" dirty="0" smtClean="0"/>
              <a:t>para abrir a </a:t>
            </a:r>
            <a:r>
              <a:rPr lang="pt-BR" dirty="0"/>
              <a:t>mão de Deus.</a:t>
            </a:r>
          </a:p>
          <a:p>
            <a:pPr marL="0" indent="0">
              <a:buNone/>
            </a:pPr>
            <a:r>
              <a:rPr lang="pt-BR" b="1" dirty="0"/>
              <a:t>Fome de poder</a:t>
            </a:r>
            <a:r>
              <a:rPr lang="pt-BR" dirty="0"/>
              <a:t> - você deve estar certo o tempo todo e estar no comando ou você se sentirá insignificante. </a:t>
            </a:r>
          </a:p>
          <a:p>
            <a:pPr marL="0" indent="0">
              <a:buNone/>
            </a:pPr>
            <a:r>
              <a:rPr lang="pt-BR" b="1" dirty="0"/>
              <a:t>Julgamento</a:t>
            </a:r>
            <a:r>
              <a:rPr lang="pt-BR" dirty="0"/>
              <a:t> - você acredita que fez tudo sozinho e ninguém o ajudou. Todo mundo que não está no seu nível não é tão trabalhador e dedicado quanto você. </a:t>
            </a:r>
          </a:p>
          <a:p>
            <a:pPr marL="0" indent="0">
              <a:buNone/>
            </a:pPr>
            <a:r>
              <a:rPr lang="pt-BR" b="1" dirty="0"/>
              <a:t>Ingrato</a:t>
            </a:r>
            <a:r>
              <a:rPr lang="pt-BR" dirty="0"/>
              <a:t> </a:t>
            </a:r>
            <a:r>
              <a:rPr lang="pt-BR" dirty="0" smtClean="0"/>
              <a:t>- </a:t>
            </a:r>
            <a:r>
              <a:rPr lang="pt-BR" dirty="0"/>
              <a:t>não tem capacidade de ser grato pelas coisas, porque não saem de acordo com sua vontade. </a:t>
            </a:r>
          </a:p>
          <a:p>
            <a:pPr marL="0" indent="0">
              <a:buNone/>
            </a:pPr>
            <a:r>
              <a:rPr lang="pt-BR" b="1" dirty="0"/>
              <a:t>Ser exaltado</a:t>
            </a:r>
            <a:r>
              <a:rPr lang="pt-BR" dirty="0"/>
              <a:t> - tem o desejo de ser exaltado em vez de glorificar a Deus. A pessoa orgulhosa está confiante em sua própria habilidade e não confia na graça de Deus. </a:t>
            </a: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74</a:t>
            </a:fld>
            <a:endParaRPr lang="pt-BR" dirty="0"/>
          </a:p>
        </p:txBody>
      </p:sp>
    </p:spTree>
    <p:extLst>
      <p:ext uri="{BB962C8B-B14F-4D97-AF65-F5344CB8AC3E}">
        <p14:creationId xmlns:p14="http://schemas.microsoft.com/office/powerpoint/2010/main" val="296794779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AS MANIFESTAGÕES DO ORGULHO</a:t>
            </a:r>
          </a:p>
        </p:txBody>
      </p:sp>
      <p:sp>
        <p:nvSpPr>
          <p:cNvPr id="3" name="Espaço Reservado para Conteúdo 2"/>
          <p:cNvSpPr>
            <a:spLocks noGrp="1"/>
          </p:cNvSpPr>
          <p:nvPr>
            <p:ph idx="1"/>
          </p:nvPr>
        </p:nvSpPr>
        <p:spPr>
          <a:xfrm>
            <a:off x="558801" y="1354667"/>
            <a:ext cx="10989732" cy="5366807"/>
          </a:xfrm>
        </p:spPr>
        <p:txBody>
          <a:bodyPr>
            <a:normAutofit lnSpcReduction="10000"/>
          </a:bodyPr>
          <a:lstStyle/>
          <a:p>
            <a:pPr marL="0" indent="0" algn="ctr">
              <a:buNone/>
            </a:pPr>
            <a:r>
              <a:rPr lang="pt-BR" dirty="0"/>
              <a:t>EU MEREÇO </a:t>
            </a:r>
            <a:r>
              <a:rPr lang="pt-BR" dirty="0" smtClean="0"/>
              <a:t>MELHOR</a:t>
            </a:r>
          </a:p>
          <a:p>
            <a:pPr marL="0" indent="0" algn="ctr">
              <a:buNone/>
            </a:pPr>
            <a:r>
              <a:rPr lang="pt-BR" b="1" dirty="0"/>
              <a:t>Mágoa</a:t>
            </a:r>
            <a:endParaRPr lang="pt-BR" dirty="0"/>
          </a:p>
          <a:p>
            <a:pPr marL="0" indent="0">
              <a:buNone/>
            </a:pPr>
            <a:r>
              <a:rPr lang="pt-BR" b="1" dirty="0"/>
              <a:t>Ficar ofendido</a:t>
            </a:r>
            <a:r>
              <a:rPr lang="pt-BR" dirty="0"/>
              <a:t> - porque eu ou minha família fomos tratados de uma forma que estava "abaixo de mim </a:t>
            </a:r>
            <a:r>
              <a:rPr lang="pt-BR" dirty="0" smtClean="0"/>
              <a:t>ou de </a:t>
            </a:r>
            <a:r>
              <a:rPr lang="pt-BR" dirty="0"/>
              <a:t>nós". Eu ou nós deveríamos ter tido um tratamento melhor ou mais justo. </a:t>
            </a:r>
          </a:p>
          <a:p>
            <a:pPr marL="0" indent="0">
              <a:buNone/>
            </a:pPr>
            <a:r>
              <a:rPr lang="pt-BR" b="1" dirty="0"/>
              <a:t>Ficar agitado e inquieto</a:t>
            </a:r>
            <a:r>
              <a:rPr lang="pt-BR" dirty="0"/>
              <a:t> - porque as pessoas têm falado negativamente sobre mim pelas minhas costas. Não posso suportar a reprovação e a desonra, então tenho que correr tentando explicar minhas ações ou motivos. </a:t>
            </a:r>
          </a:p>
          <a:p>
            <a:pPr marL="0" indent="0">
              <a:buNone/>
            </a:pPr>
            <a:r>
              <a:rPr lang="pt-BR" b="1" dirty="0"/>
              <a:t>Criticar outros</a:t>
            </a:r>
            <a:r>
              <a:rPr lang="pt-BR" dirty="0"/>
              <a:t> - eu critico ou fico com ciúme de alguém que chama mais atenção. </a:t>
            </a:r>
          </a:p>
          <a:p>
            <a:pPr marL="0" indent="0">
              <a:buNone/>
            </a:pPr>
            <a:r>
              <a:rPr lang="pt-BR" b="1" dirty="0"/>
              <a:t>Merece coisas boas</a:t>
            </a:r>
            <a:r>
              <a:rPr lang="pt-BR" dirty="0"/>
              <a:t> - mereço coisas boas porque trabalho muito </a:t>
            </a:r>
            <a:r>
              <a:rPr lang="pt-BR" dirty="0" smtClean="0"/>
              <a:t>e/ou </a:t>
            </a:r>
            <a:r>
              <a:rPr lang="pt-BR" dirty="0"/>
              <a:t>oro com frequência. </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75</a:t>
            </a:fld>
            <a:endParaRPr lang="pt-BR" dirty="0"/>
          </a:p>
        </p:txBody>
      </p:sp>
    </p:spTree>
    <p:extLst>
      <p:ext uri="{BB962C8B-B14F-4D97-AF65-F5344CB8AC3E}">
        <p14:creationId xmlns:p14="http://schemas.microsoft.com/office/powerpoint/2010/main" val="406184320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AS MANIFESTAGÕES DO ORGULHO</a:t>
            </a:r>
          </a:p>
        </p:txBody>
      </p:sp>
      <p:sp>
        <p:nvSpPr>
          <p:cNvPr id="3" name="Espaço Reservado para Conteúdo 2"/>
          <p:cNvSpPr>
            <a:spLocks noGrp="1"/>
          </p:cNvSpPr>
          <p:nvPr>
            <p:ph idx="1"/>
          </p:nvPr>
        </p:nvSpPr>
        <p:spPr>
          <a:xfrm>
            <a:off x="364067" y="1354668"/>
            <a:ext cx="11540065" cy="5366807"/>
          </a:xfrm>
        </p:spPr>
        <p:txBody>
          <a:bodyPr>
            <a:normAutofit/>
          </a:bodyPr>
          <a:lstStyle/>
          <a:p>
            <a:pPr marL="0" indent="0" algn="ctr">
              <a:buNone/>
            </a:pPr>
            <a:r>
              <a:rPr lang="pt-BR" dirty="0"/>
              <a:t>EU MEREÇO </a:t>
            </a:r>
            <a:r>
              <a:rPr lang="pt-BR" dirty="0" smtClean="0"/>
              <a:t>MELHOR</a:t>
            </a:r>
          </a:p>
          <a:p>
            <a:pPr marL="0" indent="0">
              <a:buNone/>
            </a:pPr>
            <a:r>
              <a:rPr lang="pt-BR" b="1" dirty="0"/>
              <a:t>Não confia em outros</a:t>
            </a:r>
            <a:r>
              <a:rPr lang="pt-BR" dirty="0"/>
              <a:t> - tenho dificuldade em confiar ou ouvir meus líderes. </a:t>
            </a:r>
          </a:p>
          <a:p>
            <a:pPr marL="0" indent="0">
              <a:buNone/>
            </a:pPr>
            <a:r>
              <a:rPr lang="pt-BR" b="1" dirty="0"/>
              <a:t>Inseguro</a:t>
            </a:r>
            <a:r>
              <a:rPr lang="pt-BR" dirty="0"/>
              <a:t>: você tem um ego frágil que é facilmente ferido, ofendido e desencadeado. Você procura esconder suas sensibilidades do mundo e exalar confiança ou resistência</a:t>
            </a:r>
            <a:r>
              <a:rPr lang="pt-BR" dirty="0" smtClean="0"/>
              <a:t>.</a:t>
            </a:r>
            <a:endParaRPr lang="pt-BR" dirty="0"/>
          </a:p>
          <a:p>
            <a:pPr marL="0" indent="0" algn="ctr">
              <a:buNone/>
            </a:pPr>
            <a:r>
              <a:rPr lang="pt-BR" b="1" dirty="0"/>
              <a:t>Ira</a:t>
            </a:r>
            <a:endParaRPr lang="pt-BR" dirty="0"/>
          </a:p>
          <a:p>
            <a:pPr marL="0" indent="0">
              <a:buNone/>
            </a:pPr>
            <a:r>
              <a:rPr lang="pt-BR" b="1" dirty="0"/>
              <a:t>Ficar com raiva</a:t>
            </a:r>
            <a:r>
              <a:rPr lang="pt-BR" dirty="0"/>
              <a:t> - como as pessoas se atrevem a me tratar assim ou falar comigo dessa maneira? - Eu que sou tão importante. </a:t>
            </a:r>
          </a:p>
          <a:p>
            <a:pPr marL="0" indent="0">
              <a:buNone/>
            </a:pPr>
            <a:r>
              <a:rPr lang="pt-BR" b="1" dirty="0"/>
              <a:t>Ficar desanimado</a:t>
            </a:r>
            <a:r>
              <a:rPr lang="pt-BR" dirty="0"/>
              <a:t> - porque as coisas não acontecem como eu gostaria e não vejo como irão. Isso não parece orgulho, mas é pecado, porque meus sentimentos e planos ocupam uma posição mais elevada em minha Vida do que a vontade e liderança de Deus. </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76</a:t>
            </a:fld>
            <a:endParaRPr lang="pt-BR" dirty="0"/>
          </a:p>
        </p:txBody>
      </p:sp>
    </p:spTree>
    <p:extLst>
      <p:ext uri="{BB962C8B-B14F-4D97-AF65-F5344CB8AC3E}">
        <p14:creationId xmlns:p14="http://schemas.microsoft.com/office/powerpoint/2010/main" val="62211804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AS MANIFESTAGÕES DO ORGULHO</a:t>
            </a:r>
          </a:p>
        </p:txBody>
      </p:sp>
      <p:sp>
        <p:nvSpPr>
          <p:cNvPr id="3" name="Espaço Reservado para Conteúdo 2"/>
          <p:cNvSpPr>
            <a:spLocks noGrp="1"/>
          </p:cNvSpPr>
          <p:nvPr>
            <p:ph idx="1"/>
          </p:nvPr>
        </p:nvSpPr>
        <p:spPr>
          <a:xfrm>
            <a:off x="558801" y="1354668"/>
            <a:ext cx="10989732" cy="5001682"/>
          </a:xfrm>
        </p:spPr>
        <p:txBody>
          <a:bodyPr>
            <a:normAutofit lnSpcReduction="10000"/>
          </a:bodyPr>
          <a:lstStyle/>
          <a:p>
            <a:pPr marL="0" indent="0" algn="ctr">
              <a:buNone/>
            </a:pPr>
            <a:r>
              <a:rPr lang="pt-BR" dirty="0"/>
              <a:t>EU MEREÇO </a:t>
            </a:r>
            <a:r>
              <a:rPr lang="pt-BR" dirty="0" smtClean="0"/>
              <a:t>MELHOR</a:t>
            </a:r>
          </a:p>
          <a:p>
            <a:pPr marL="0" indent="0">
              <a:buNone/>
            </a:pPr>
            <a:r>
              <a:rPr lang="pt-BR" b="1" dirty="0"/>
              <a:t>Ficar irado com crítica</a:t>
            </a:r>
            <a:r>
              <a:rPr lang="pt-BR" dirty="0"/>
              <a:t> - não </a:t>
            </a:r>
            <a:r>
              <a:rPr lang="pt-BR" dirty="0" smtClean="0"/>
              <a:t>conseguem </a:t>
            </a:r>
            <a:r>
              <a:rPr lang="pt-BR" dirty="0"/>
              <a:t>receber críticas dos outros. Tenho tendência a ficar irritado ou a criticar as falhas dos outros. </a:t>
            </a:r>
          </a:p>
          <a:p>
            <a:pPr marL="0" indent="0">
              <a:buNone/>
            </a:pPr>
            <a:r>
              <a:rPr lang="pt-BR" b="1" dirty="0"/>
              <a:t>Odiar discórdia</a:t>
            </a:r>
            <a:r>
              <a:rPr lang="pt-BR" dirty="0"/>
              <a:t> - se alguém discordar de mim, fico chateado ou frustrado.</a:t>
            </a:r>
          </a:p>
          <a:p>
            <a:pPr marL="0" indent="0">
              <a:buNone/>
            </a:pPr>
            <a:r>
              <a:rPr lang="pt-BR" dirty="0"/>
              <a:t> </a:t>
            </a:r>
          </a:p>
          <a:p>
            <a:pPr marL="0" indent="0" algn="ctr">
              <a:buNone/>
            </a:pPr>
            <a:r>
              <a:rPr lang="pt-BR" b="1" dirty="0"/>
              <a:t>Medo</a:t>
            </a:r>
            <a:endParaRPr lang="pt-BR" dirty="0"/>
          </a:p>
          <a:p>
            <a:pPr marL="0" indent="0">
              <a:buNone/>
            </a:pPr>
            <a:r>
              <a:rPr lang="pt-BR" b="1" dirty="0"/>
              <a:t>Ser passivo e inativo</a:t>
            </a:r>
            <a:r>
              <a:rPr lang="pt-BR" dirty="0"/>
              <a:t> - porque não sinto que posso fazer as coisas perfeitamente. Posso cometer um erro e parecer estupido. Então, se eu não consigo ser perfeito, não vou fazer nada. </a:t>
            </a:r>
          </a:p>
          <a:p>
            <a:pPr marL="0" indent="0">
              <a:buNone/>
            </a:pPr>
            <a:r>
              <a:rPr lang="pt-BR" b="1" dirty="0"/>
              <a:t>Ficar calado e não dizer o que penso</a:t>
            </a:r>
            <a:r>
              <a:rPr lang="pt-BR" dirty="0"/>
              <a:t>- porque posso dizer algo que é um erro. Tento evitar sentir culpa e vergonha. </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77</a:t>
            </a:fld>
            <a:endParaRPr lang="pt-BR" dirty="0"/>
          </a:p>
        </p:txBody>
      </p:sp>
    </p:spTree>
    <p:extLst>
      <p:ext uri="{BB962C8B-B14F-4D97-AF65-F5344CB8AC3E}">
        <p14:creationId xmlns:p14="http://schemas.microsoft.com/office/powerpoint/2010/main" val="3579169282"/>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AS MANIFESTAGÕES DO ORGULHO</a:t>
            </a:r>
          </a:p>
        </p:txBody>
      </p:sp>
      <p:sp>
        <p:nvSpPr>
          <p:cNvPr id="3" name="Espaço Reservado para Conteúdo 2"/>
          <p:cNvSpPr>
            <a:spLocks noGrp="1"/>
          </p:cNvSpPr>
          <p:nvPr>
            <p:ph idx="1"/>
          </p:nvPr>
        </p:nvSpPr>
        <p:spPr>
          <a:xfrm>
            <a:off x="118533" y="1354668"/>
            <a:ext cx="11938000" cy="5503332"/>
          </a:xfrm>
        </p:spPr>
        <p:txBody>
          <a:bodyPr>
            <a:normAutofit/>
          </a:bodyPr>
          <a:lstStyle/>
          <a:p>
            <a:pPr marL="0" indent="0" algn="ctr">
              <a:buNone/>
            </a:pPr>
            <a:r>
              <a:rPr lang="pt-BR" dirty="0"/>
              <a:t>EU MEREÇO </a:t>
            </a:r>
            <a:r>
              <a:rPr lang="pt-BR" dirty="0" smtClean="0"/>
              <a:t>MELHOR</a:t>
            </a:r>
          </a:p>
          <a:p>
            <a:pPr marL="0" indent="0">
              <a:buNone/>
            </a:pPr>
            <a:r>
              <a:rPr lang="pt-BR" b="1" dirty="0" smtClean="0"/>
              <a:t>Mentir</a:t>
            </a:r>
            <a:r>
              <a:rPr lang="pt-BR" dirty="0" smtClean="0"/>
              <a:t> </a:t>
            </a:r>
            <a:r>
              <a:rPr lang="pt-BR" dirty="0"/>
              <a:t>- porque se eu falar a verdade as pessoas vão pensar mal de mim ou eu poderia entrar em apuros e é vital que todos pensam bem de mim. </a:t>
            </a:r>
          </a:p>
          <a:p>
            <a:pPr marL="0" indent="0">
              <a:buNone/>
            </a:pPr>
            <a:r>
              <a:rPr lang="pt-BR" b="1" dirty="0"/>
              <a:t>Medo dos outros</a:t>
            </a:r>
            <a:r>
              <a:rPr lang="pt-BR" dirty="0"/>
              <a:t> - tenho medo do que as pessoas pensam de mim. Tenho medo que as pessoas tirem proveito de minha fraqueza. </a:t>
            </a:r>
          </a:p>
          <a:p>
            <a:pPr marL="0" indent="0">
              <a:buNone/>
            </a:pPr>
            <a:r>
              <a:rPr lang="pt-BR" b="1" dirty="0"/>
              <a:t>Medo de revelar emoções</a:t>
            </a:r>
            <a:r>
              <a:rPr lang="pt-BR" dirty="0"/>
              <a:t> - tenho dificuldade em ser vulnerável e compartilhar minhas emoções. </a:t>
            </a:r>
          </a:p>
          <a:p>
            <a:pPr marL="0" indent="0" algn="ctr">
              <a:buNone/>
            </a:pPr>
            <a:r>
              <a:rPr lang="pt-BR" b="1" dirty="0"/>
              <a:t>Valor Pessoal</a:t>
            </a:r>
            <a:endParaRPr lang="pt-BR" dirty="0"/>
          </a:p>
          <a:p>
            <a:pPr marL="0" indent="0">
              <a:buNone/>
            </a:pPr>
            <a:r>
              <a:rPr lang="pt-BR" b="1" dirty="0" smtClean="0"/>
              <a:t>Precisa de elogios </a:t>
            </a:r>
            <a:r>
              <a:rPr lang="pt-BR" dirty="0"/>
              <a:t>- deseja de receber mais elogios. Sentir auto piedade quando não é elogiado. Se </a:t>
            </a:r>
            <a:r>
              <a:rPr lang="pt-BR" dirty="0" smtClean="0"/>
              <a:t>sente </a:t>
            </a:r>
            <a:r>
              <a:rPr lang="pt-BR" dirty="0"/>
              <a:t>muito mal por não ser reconhecido. </a:t>
            </a: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78</a:t>
            </a:fld>
            <a:endParaRPr lang="pt-BR" dirty="0"/>
          </a:p>
        </p:txBody>
      </p:sp>
    </p:spTree>
    <p:extLst>
      <p:ext uri="{BB962C8B-B14F-4D97-AF65-F5344CB8AC3E}">
        <p14:creationId xmlns:p14="http://schemas.microsoft.com/office/powerpoint/2010/main" val="247929771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AS MANIFESTAGÕES DO ORGULHO</a:t>
            </a:r>
          </a:p>
        </p:txBody>
      </p:sp>
      <p:sp>
        <p:nvSpPr>
          <p:cNvPr id="3" name="Espaço Reservado para Conteúdo 2"/>
          <p:cNvSpPr>
            <a:spLocks noGrp="1"/>
          </p:cNvSpPr>
          <p:nvPr>
            <p:ph idx="1"/>
          </p:nvPr>
        </p:nvSpPr>
        <p:spPr>
          <a:xfrm>
            <a:off x="558801" y="1354668"/>
            <a:ext cx="10989732" cy="5001682"/>
          </a:xfrm>
        </p:spPr>
        <p:txBody>
          <a:bodyPr>
            <a:normAutofit/>
          </a:bodyPr>
          <a:lstStyle/>
          <a:p>
            <a:pPr marL="0" indent="0" algn="ctr">
              <a:buNone/>
            </a:pPr>
            <a:r>
              <a:rPr lang="pt-BR" dirty="0"/>
              <a:t>EU MEREÇO </a:t>
            </a:r>
            <a:r>
              <a:rPr lang="pt-BR" dirty="0" smtClean="0"/>
              <a:t>MELHOR</a:t>
            </a:r>
          </a:p>
          <a:p>
            <a:pPr marL="0" indent="0">
              <a:buNone/>
            </a:pPr>
            <a:r>
              <a:rPr lang="pt-BR" b="1" dirty="0"/>
              <a:t>Preocupar-se com imagem</a:t>
            </a:r>
            <a:r>
              <a:rPr lang="pt-BR" dirty="0"/>
              <a:t> - considerando constantemente o que os outros pensam de você. </a:t>
            </a:r>
            <a:r>
              <a:rPr lang="pt-BR" dirty="0" smtClean="0"/>
              <a:t>Fico </a:t>
            </a:r>
            <a:r>
              <a:rPr lang="pt-BR" dirty="0"/>
              <a:t>p</a:t>
            </a:r>
            <a:r>
              <a:rPr lang="pt-BR" dirty="0" smtClean="0"/>
              <a:t>reocupado que </a:t>
            </a:r>
            <a:r>
              <a:rPr lang="pt-BR" dirty="0"/>
              <a:t>as pessoas possam ver as falhas e pensar </a:t>
            </a:r>
            <a:r>
              <a:rPr lang="pt-BR" dirty="0" smtClean="0"/>
              <a:t>negativamente de </a:t>
            </a:r>
            <a:r>
              <a:rPr lang="pt-BR" dirty="0"/>
              <a:t>mim. Eu manipulo a situação para fazer os outros parecerem culpados. </a:t>
            </a:r>
          </a:p>
          <a:p>
            <a:pPr marL="0" indent="0">
              <a:buNone/>
            </a:pPr>
            <a:r>
              <a:rPr lang="pt-BR" b="1" dirty="0"/>
              <a:t>Esconder defeitos</a:t>
            </a:r>
            <a:r>
              <a:rPr lang="pt-BR" dirty="0"/>
              <a:t> </a:t>
            </a:r>
            <a:r>
              <a:rPr lang="pt-BR" dirty="0" smtClean="0"/>
              <a:t>- </a:t>
            </a:r>
            <a:r>
              <a:rPr lang="pt-BR" dirty="0"/>
              <a:t>tenho vergonha que pessoas percebam qualquer tipo de defeito ou deficiência em mim; então, eu os escondo.</a:t>
            </a:r>
          </a:p>
          <a:p>
            <a:pPr marL="0" indent="0">
              <a:buNone/>
            </a:pPr>
            <a:r>
              <a:rPr lang="pt-BR" b="1" dirty="0"/>
              <a:t>Merecer ser bem</a:t>
            </a:r>
            <a:r>
              <a:rPr lang="pt-BR" dirty="0"/>
              <a:t> - eu </a:t>
            </a:r>
            <a:r>
              <a:rPr lang="pt-BR" dirty="0" smtClean="0"/>
              <a:t>faço </a:t>
            </a:r>
            <a:r>
              <a:rPr lang="pt-BR" dirty="0"/>
              <a:t>as coisas certas e trabalho muito duro, então eu mereço uma vida melhor, bênçãos e coisas boas (direito). </a:t>
            </a:r>
          </a:p>
          <a:p>
            <a:pPr marL="0" indent="0">
              <a:buNone/>
            </a:pPr>
            <a:r>
              <a:rPr lang="pt-BR" b="1" dirty="0"/>
              <a:t>Defender-se</a:t>
            </a:r>
            <a:r>
              <a:rPr lang="pt-BR" dirty="0"/>
              <a:t> - eu menciono tudo que alguém fez de errado, quando sou acusado. </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79</a:t>
            </a:fld>
            <a:endParaRPr lang="pt-BR" dirty="0"/>
          </a:p>
        </p:txBody>
      </p:sp>
    </p:spTree>
    <p:extLst>
      <p:ext uri="{BB962C8B-B14F-4D97-AF65-F5344CB8AC3E}">
        <p14:creationId xmlns:p14="http://schemas.microsoft.com/office/powerpoint/2010/main" val="14850425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00741"/>
            <a:ext cx="10515600" cy="1325563"/>
          </a:xfrm>
        </p:spPr>
        <p:txBody>
          <a:bodyPr>
            <a:normAutofit/>
          </a:bodyPr>
          <a:lstStyle/>
          <a:p>
            <a:pPr algn="ctr"/>
            <a:r>
              <a:rPr lang="pt-BR" sz="6000" b="1" dirty="0" smtClean="0"/>
              <a:t>DE ONDE VEM O ORGULHO?</a:t>
            </a:r>
            <a:endParaRPr lang="pt-BR" sz="6000" dirty="0"/>
          </a:p>
        </p:txBody>
      </p:sp>
      <p:sp>
        <p:nvSpPr>
          <p:cNvPr id="3" name="Espaço Reservado para Conteúdo 2"/>
          <p:cNvSpPr>
            <a:spLocks noGrp="1"/>
          </p:cNvSpPr>
          <p:nvPr>
            <p:ph idx="1"/>
          </p:nvPr>
        </p:nvSpPr>
        <p:spPr>
          <a:xfrm>
            <a:off x="838200" y="1516779"/>
            <a:ext cx="10515600" cy="4650659"/>
          </a:xfrm>
        </p:spPr>
        <p:txBody>
          <a:bodyPr>
            <a:noAutofit/>
          </a:bodyPr>
          <a:lstStyle/>
          <a:p>
            <a:pPr marL="0" indent="0" algn="ctr">
              <a:buNone/>
            </a:pPr>
            <a:r>
              <a:rPr lang="pt-BR" dirty="0" smtClean="0"/>
              <a:t>Êxodo </a:t>
            </a:r>
            <a:r>
              <a:rPr lang="pt-BR" dirty="0"/>
              <a:t>20:11</a:t>
            </a:r>
          </a:p>
          <a:p>
            <a:pPr marL="0" indent="0" algn="ctr">
              <a:buNone/>
            </a:pPr>
            <a:r>
              <a:rPr lang="pt-BR" dirty="0"/>
              <a:t>“</a:t>
            </a:r>
            <a:r>
              <a:rPr lang="pt-BR" i="1" dirty="0"/>
              <a:t>Porque em seis dias fez o SENHOR os </a:t>
            </a:r>
            <a:r>
              <a:rPr lang="pt-BR" b="1" i="1" dirty="0"/>
              <a:t>céus</a:t>
            </a:r>
            <a:r>
              <a:rPr lang="pt-BR" i="1" dirty="0"/>
              <a:t> e a terra, o mar e tudo que neles há, e ao sétimo dia descansou; portanto abençoou o SENHOR o dia do sábado, e o santificou</a:t>
            </a:r>
            <a:r>
              <a:rPr lang="pt-BR" dirty="0"/>
              <a:t>.”</a:t>
            </a:r>
          </a:p>
          <a:p>
            <a:pPr marL="0" indent="0" algn="ctr">
              <a:buNone/>
            </a:pPr>
            <a:r>
              <a:rPr lang="pt-BR" dirty="0"/>
              <a:t> </a:t>
            </a:r>
          </a:p>
          <a:p>
            <a:pPr marL="0" indent="0" algn="ctr">
              <a:buNone/>
            </a:pPr>
            <a:r>
              <a:rPr lang="x-none" dirty="0"/>
              <a:t>Êxodo 31:17</a:t>
            </a:r>
            <a:endParaRPr lang="pt-BR" dirty="0"/>
          </a:p>
          <a:p>
            <a:pPr marL="0" indent="0" algn="ctr">
              <a:buNone/>
            </a:pPr>
            <a:r>
              <a:rPr lang="pt-BR" dirty="0"/>
              <a:t>“</a:t>
            </a:r>
            <a:r>
              <a:rPr lang="x-none" i="1" dirty="0"/>
              <a:t>Entre mim e os filhos de Israel </a:t>
            </a:r>
            <a:r>
              <a:rPr lang="x-none" i="1" dirty="0" smtClean="0"/>
              <a:t>será </a:t>
            </a:r>
            <a:r>
              <a:rPr lang="x-none" i="1" dirty="0"/>
              <a:t>um sinal para sempre; porque em seis dias fez o SENHOR os </a:t>
            </a:r>
            <a:r>
              <a:rPr lang="x-none" b="1" i="1" dirty="0"/>
              <a:t>céus</a:t>
            </a:r>
            <a:r>
              <a:rPr lang="x-none" i="1" dirty="0"/>
              <a:t> e a terra, e ao sétimo dia descansou, e restaurou-se</a:t>
            </a:r>
            <a:r>
              <a:rPr lang="x-none" dirty="0"/>
              <a:t>.</a:t>
            </a:r>
            <a:r>
              <a:rPr lang="pt-BR" dirty="0" smtClean="0"/>
              <a:t>”</a:t>
            </a:r>
          </a:p>
          <a:p>
            <a:pPr marL="0" indent="0" algn="ctr">
              <a:buNone/>
            </a:pPr>
            <a:endParaRPr lang="pt-BR" sz="1000" dirty="0" smtClean="0"/>
          </a:p>
          <a:p>
            <a:pPr marL="0" indent="0" algn="ctr">
              <a:buNone/>
            </a:pPr>
            <a:r>
              <a:rPr lang="pt-BR" dirty="0" smtClean="0"/>
              <a:t> </a:t>
            </a: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8</a:t>
            </a:fld>
            <a:endParaRPr lang="pt-BR" dirty="0"/>
          </a:p>
        </p:txBody>
      </p:sp>
    </p:spTree>
    <p:extLst>
      <p:ext uri="{BB962C8B-B14F-4D97-AF65-F5344CB8AC3E}">
        <p14:creationId xmlns:p14="http://schemas.microsoft.com/office/powerpoint/2010/main" val="63369843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AS MANIFESTAGÕES DO ORGULHO</a:t>
            </a:r>
          </a:p>
        </p:txBody>
      </p:sp>
      <p:sp>
        <p:nvSpPr>
          <p:cNvPr id="3" name="Espaço Reservado para Conteúdo 2"/>
          <p:cNvSpPr>
            <a:spLocks noGrp="1"/>
          </p:cNvSpPr>
          <p:nvPr>
            <p:ph idx="1"/>
          </p:nvPr>
        </p:nvSpPr>
        <p:spPr>
          <a:xfrm>
            <a:off x="558801" y="1354668"/>
            <a:ext cx="10989732" cy="5001682"/>
          </a:xfrm>
        </p:spPr>
        <p:txBody>
          <a:bodyPr>
            <a:normAutofit/>
          </a:bodyPr>
          <a:lstStyle/>
          <a:p>
            <a:pPr marL="0" indent="0" algn="ctr">
              <a:buNone/>
            </a:pPr>
            <a:r>
              <a:rPr lang="pt-BR" dirty="0"/>
              <a:t>EU MEREÇO </a:t>
            </a:r>
            <a:r>
              <a:rPr lang="pt-BR" dirty="0" smtClean="0"/>
              <a:t>MELHOR</a:t>
            </a:r>
          </a:p>
          <a:p>
            <a:pPr marL="0" indent="0">
              <a:buNone/>
            </a:pPr>
            <a:r>
              <a:rPr lang="pt-BR" b="1" dirty="0"/>
              <a:t>Fingir que está bem</a:t>
            </a:r>
            <a:r>
              <a:rPr lang="pt-BR" dirty="0"/>
              <a:t> - eu finjo que estou indo muito bem, quando estou desmoronando por dentro. </a:t>
            </a:r>
          </a:p>
          <a:p>
            <a:pPr marL="0" indent="0">
              <a:buNone/>
            </a:pPr>
            <a:r>
              <a:rPr lang="pt-BR" b="1" dirty="0"/>
              <a:t>Para agradar as pessoas</a:t>
            </a:r>
            <a:r>
              <a:rPr lang="pt-BR" dirty="0"/>
              <a:t> - fazer coisas para que os outros ou Deus o amem ou admiram mais. Você tem que dar a impressão de que é digno e incrível para os outros.</a:t>
            </a:r>
          </a:p>
          <a:p>
            <a:pPr marL="0" indent="0">
              <a:buNone/>
            </a:pPr>
            <a:r>
              <a:rPr lang="pt-BR" b="1" dirty="0"/>
              <a:t>Dependência Emocional</a:t>
            </a:r>
            <a:r>
              <a:rPr lang="pt-BR" dirty="0"/>
              <a:t> - sentimentos que precisam pertencer a algo maior do que eu, e fico muito machucado quando estou decepcionado. </a:t>
            </a:r>
          </a:p>
          <a:p>
            <a:pPr marL="0" indent="0" algn="ctr">
              <a:buNone/>
            </a:pP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80</a:t>
            </a:fld>
            <a:endParaRPr lang="pt-BR" dirty="0"/>
          </a:p>
        </p:txBody>
      </p:sp>
    </p:spTree>
    <p:extLst>
      <p:ext uri="{BB962C8B-B14F-4D97-AF65-F5344CB8AC3E}">
        <p14:creationId xmlns:p14="http://schemas.microsoft.com/office/powerpoint/2010/main" val="1673847152"/>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AS MANIFESTAGÕES DO ORGULHO</a:t>
            </a:r>
          </a:p>
        </p:txBody>
      </p:sp>
      <p:sp>
        <p:nvSpPr>
          <p:cNvPr id="3" name="Espaço Reservado para Conteúdo 2"/>
          <p:cNvSpPr>
            <a:spLocks noGrp="1"/>
          </p:cNvSpPr>
          <p:nvPr>
            <p:ph idx="1"/>
          </p:nvPr>
        </p:nvSpPr>
        <p:spPr>
          <a:xfrm>
            <a:off x="558801" y="1354668"/>
            <a:ext cx="10989732" cy="5001682"/>
          </a:xfrm>
        </p:spPr>
        <p:txBody>
          <a:bodyPr>
            <a:normAutofit/>
          </a:bodyPr>
          <a:lstStyle/>
          <a:p>
            <a:pPr marL="0" indent="0" algn="ctr">
              <a:buNone/>
            </a:pPr>
            <a:r>
              <a:rPr lang="pt-BR" dirty="0"/>
              <a:t>EU MEREÇO </a:t>
            </a:r>
            <a:r>
              <a:rPr lang="pt-BR" dirty="0" smtClean="0"/>
              <a:t>MELHOR</a:t>
            </a:r>
          </a:p>
          <a:p>
            <a:pPr marL="0" indent="0" algn="ctr">
              <a:buNone/>
            </a:pPr>
            <a:r>
              <a:rPr lang="pt-BR" b="1" dirty="0"/>
              <a:t>Perfeccionista</a:t>
            </a:r>
            <a:endParaRPr lang="pt-BR" dirty="0"/>
          </a:p>
          <a:p>
            <a:pPr marL="0" indent="0">
              <a:buNone/>
            </a:pPr>
            <a:r>
              <a:rPr lang="pt-BR" b="1" dirty="0"/>
              <a:t>Perfeccionista</a:t>
            </a:r>
            <a:r>
              <a:rPr lang="pt-BR" dirty="0"/>
              <a:t> - fazer muitas coisas como jejuar, orar e trabalhar mais do que os outros para realizar mais do que os outros. Em vez de fazer isso pelos motivos certos. </a:t>
            </a:r>
          </a:p>
          <a:p>
            <a:pPr marL="0" indent="0">
              <a:buNone/>
            </a:pPr>
            <a:r>
              <a:rPr lang="pt-BR" b="1" dirty="0"/>
              <a:t>Sempre errado</a:t>
            </a:r>
            <a:r>
              <a:rPr lang="pt-BR" dirty="0"/>
              <a:t> - Sinto que estou sempre fazendo algo errado. </a:t>
            </a:r>
          </a:p>
          <a:p>
            <a:pPr marL="0" indent="0">
              <a:buNone/>
            </a:pPr>
            <a:r>
              <a:rPr lang="pt-BR" dirty="0"/>
              <a:t> </a:t>
            </a:r>
          </a:p>
          <a:p>
            <a:pPr marL="0" indent="0" algn="ctr">
              <a:buNone/>
            </a:pPr>
            <a:r>
              <a:rPr lang="pt-BR" b="1" dirty="0"/>
              <a:t>Autocomiseração</a:t>
            </a:r>
            <a:endParaRPr lang="pt-BR" dirty="0"/>
          </a:p>
          <a:p>
            <a:pPr marL="0" indent="0">
              <a:buNone/>
            </a:pPr>
            <a:r>
              <a:rPr lang="pt-BR" b="1" dirty="0" err="1" smtClean="0"/>
              <a:t>Vitimismo</a:t>
            </a:r>
            <a:r>
              <a:rPr lang="pt-BR" b="1" dirty="0" smtClean="0"/>
              <a:t> </a:t>
            </a:r>
            <a:r>
              <a:rPr lang="pt-BR" dirty="0"/>
              <a:t>- sempre sinto que sou </a:t>
            </a:r>
            <a:r>
              <a:rPr lang="pt-BR" dirty="0" smtClean="0"/>
              <a:t>uma </a:t>
            </a:r>
            <a:r>
              <a:rPr lang="pt-BR" dirty="0"/>
              <a:t>vítima e, assim, tenho autocomiseração.</a:t>
            </a: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81</a:t>
            </a:fld>
            <a:endParaRPr lang="pt-BR" dirty="0"/>
          </a:p>
        </p:txBody>
      </p:sp>
    </p:spTree>
    <p:extLst>
      <p:ext uri="{BB962C8B-B14F-4D97-AF65-F5344CB8AC3E}">
        <p14:creationId xmlns:p14="http://schemas.microsoft.com/office/powerpoint/2010/main" val="3960756353"/>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6000" dirty="0"/>
              <a:t>AS MANIFESTAGÕES DO ORGULHO</a:t>
            </a:r>
          </a:p>
        </p:txBody>
      </p:sp>
      <p:sp>
        <p:nvSpPr>
          <p:cNvPr id="3" name="Espaço Reservado para Conteúdo 2"/>
          <p:cNvSpPr>
            <a:spLocks noGrp="1"/>
          </p:cNvSpPr>
          <p:nvPr>
            <p:ph idx="1"/>
          </p:nvPr>
        </p:nvSpPr>
        <p:spPr>
          <a:xfrm>
            <a:off x="558801" y="1354668"/>
            <a:ext cx="10989732" cy="5001682"/>
          </a:xfrm>
        </p:spPr>
        <p:txBody>
          <a:bodyPr>
            <a:normAutofit/>
          </a:bodyPr>
          <a:lstStyle/>
          <a:p>
            <a:pPr marL="0" indent="0" algn="ctr">
              <a:buNone/>
            </a:pPr>
            <a:endParaRPr lang="en-US" smtClean="0"/>
          </a:p>
          <a:p>
            <a:pPr marL="0" indent="0" algn="ctr">
              <a:buNone/>
            </a:pPr>
            <a:endParaRPr lang="pt-BR" dirty="0" smtClean="0"/>
          </a:p>
          <a:p>
            <a:pPr marL="0" indent="0" algn="ctr">
              <a:buNone/>
            </a:pPr>
            <a:r>
              <a:rPr lang="pt-BR" sz="4000" b="1" dirty="0" smtClean="0"/>
              <a:t>QUAIS SÃO OS ITENS COM QUE SE IDENTIFICA?</a:t>
            </a:r>
            <a:endParaRPr lang="pt-BR" sz="4000" b="1"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82</a:t>
            </a:fld>
            <a:endParaRPr lang="pt-BR" dirty="0"/>
          </a:p>
        </p:txBody>
      </p:sp>
    </p:spTree>
    <p:extLst>
      <p:ext uri="{BB962C8B-B14F-4D97-AF65-F5344CB8AC3E}">
        <p14:creationId xmlns:p14="http://schemas.microsoft.com/office/powerpoint/2010/main" val="1123436728"/>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pPr marL="0" indent="0" algn="ctr">
              <a:buNone/>
            </a:pPr>
            <a:r>
              <a:rPr lang="pt-BR" sz="8000" dirty="0" smtClean="0"/>
              <a:t>Lição 4</a:t>
            </a:r>
            <a:endParaRPr lang="pt-BR" sz="8000"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83</a:t>
            </a:fld>
            <a:endParaRPr lang="pt-BR" dirty="0"/>
          </a:p>
        </p:txBody>
      </p:sp>
    </p:spTree>
    <p:extLst>
      <p:ext uri="{BB962C8B-B14F-4D97-AF65-F5344CB8AC3E}">
        <p14:creationId xmlns:p14="http://schemas.microsoft.com/office/powerpoint/2010/main" val="2343216205"/>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41539" y="1825625"/>
            <a:ext cx="11714671" cy="4351338"/>
          </a:xfrm>
        </p:spPr>
        <p:txBody>
          <a:bodyPr>
            <a:noAutofit/>
          </a:bodyPr>
          <a:lstStyle/>
          <a:p>
            <a:pPr marL="0" indent="0" algn="ctr">
              <a:buNone/>
            </a:pPr>
            <a:r>
              <a:rPr lang="pt-BR" sz="3200" b="1" dirty="0" smtClean="0"/>
              <a:t>Introdução</a:t>
            </a:r>
            <a:endParaRPr lang="pt-BR" sz="3200" dirty="0"/>
          </a:p>
          <a:p>
            <a:pPr marL="0" indent="0">
              <a:buNone/>
            </a:pPr>
            <a:r>
              <a:rPr lang="pt-BR" sz="3200" b="1" dirty="0"/>
              <a:t> </a:t>
            </a:r>
            <a:endParaRPr lang="pt-BR" sz="3200" dirty="0"/>
          </a:p>
          <a:p>
            <a:pPr marL="0" indent="0">
              <a:buNone/>
            </a:pPr>
            <a:r>
              <a:rPr lang="pt-BR" sz="3200" dirty="0"/>
              <a:t>O orgulho continua a reinar nos corações da humanidade. O orgulho é um pecado que afeta todas as pessoas. </a:t>
            </a:r>
          </a:p>
          <a:p>
            <a:pPr marL="0" indent="0">
              <a:buNone/>
            </a:pPr>
            <a:r>
              <a:rPr lang="pt-BR" sz="3200" dirty="0"/>
              <a:t> </a:t>
            </a:r>
          </a:p>
          <a:p>
            <a:pPr marL="0" indent="0">
              <a:buNone/>
            </a:pPr>
            <a:r>
              <a:rPr lang="pt-BR" sz="3200" dirty="0" smtClean="0"/>
              <a:t> </a:t>
            </a:r>
            <a:endParaRPr lang="pt-BR" sz="3200" dirty="0"/>
          </a:p>
          <a:p>
            <a:pPr marL="0" indent="0">
              <a:buNone/>
            </a:pPr>
            <a:endParaRPr lang="pt-BR" sz="3200"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84</a:t>
            </a:fld>
            <a:endParaRPr lang="pt-BR" dirty="0"/>
          </a:p>
        </p:txBody>
      </p:sp>
    </p:spTree>
    <p:extLst>
      <p:ext uri="{BB962C8B-B14F-4D97-AF65-F5344CB8AC3E}">
        <p14:creationId xmlns:p14="http://schemas.microsoft.com/office/powerpoint/2010/main" val="169531633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41539" y="1825625"/>
            <a:ext cx="11714671" cy="4351338"/>
          </a:xfrm>
        </p:spPr>
        <p:txBody>
          <a:bodyPr>
            <a:noAutofit/>
          </a:bodyPr>
          <a:lstStyle/>
          <a:p>
            <a:pPr marL="0" indent="0" algn="ctr">
              <a:buNone/>
            </a:pPr>
            <a:r>
              <a:rPr lang="pt-BR" sz="3200" b="1" dirty="0" smtClean="0"/>
              <a:t>Introdução</a:t>
            </a:r>
            <a:endParaRPr lang="pt-BR" sz="3200" dirty="0"/>
          </a:p>
          <a:p>
            <a:pPr marL="0" indent="0">
              <a:buNone/>
            </a:pPr>
            <a:r>
              <a:rPr lang="pt-BR" sz="3200" b="1" dirty="0"/>
              <a:t> </a:t>
            </a:r>
            <a:endParaRPr lang="pt-BR" sz="3200" dirty="0"/>
          </a:p>
          <a:p>
            <a:pPr marL="0" indent="0">
              <a:buNone/>
            </a:pPr>
            <a:r>
              <a:rPr lang="pt-BR" sz="3200" dirty="0" smtClean="0"/>
              <a:t>No </a:t>
            </a:r>
            <a:r>
              <a:rPr lang="pt-BR" sz="3200" dirty="0"/>
              <a:t>entanto, o que é ainda pior é sentir-se justificado por ter todas essas reações negativas. O orgulho é diferente de muitas outras emoções negativas porque não sentimos que algo está errado conosco. Quando dominados por outras emoções, sabemos com certeza que algo está errado e precisamos mudar. Quando tomados de orgulho, geralmente pensamos que estamos bem, mas é que todos os outros precisam mudar. Em nossa ignorância e altivez, acreditamos que é aceitável comportar assim. </a:t>
            </a:r>
            <a:r>
              <a:rPr lang="pt-BR" sz="3200" dirty="0" smtClean="0"/>
              <a:t> </a:t>
            </a:r>
            <a:endParaRPr lang="pt-BR" sz="3200"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85</a:t>
            </a:fld>
            <a:endParaRPr lang="pt-BR" dirty="0"/>
          </a:p>
        </p:txBody>
      </p:sp>
    </p:spTree>
    <p:extLst>
      <p:ext uri="{BB962C8B-B14F-4D97-AF65-F5344CB8AC3E}">
        <p14:creationId xmlns:p14="http://schemas.microsoft.com/office/powerpoint/2010/main" val="3791355506"/>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41539" y="1825625"/>
            <a:ext cx="11714671" cy="4351338"/>
          </a:xfrm>
        </p:spPr>
        <p:txBody>
          <a:bodyPr>
            <a:noAutofit/>
          </a:bodyPr>
          <a:lstStyle/>
          <a:p>
            <a:pPr marL="0" indent="0" algn="ctr">
              <a:buNone/>
            </a:pPr>
            <a:r>
              <a:rPr lang="pt-BR" sz="3200" b="1" dirty="0" smtClean="0"/>
              <a:t>Introdução</a:t>
            </a:r>
            <a:endParaRPr lang="pt-BR" sz="3200" dirty="0"/>
          </a:p>
          <a:p>
            <a:pPr marL="0" indent="0">
              <a:buNone/>
            </a:pPr>
            <a:r>
              <a:rPr lang="pt-BR" sz="2000" b="1" dirty="0"/>
              <a:t> </a:t>
            </a:r>
            <a:r>
              <a:rPr lang="pt-BR" sz="2000" dirty="0" smtClean="0"/>
              <a:t> </a:t>
            </a:r>
            <a:r>
              <a:rPr lang="pt-BR" sz="2000" dirty="0"/>
              <a:t> </a:t>
            </a:r>
          </a:p>
          <a:p>
            <a:pPr marL="0" indent="0">
              <a:buNone/>
            </a:pPr>
            <a:r>
              <a:rPr lang="pt-BR" sz="3200" dirty="0"/>
              <a:t>Uma das coisas mais difíceis de reconhecer e confrontar em nós mesmos como cristãos é o nosso orgulho. Para alguns de nós, tornou-se uma parte importante de nossas vidas, as vezes sem que sequer soubéssemos. </a:t>
            </a:r>
          </a:p>
          <a:p>
            <a:pPr marL="0" indent="0">
              <a:buNone/>
            </a:pPr>
            <a:r>
              <a:rPr lang="pt-BR" sz="2000" dirty="0"/>
              <a:t> </a:t>
            </a:r>
          </a:p>
          <a:p>
            <a:pPr marL="0" indent="0">
              <a:buNone/>
            </a:pPr>
            <a:r>
              <a:rPr lang="pt-BR" sz="3200" dirty="0"/>
              <a:t>Muitos que lutam com o orgulho não tem ajuda porque o "orgulho" e o "ego" os impedem de pedir ajuda. Eles podem sentir medo da vulnerabilidade ou não querer se sentir inferior a pessoa que está ajudando. </a:t>
            </a: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86</a:t>
            </a:fld>
            <a:endParaRPr lang="pt-BR" dirty="0"/>
          </a:p>
        </p:txBody>
      </p:sp>
    </p:spTree>
    <p:extLst>
      <p:ext uri="{BB962C8B-B14F-4D97-AF65-F5344CB8AC3E}">
        <p14:creationId xmlns:p14="http://schemas.microsoft.com/office/powerpoint/2010/main" val="396724682"/>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41539" y="1825625"/>
            <a:ext cx="11714671" cy="4351338"/>
          </a:xfrm>
        </p:spPr>
        <p:txBody>
          <a:bodyPr>
            <a:noAutofit/>
          </a:bodyPr>
          <a:lstStyle/>
          <a:p>
            <a:pPr marL="0" indent="0" algn="ctr">
              <a:buNone/>
            </a:pPr>
            <a:r>
              <a:rPr lang="pt-BR" sz="3200" b="1" dirty="0"/>
              <a:t>Consequências — Conflitos</a:t>
            </a:r>
          </a:p>
          <a:p>
            <a:pPr marL="0" indent="0" algn="ctr">
              <a:buNone/>
            </a:pPr>
            <a:endParaRPr lang="pt-BR" sz="2000" b="1" dirty="0"/>
          </a:p>
          <a:p>
            <a:pPr marL="0" indent="0">
              <a:buNone/>
            </a:pPr>
            <a:r>
              <a:rPr lang="pt-BR" sz="3200" b="1" dirty="0"/>
              <a:t>Pessoas orgulhosas são cheias de si; sentem-se maiores, melhores, ou pelo menos gostariam de ser e se sentir assim (autocomiseração); são autossuficientes, irrepreensíveis e não se sentem necessitados dos outros. Eles usam os outros para seus próprios prazeres. </a:t>
            </a:r>
            <a:endParaRPr lang="pt-BR" sz="3200" b="1" dirty="0" smtClean="0"/>
          </a:p>
          <a:p>
            <a:pPr marL="0" indent="0">
              <a:buNone/>
            </a:pPr>
            <a:endParaRPr lang="pt-BR" sz="3200" b="1" dirty="0" smtClean="0"/>
          </a:p>
          <a:p>
            <a:pPr marL="0" indent="0">
              <a:buNone/>
            </a:pPr>
            <a:r>
              <a:rPr lang="pt-BR" sz="3200" b="1" dirty="0" smtClean="0"/>
              <a:t>Ou estamos ofendidos, irados, medrosos, faltamos o valor pessoal, porque achamos que merecemos melhor.</a:t>
            </a:r>
            <a:endParaRPr lang="pt-BR" sz="3200" b="1"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87</a:t>
            </a:fld>
            <a:endParaRPr lang="pt-BR" dirty="0"/>
          </a:p>
        </p:txBody>
      </p:sp>
    </p:spTree>
    <p:extLst>
      <p:ext uri="{BB962C8B-B14F-4D97-AF65-F5344CB8AC3E}">
        <p14:creationId xmlns:p14="http://schemas.microsoft.com/office/powerpoint/2010/main" val="2731848724"/>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41539" y="1825625"/>
            <a:ext cx="11714671" cy="4351338"/>
          </a:xfrm>
        </p:spPr>
        <p:txBody>
          <a:bodyPr>
            <a:noAutofit/>
          </a:bodyPr>
          <a:lstStyle/>
          <a:p>
            <a:pPr marL="0" indent="0" algn="ctr">
              <a:buNone/>
            </a:pPr>
            <a:r>
              <a:rPr lang="pt-BR" sz="3200" b="1" dirty="0"/>
              <a:t>Consequências — Conflitos</a:t>
            </a:r>
          </a:p>
          <a:p>
            <a:pPr marL="0" indent="0" algn="ctr">
              <a:buNone/>
            </a:pPr>
            <a:endParaRPr lang="pt-BR" sz="2000" b="1" dirty="0"/>
          </a:p>
          <a:p>
            <a:pPr marL="0" indent="0">
              <a:buNone/>
            </a:pPr>
            <a:r>
              <a:rPr lang="pt-BR" sz="3200" b="1" dirty="0" smtClean="0"/>
              <a:t>O </a:t>
            </a:r>
            <a:r>
              <a:rPr lang="pt-BR" sz="3200" b="1" dirty="0"/>
              <a:t>orgulho cega para suas ações, não permitindo que você veja que elas não refletem mais nada além do amor próprio e da autopromoção. O orgulho produz um ego que precisa ser alimentado e logo você se torna sua própria prisão particular de autoengano. </a:t>
            </a:r>
          </a:p>
          <a:p>
            <a:pPr marL="0" indent="0">
              <a:buNone/>
            </a:pPr>
            <a:r>
              <a:rPr lang="en-US" sz="3200" b="1" dirty="0" smtClean="0"/>
              <a:t> </a:t>
            </a:r>
            <a:endParaRPr lang="pt-BR" sz="3200" b="1"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88</a:t>
            </a:fld>
            <a:endParaRPr lang="pt-BR" dirty="0"/>
          </a:p>
        </p:txBody>
      </p:sp>
    </p:spTree>
    <p:extLst>
      <p:ext uri="{BB962C8B-B14F-4D97-AF65-F5344CB8AC3E}">
        <p14:creationId xmlns:p14="http://schemas.microsoft.com/office/powerpoint/2010/main" val="326064571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41539" y="1825625"/>
            <a:ext cx="11714671" cy="4351338"/>
          </a:xfrm>
        </p:spPr>
        <p:txBody>
          <a:bodyPr>
            <a:noAutofit/>
          </a:bodyPr>
          <a:lstStyle/>
          <a:p>
            <a:pPr marL="0" indent="0" algn="ctr">
              <a:buNone/>
            </a:pPr>
            <a:r>
              <a:rPr lang="pt-BR" sz="3200" b="1" dirty="0"/>
              <a:t>Consequências — Conflitos</a:t>
            </a:r>
          </a:p>
          <a:p>
            <a:pPr marL="0" indent="0" algn="ctr">
              <a:buNone/>
            </a:pPr>
            <a:endParaRPr lang="pt-BR" sz="2000" b="1" dirty="0"/>
          </a:p>
          <a:p>
            <a:pPr marL="0" indent="0">
              <a:buNone/>
            </a:pPr>
            <a:r>
              <a:rPr lang="pt-BR" sz="3200" b="1" dirty="0" smtClean="0"/>
              <a:t>O </a:t>
            </a:r>
            <a:r>
              <a:rPr lang="pt-BR" sz="3200" b="1" dirty="0"/>
              <a:t>homem ou mulher orgulhoso tem que ser melhor do que qualquer outra pessoa para que não se sinta pequeno ou inseguro. O orgulho geralmente tem efeitos negativos nos relacionamentos, empregos, amizades, etc. </a:t>
            </a:r>
          </a:p>
          <a:p>
            <a:pPr marL="0" indent="0">
              <a:buNone/>
            </a:pPr>
            <a:r>
              <a:rPr lang="en-US" sz="3200" b="1" dirty="0" smtClean="0"/>
              <a:t> </a:t>
            </a:r>
            <a:endParaRPr lang="pt-BR" sz="3200" b="1"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89</a:t>
            </a:fld>
            <a:endParaRPr lang="pt-BR" dirty="0"/>
          </a:p>
        </p:txBody>
      </p:sp>
    </p:spTree>
    <p:extLst>
      <p:ext uri="{BB962C8B-B14F-4D97-AF65-F5344CB8AC3E}">
        <p14:creationId xmlns:p14="http://schemas.microsoft.com/office/powerpoint/2010/main" val="42904578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00741"/>
            <a:ext cx="10515600" cy="1325563"/>
          </a:xfrm>
        </p:spPr>
        <p:txBody>
          <a:bodyPr>
            <a:normAutofit/>
          </a:bodyPr>
          <a:lstStyle/>
          <a:p>
            <a:pPr algn="ctr"/>
            <a:r>
              <a:rPr lang="pt-BR" sz="6000" b="1" dirty="0" smtClean="0"/>
              <a:t>DE ONDE VEM O ORGULHO?</a:t>
            </a:r>
            <a:endParaRPr lang="pt-BR" sz="6000" dirty="0"/>
          </a:p>
        </p:txBody>
      </p:sp>
      <p:sp>
        <p:nvSpPr>
          <p:cNvPr id="3" name="Espaço Reservado para Conteúdo 2"/>
          <p:cNvSpPr>
            <a:spLocks noGrp="1"/>
          </p:cNvSpPr>
          <p:nvPr>
            <p:ph idx="1"/>
          </p:nvPr>
        </p:nvSpPr>
        <p:spPr>
          <a:xfrm>
            <a:off x="838200" y="1526304"/>
            <a:ext cx="10515600" cy="4650659"/>
          </a:xfrm>
        </p:spPr>
        <p:txBody>
          <a:bodyPr>
            <a:noAutofit/>
          </a:bodyPr>
          <a:lstStyle/>
          <a:p>
            <a:pPr marL="0" indent="0" algn="ctr">
              <a:buNone/>
            </a:pPr>
            <a:r>
              <a:rPr lang="pt-BR" dirty="0" smtClean="0"/>
              <a:t>2 </a:t>
            </a:r>
            <a:r>
              <a:rPr lang="pt-BR" dirty="0"/>
              <a:t>Coríntios 12:2</a:t>
            </a:r>
          </a:p>
          <a:p>
            <a:pPr marL="0" indent="0" algn="ctr">
              <a:buNone/>
            </a:pPr>
            <a:r>
              <a:rPr lang="pt-BR" dirty="0"/>
              <a:t>“</a:t>
            </a:r>
            <a:r>
              <a:rPr lang="pt-BR" i="1" dirty="0"/>
              <a:t>Conheço um homem em Cristo que há catorze anos (se no corpo, não sei, se fora do corpo, não sei; Deus o sabe) foi arrebatado ao </a:t>
            </a:r>
            <a:r>
              <a:rPr lang="pt-BR" b="1" i="1" dirty="0"/>
              <a:t>terceiro céu</a:t>
            </a:r>
            <a:r>
              <a:rPr lang="pt-BR" dirty="0"/>
              <a:t>.”</a:t>
            </a:r>
          </a:p>
          <a:p>
            <a:pPr marL="0" indent="0">
              <a:buNone/>
            </a:pPr>
            <a:r>
              <a:rPr lang="pt-BR" dirty="0"/>
              <a:t> </a:t>
            </a:r>
            <a:r>
              <a:rPr lang="en-US" dirty="0" smtClean="0"/>
              <a:t> </a:t>
            </a:r>
            <a:endParaRPr lang="pt-BR"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9</a:t>
            </a:fld>
            <a:endParaRPr lang="pt-BR" dirty="0"/>
          </a:p>
        </p:txBody>
      </p:sp>
    </p:spTree>
    <p:extLst>
      <p:ext uri="{BB962C8B-B14F-4D97-AF65-F5344CB8AC3E}">
        <p14:creationId xmlns:p14="http://schemas.microsoft.com/office/powerpoint/2010/main" val="1797142551"/>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41539" y="1825625"/>
            <a:ext cx="11714671" cy="4351338"/>
          </a:xfrm>
        </p:spPr>
        <p:txBody>
          <a:bodyPr>
            <a:noAutofit/>
          </a:bodyPr>
          <a:lstStyle/>
          <a:p>
            <a:pPr marL="0" indent="0" algn="ctr">
              <a:buNone/>
            </a:pPr>
            <a:r>
              <a:rPr lang="pt-BR" sz="3200" b="1" dirty="0"/>
              <a:t>Consequências — Conflitos</a:t>
            </a:r>
          </a:p>
          <a:p>
            <a:pPr marL="0" indent="0" algn="ctr">
              <a:buNone/>
            </a:pPr>
            <a:endParaRPr lang="pt-BR" sz="2000" b="1" dirty="0"/>
          </a:p>
          <a:p>
            <a:pPr marL="0" indent="0">
              <a:buNone/>
            </a:pPr>
            <a:r>
              <a:rPr lang="pt-BR" sz="3200" b="1" dirty="0" smtClean="0"/>
              <a:t>O </a:t>
            </a:r>
            <a:r>
              <a:rPr lang="pt-BR" sz="3200" b="1" dirty="0"/>
              <a:t>pecado em minha natureza me força a fazer muitas coisas que são tolas, egoístas e prejudiciais aos outros. Esses pecados, conscientes ou não, são graves e terão consequências gravíssimas para toda a minha vida, minha família e meu relacionamento com outras pessoas. Portanto, para mim pensar sobriamente é entender que tenho muito do que ser salvo. Essa é a verdade. Há muito a aprender - primeiro e principalmente de Deus, por meio da Bíblia, Seu Espirito Santo, dos apóstolos, profetas e mestres que Ele colocou na igreja e das outras pessoas que usa para ajudar. </a:t>
            </a:r>
            <a:r>
              <a:rPr lang="pt-BR" sz="3200" b="1" dirty="0" smtClean="0"/>
              <a:t> </a:t>
            </a:r>
            <a:endParaRPr lang="pt-BR" sz="3200" b="1"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90</a:t>
            </a:fld>
            <a:endParaRPr lang="pt-BR" dirty="0"/>
          </a:p>
        </p:txBody>
      </p:sp>
    </p:spTree>
    <p:extLst>
      <p:ext uri="{BB962C8B-B14F-4D97-AF65-F5344CB8AC3E}">
        <p14:creationId xmlns:p14="http://schemas.microsoft.com/office/powerpoint/2010/main" val="3820460044"/>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41539" y="1825625"/>
            <a:ext cx="11714671" cy="4351338"/>
          </a:xfrm>
        </p:spPr>
        <p:txBody>
          <a:bodyPr>
            <a:noAutofit/>
          </a:bodyPr>
          <a:lstStyle/>
          <a:p>
            <a:pPr marL="0" indent="0" algn="ctr">
              <a:buNone/>
            </a:pPr>
            <a:r>
              <a:rPr lang="pt-BR" sz="3200" b="1" dirty="0"/>
              <a:t>Consequências — Conflitos</a:t>
            </a:r>
          </a:p>
          <a:p>
            <a:pPr marL="0" indent="0" algn="ctr">
              <a:buNone/>
            </a:pPr>
            <a:endParaRPr lang="pt-BR" sz="2000" b="1" dirty="0"/>
          </a:p>
          <a:p>
            <a:pPr marL="0" indent="0">
              <a:buNone/>
            </a:pPr>
            <a:r>
              <a:rPr lang="pt-BR" sz="3200" b="1" dirty="0" smtClean="0"/>
              <a:t> Quando </a:t>
            </a:r>
            <a:r>
              <a:rPr lang="pt-BR" sz="3200" b="1" dirty="0"/>
              <a:t>interagimos com orgulho com outras pessoas nas circunstâncias normais da vida, não demorará muito para que a raiva, o ressentimento, a irritação, a inveja, os resmungos e as reclamações etc. levantem suas cabeças feias. </a:t>
            </a: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91</a:t>
            </a:fld>
            <a:endParaRPr lang="pt-BR" dirty="0"/>
          </a:p>
        </p:txBody>
      </p:sp>
    </p:spTree>
    <p:extLst>
      <p:ext uri="{BB962C8B-B14F-4D97-AF65-F5344CB8AC3E}">
        <p14:creationId xmlns:p14="http://schemas.microsoft.com/office/powerpoint/2010/main" val="659364766"/>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41539" y="1825625"/>
            <a:ext cx="11714671" cy="4351338"/>
          </a:xfrm>
        </p:spPr>
        <p:txBody>
          <a:bodyPr>
            <a:noAutofit/>
          </a:bodyPr>
          <a:lstStyle/>
          <a:p>
            <a:pPr marL="0" indent="0" algn="ctr">
              <a:buNone/>
            </a:pPr>
            <a:r>
              <a:rPr lang="pt-BR" sz="3200" b="1" dirty="0" smtClean="0"/>
              <a:t>Consequências </a:t>
            </a:r>
            <a:r>
              <a:rPr lang="pt-BR" sz="3200" b="1" dirty="0"/>
              <a:t>— Rejeição de Deus</a:t>
            </a:r>
          </a:p>
          <a:p>
            <a:pPr marL="0" indent="0">
              <a:buNone/>
            </a:pPr>
            <a:endParaRPr lang="pt-BR" sz="2000" b="1" dirty="0"/>
          </a:p>
          <a:p>
            <a:pPr marL="0" indent="0">
              <a:buNone/>
            </a:pPr>
            <a:r>
              <a:rPr lang="pt-BR" sz="3200" b="1" dirty="0"/>
              <a:t>O orgulho é um pecado que não afeta apenas algumas pessoas. Todo ser humano tem essa tendência por natureza de querer decidir por si mesmo o que é certo e o que é errado. </a:t>
            </a:r>
          </a:p>
          <a:p>
            <a:pPr marL="0" indent="0">
              <a:buNone/>
            </a:pPr>
            <a:endParaRPr lang="pt-BR" sz="3200" b="1" dirty="0"/>
          </a:p>
          <a:p>
            <a:pPr marL="0" indent="0">
              <a:buNone/>
            </a:pPr>
            <a:r>
              <a:rPr lang="pt-BR" sz="3200" b="1" dirty="0"/>
              <a:t>O orgulho é mais do que enganoso - é destrutivo. Sua principal estratégia é se infiltrar lentamente em sua vida, enquanto sutilmente diminui seu desejo de honrar a Deus. </a:t>
            </a: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92</a:t>
            </a:fld>
            <a:endParaRPr lang="pt-BR" dirty="0"/>
          </a:p>
        </p:txBody>
      </p:sp>
    </p:spTree>
    <p:extLst>
      <p:ext uri="{BB962C8B-B14F-4D97-AF65-F5344CB8AC3E}">
        <p14:creationId xmlns:p14="http://schemas.microsoft.com/office/powerpoint/2010/main" val="1552762202"/>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41539" y="1825625"/>
            <a:ext cx="11714671" cy="4351338"/>
          </a:xfrm>
        </p:spPr>
        <p:txBody>
          <a:bodyPr>
            <a:noAutofit/>
          </a:bodyPr>
          <a:lstStyle/>
          <a:p>
            <a:pPr marL="0" indent="0" algn="ctr">
              <a:buNone/>
            </a:pPr>
            <a:r>
              <a:rPr lang="pt-BR" sz="3200" b="1" dirty="0" smtClean="0"/>
              <a:t>Consequências </a:t>
            </a:r>
            <a:r>
              <a:rPr lang="pt-BR" sz="3200" b="1" dirty="0"/>
              <a:t>— Rejeição de Deus</a:t>
            </a:r>
          </a:p>
          <a:p>
            <a:pPr marL="0" indent="0">
              <a:buNone/>
            </a:pPr>
            <a:endParaRPr lang="pt-BR" sz="2000" b="1" dirty="0"/>
          </a:p>
          <a:p>
            <a:pPr marL="0" indent="0">
              <a:buNone/>
            </a:pPr>
            <a:r>
              <a:rPr lang="pt-BR" sz="3200" b="1" dirty="0" smtClean="0"/>
              <a:t>O </a:t>
            </a:r>
            <a:r>
              <a:rPr lang="pt-BR" sz="3200" b="1" dirty="0"/>
              <a:t>orgulho cria o desejo de ser exaltado em vez de glorificar a Deus. A pessoa orgulhosa está confiante em sua própria habilidade e não confia na graça de Deus. </a:t>
            </a:r>
          </a:p>
          <a:p>
            <a:pPr marL="0" indent="0">
              <a:buNone/>
            </a:pPr>
            <a:endParaRPr lang="pt-BR" sz="3200" b="1" dirty="0"/>
          </a:p>
          <a:p>
            <a:pPr marL="0" indent="0">
              <a:buNone/>
            </a:pPr>
            <a:r>
              <a:rPr lang="pt-BR" sz="3200" b="1" dirty="0"/>
              <a:t>O orgulho nos afasta da dependência de Deus. Deus sabe que não damos conta de estar no trono e por amor a </a:t>
            </a:r>
            <a:r>
              <a:rPr lang="pt-BR" sz="3200" b="1" dirty="0" smtClean="0"/>
              <a:t>nós </a:t>
            </a:r>
            <a:r>
              <a:rPr lang="pt-BR" sz="3200" b="1" dirty="0"/>
              <a:t>oferece o Seu auxilio para lidarmos com essa verdade que nos levará a ruina. </a:t>
            </a:r>
            <a:r>
              <a:rPr lang="pt-BR" sz="3200" b="1" dirty="0" smtClean="0"/>
              <a:t> </a:t>
            </a:r>
            <a:endParaRPr lang="pt-BR" sz="3200" b="1"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93</a:t>
            </a:fld>
            <a:endParaRPr lang="pt-BR" dirty="0"/>
          </a:p>
        </p:txBody>
      </p:sp>
    </p:spTree>
    <p:extLst>
      <p:ext uri="{BB962C8B-B14F-4D97-AF65-F5344CB8AC3E}">
        <p14:creationId xmlns:p14="http://schemas.microsoft.com/office/powerpoint/2010/main" val="1147293597"/>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41539" y="1825625"/>
            <a:ext cx="11714671" cy="4351338"/>
          </a:xfrm>
        </p:spPr>
        <p:txBody>
          <a:bodyPr>
            <a:noAutofit/>
          </a:bodyPr>
          <a:lstStyle/>
          <a:p>
            <a:pPr marL="0" indent="0" algn="ctr">
              <a:buNone/>
            </a:pPr>
            <a:r>
              <a:rPr lang="pt-BR" sz="3200" b="1" dirty="0" smtClean="0"/>
              <a:t>Consequências </a:t>
            </a:r>
            <a:r>
              <a:rPr lang="pt-BR" sz="3200" b="1" dirty="0"/>
              <a:t>— Rejeição de Deus</a:t>
            </a:r>
          </a:p>
          <a:p>
            <a:pPr marL="0" indent="0">
              <a:buNone/>
            </a:pPr>
            <a:endParaRPr lang="pt-BR" sz="2000" b="1" dirty="0"/>
          </a:p>
          <a:p>
            <a:pPr marL="0" indent="0">
              <a:buNone/>
            </a:pPr>
            <a:r>
              <a:rPr lang="pt-BR" sz="3200" b="1" dirty="0" smtClean="0"/>
              <a:t>Tem </a:t>
            </a:r>
            <a:r>
              <a:rPr lang="pt-BR" sz="3200" b="1" dirty="0"/>
              <a:t>a audácia de desobedecer ao Deus amoroso e sábio que o comprou; o orgulho causa estragos em sua vida espiritual. </a:t>
            </a:r>
          </a:p>
          <a:p>
            <a:pPr marL="0" indent="0">
              <a:buNone/>
            </a:pPr>
            <a:endParaRPr lang="pt-BR" sz="3200" b="1" dirty="0"/>
          </a:p>
          <a:p>
            <a:pPr marL="0" indent="0">
              <a:buNone/>
            </a:pPr>
            <a:r>
              <a:rPr lang="pt-BR" sz="3200" b="1" dirty="0"/>
              <a:t>O orgulho diz a Deus: "Sou mais importante do que </a:t>
            </a:r>
            <a:r>
              <a:rPr lang="pt-BR" sz="3200" b="1" dirty="0" smtClean="0"/>
              <a:t>você“ ou “Eu sou melhor do que o Senhor”. </a:t>
            </a:r>
            <a:r>
              <a:rPr lang="pt-BR" sz="3200" b="1" dirty="0"/>
              <a:t>O orgulho seguiria seu próprio caminho, e não do Senhor. Só Deus é digno de receber honra, gloria e louvor. Mas o orgulho tenta sequestrá-lo para nós mesmos. </a:t>
            </a:r>
            <a:r>
              <a:rPr lang="pt-BR" sz="3200" b="1" dirty="0" smtClean="0"/>
              <a:t> </a:t>
            </a:r>
            <a:endParaRPr lang="pt-BR" sz="3200" b="1"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94</a:t>
            </a:fld>
            <a:endParaRPr lang="pt-BR" dirty="0"/>
          </a:p>
        </p:txBody>
      </p:sp>
    </p:spTree>
    <p:extLst>
      <p:ext uri="{BB962C8B-B14F-4D97-AF65-F5344CB8AC3E}">
        <p14:creationId xmlns:p14="http://schemas.microsoft.com/office/powerpoint/2010/main" val="215546320"/>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41539" y="1825625"/>
            <a:ext cx="11714671" cy="4351338"/>
          </a:xfrm>
        </p:spPr>
        <p:txBody>
          <a:bodyPr>
            <a:noAutofit/>
          </a:bodyPr>
          <a:lstStyle/>
          <a:p>
            <a:pPr marL="0" indent="0" algn="ctr">
              <a:buNone/>
            </a:pPr>
            <a:r>
              <a:rPr lang="pt-BR" sz="3200" b="1" dirty="0" smtClean="0"/>
              <a:t>Consequências </a:t>
            </a:r>
            <a:r>
              <a:rPr lang="pt-BR" sz="3200" b="1" dirty="0"/>
              <a:t>— Rejeição de Deus</a:t>
            </a:r>
          </a:p>
          <a:p>
            <a:pPr marL="0" indent="0">
              <a:buNone/>
            </a:pPr>
            <a:endParaRPr lang="pt-BR" sz="2000" b="1" dirty="0"/>
          </a:p>
          <a:p>
            <a:pPr marL="0" indent="0">
              <a:buNone/>
            </a:pPr>
            <a:r>
              <a:rPr lang="pt-BR" sz="3200" b="1" dirty="0" smtClean="0"/>
              <a:t>Tenho </a:t>
            </a:r>
            <a:r>
              <a:rPr lang="pt-BR" sz="3200" b="1" dirty="0"/>
              <a:t>dificuldade em deixar Deus ajudar a consertar meus relacionamentos ou situações difíceis. </a:t>
            </a:r>
          </a:p>
          <a:p>
            <a:pPr marL="0" indent="0">
              <a:buNone/>
            </a:pPr>
            <a:endParaRPr lang="pt-BR" sz="3200" b="1" dirty="0"/>
          </a:p>
          <a:p>
            <a:pPr marL="0" indent="0">
              <a:buNone/>
            </a:pPr>
            <a:r>
              <a:rPr lang="pt-BR" sz="3200" b="1" dirty="0"/>
              <a:t>O que é de mais importância do que a preocupação com a minha imagem diante das pessoas? </a:t>
            </a:r>
            <a:r>
              <a:rPr lang="pt-BR" sz="3200" b="1" dirty="0" smtClean="0"/>
              <a:t> Eu </a:t>
            </a:r>
            <a:r>
              <a:rPr lang="pt-BR" sz="3200" b="1" dirty="0"/>
              <a:t>devo me preocupar com o fato de Deus ser glorificado através da minha vida!!! </a:t>
            </a:r>
          </a:p>
          <a:p>
            <a:pPr marL="0" indent="0">
              <a:buNone/>
            </a:pPr>
            <a:r>
              <a:rPr lang="en-US" sz="3200" b="1" dirty="0" smtClean="0"/>
              <a:t> </a:t>
            </a:r>
            <a:endParaRPr lang="pt-BR" sz="3200" b="1" dirty="0"/>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95</a:t>
            </a:fld>
            <a:endParaRPr lang="pt-BR" dirty="0"/>
          </a:p>
        </p:txBody>
      </p:sp>
    </p:spTree>
    <p:extLst>
      <p:ext uri="{BB962C8B-B14F-4D97-AF65-F5344CB8AC3E}">
        <p14:creationId xmlns:p14="http://schemas.microsoft.com/office/powerpoint/2010/main" val="241813131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41539" y="1825625"/>
            <a:ext cx="11714671" cy="4351338"/>
          </a:xfrm>
        </p:spPr>
        <p:txBody>
          <a:bodyPr>
            <a:noAutofit/>
          </a:bodyPr>
          <a:lstStyle/>
          <a:p>
            <a:pPr marL="0" indent="0" algn="ctr">
              <a:buNone/>
            </a:pPr>
            <a:r>
              <a:rPr lang="pt-BR" sz="3200" b="1" dirty="0" smtClean="0"/>
              <a:t>Consequências </a:t>
            </a:r>
            <a:r>
              <a:rPr lang="pt-BR" sz="3200" b="1" dirty="0"/>
              <a:t>— Rejeição de Deus</a:t>
            </a:r>
          </a:p>
          <a:p>
            <a:pPr marL="0" indent="0">
              <a:buNone/>
            </a:pPr>
            <a:endParaRPr lang="pt-BR" sz="2000" b="1" dirty="0"/>
          </a:p>
          <a:p>
            <a:pPr marL="0" indent="0">
              <a:buNone/>
            </a:pPr>
            <a:r>
              <a:rPr lang="pt-BR" sz="3200" b="1" dirty="0" smtClean="0"/>
              <a:t>Não </a:t>
            </a:r>
            <a:r>
              <a:rPr lang="pt-BR" sz="3200" b="1" dirty="0"/>
              <a:t>te parece obvio agora por que Deus se opõe aos orgulhosos? Porque o orgulhoso quer assumir o controle de tudo. Ele acredita estar no centro de tudo. </a:t>
            </a: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96</a:t>
            </a:fld>
            <a:endParaRPr lang="pt-BR" dirty="0"/>
          </a:p>
        </p:txBody>
      </p:sp>
    </p:spTree>
    <p:extLst>
      <p:ext uri="{BB962C8B-B14F-4D97-AF65-F5344CB8AC3E}">
        <p14:creationId xmlns:p14="http://schemas.microsoft.com/office/powerpoint/2010/main" val="2526189140"/>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41539" y="1825625"/>
            <a:ext cx="11714671" cy="4351338"/>
          </a:xfrm>
        </p:spPr>
        <p:txBody>
          <a:bodyPr>
            <a:noAutofit/>
          </a:bodyPr>
          <a:lstStyle/>
          <a:p>
            <a:pPr marL="0" marR="0" indent="0" algn="ctr">
              <a:lnSpc>
                <a:spcPct val="107000"/>
              </a:lnSpc>
              <a:spcBef>
                <a:spcPts val="0"/>
              </a:spcBef>
              <a:spcAft>
                <a:spcPts val="0"/>
              </a:spcAft>
              <a:buNone/>
            </a:pPr>
            <a:r>
              <a:rPr lang="pt-BR" sz="3200" b="1" dirty="0" smtClean="0">
                <a:latin typeface="Calibri" panose="020F0502020204030204" pitchFamily="34" charset="0"/>
                <a:ea typeface="Calibri" panose="020F0502020204030204" pitchFamily="34" charset="0"/>
                <a:cs typeface="Times New Roman" panose="02020603050405020304" pitchFamily="18" charset="0"/>
              </a:rPr>
              <a:t>O </a:t>
            </a:r>
            <a:r>
              <a:rPr lang="pt-BR" sz="3200" b="1" dirty="0">
                <a:latin typeface="Calibri" panose="020F0502020204030204" pitchFamily="34" charset="0"/>
                <a:ea typeface="Calibri" panose="020F0502020204030204" pitchFamily="34" charset="0"/>
                <a:cs typeface="Times New Roman" panose="02020603050405020304" pitchFamily="18" charset="0"/>
              </a:rPr>
              <a:t>Que A Bíblia Ensina Acerca Do Orgulho?</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sz="2000" b="1" dirty="0">
                <a:latin typeface="Calibri" panose="020F0502020204030204" pitchFamily="34" charset="0"/>
                <a:ea typeface="Calibri" panose="020F0502020204030204" pitchFamily="34" charset="0"/>
                <a:cs typeface="Times New Roman" panose="02020603050405020304" pitchFamily="18" charset="0"/>
              </a:rPr>
              <a:t> </a:t>
            </a:r>
            <a:endParaRPr lang="pt-BR" sz="2000" dirty="0">
              <a:latin typeface="Calibri" panose="020F0502020204030204" pitchFamily="34" charset="0"/>
              <a:ea typeface="Calibri" panose="020F0502020204030204" pitchFamily="34" charset="0"/>
              <a:cs typeface="Times New Roman" panose="02020603050405020304" pitchFamily="18" charset="0"/>
            </a:endParaRPr>
          </a:p>
          <a:p>
            <a:pPr marL="465138" marR="0" lvl="0" indent="-465138">
              <a:lnSpc>
                <a:spcPct val="107000"/>
              </a:lnSpc>
              <a:spcBef>
                <a:spcPts val="0"/>
              </a:spcBef>
              <a:spcAft>
                <a:spcPts val="0"/>
              </a:spcAft>
              <a:buFont typeface="Wingdings" panose="05000000000000000000" pitchFamily="2" charset="2"/>
              <a:buChar char="Ø"/>
            </a:pPr>
            <a:r>
              <a:rPr lang="pt-BR" sz="3200" b="1" dirty="0">
                <a:latin typeface="Calibri" panose="020F0502020204030204" pitchFamily="34" charset="0"/>
                <a:ea typeface="Calibri" panose="020F0502020204030204" pitchFamily="34" charset="0"/>
                <a:cs typeface="Times New Roman" panose="02020603050405020304" pitchFamily="18" charset="0"/>
              </a:rPr>
              <a:t>O que Deus pensa </a:t>
            </a:r>
            <a:r>
              <a:rPr lang="pt-BR" sz="3200" b="1" dirty="0" smtClean="0">
                <a:latin typeface="Calibri" panose="020F0502020204030204" pitchFamily="34" charset="0"/>
                <a:ea typeface="Calibri" panose="020F0502020204030204" pitchFamily="34" charset="0"/>
                <a:cs typeface="Times New Roman" panose="02020603050405020304" pitchFamily="18" charset="0"/>
              </a:rPr>
              <a:t>sobre o </a:t>
            </a:r>
            <a:r>
              <a:rPr lang="pt-BR" sz="3200" b="1" dirty="0">
                <a:latin typeface="Calibri" panose="020F0502020204030204" pitchFamily="34" charset="0"/>
                <a:ea typeface="Calibri" panose="020F0502020204030204" pitchFamily="34" charset="0"/>
                <a:cs typeface="Times New Roman" panose="02020603050405020304" pitchFamily="18" charset="0"/>
              </a:rPr>
              <a:t>orgulho?</a:t>
            </a:r>
            <a:r>
              <a:rPr lang="pt-BR" sz="3200" dirty="0">
                <a:latin typeface="Calibri" panose="020F0502020204030204" pitchFamily="34" charset="0"/>
                <a:ea typeface="Calibri" panose="020F0502020204030204" pitchFamily="34" charset="0"/>
                <a:cs typeface="Times New Roman" panose="02020603050405020304" pitchFamily="18" charset="0"/>
              </a:rPr>
              <a:t> Deus tem coisas muito fortes a dizer sobre o orgulho: </a:t>
            </a:r>
          </a:p>
          <a:p>
            <a:pPr marL="0" marR="0" indent="0">
              <a:lnSpc>
                <a:spcPct val="107000"/>
              </a:lnSpc>
              <a:spcBef>
                <a:spcPts val="0"/>
              </a:spcBef>
              <a:spcAft>
                <a:spcPts val="0"/>
              </a:spcAft>
              <a:buNone/>
            </a:pPr>
            <a:r>
              <a:rPr lang="pt-BR" sz="3200" dirty="0">
                <a:latin typeface="Calibri" panose="020F0502020204030204" pitchFamily="34" charset="0"/>
                <a:ea typeface="Calibri" panose="020F0502020204030204" pitchFamily="34" charset="0"/>
                <a:cs typeface="Times New Roman" panose="02020603050405020304" pitchFamily="18" charset="0"/>
              </a:rPr>
              <a:t> </a:t>
            </a:r>
          </a:p>
          <a:p>
            <a:pPr marL="457200" lvl="1" indent="0">
              <a:lnSpc>
                <a:spcPct val="107000"/>
              </a:lnSpc>
              <a:spcBef>
                <a:spcPts val="0"/>
              </a:spcBef>
              <a:buNone/>
              <a:tabLst>
                <a:tab pos="465138" algn="l"/>
              </a:tabLst>
            </a:pPr>
            <a:r>
              <a:rPr lang="pt-BR" sz="3200" b="1" dirty="0" smtClean="0">
                <a:latin typeface="Calibri" panose="020F0502020204030204" pitchFamily="34" charset="0"/>
                <a:ea typeface="Calibri" panose="020F0502020204030204" pitchFamily="34" charset="0"/>
                <a:cs typeface="Times New Roman" panose="02020603050405020304" pitchFamily="18" charset="0"/>
              </a:rPr>
              <a:t>É </a:t>
            </a:r>
            <a:r>
              <a:rPr lang="pt-BR" sz="3200" b="1" dirty="0">
                <a:latin typeface="Calibri" panose="020F0502020204030204" pitchFamily="34" charset="0"/>
                <a:ea typeface="Calibri" panose="020F0502020204030204" pitchFamily="34" charset="0"/>
                <a:cs typeface="Times New Roman" panose="02020603050405020304" pitchFamily="18" charset="0"/>
              </a:rPr>
              <a:t>pecado</a:t>
            </a:r>
            <a:r>
              <a:rPr lang="pt-BR" sz="3200" dirty="0">
                <a:latin typeface="Calibri" panose="020F0502020204030204" pitchFamily="34" charset="0"/>
                <a:ea typeface="Calibri" panose="020F0502020204030204" pitchFamily="34" charset="0"/>
                <a:cs typeface="Times New Roman" panose="02020603050405020304" pitchFamily="18" charset="0"/>
              </a:rPr>
              <a:t> — Provérbios 21:4</a:t>
            </a:r>
            <a:r>
              <a:rPr lang="pt-BR" sz="3200" i="1" dirty="0">
                <a:latin typeface="Calibri" panose="020F0502020204030204" pitchFamily="34" charset="0"/>
                <a:ea typeface="Calibri" panose="020F0502020204030204" pitchFamily="34" charset="0"/>
                <a:cs typeface="Times New Roman" panose="02020603050405020304" pitchFamily="18" charset="0"/>
              </a:rPr>
              <a:t>, "Os olhos altivos, o coração orgulhoso e a lavoura dos ímpios é pecado." </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tabLst>
                <a:tab pos="465138" algn="l"/>
              </a:tabLst>
            </a:pPr>
            <a:r>
              <a:rPr lang="pt-BR" sz="3200" i="1" dirty="0">
                <a:latin typeface="Calibri" panose="020F0502020204030204" pitchFamily="34" charset="0"/>
                <a:ea typeface="Calibri" panose="020F0502020204030204" pitchFamily="34" charset="0"/>
                <a:cs typeface="Times New Roman" panose="02020603050405020304" pitchFamily="18" charset="0"/>
              </a:rPr>
              <a:t> </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97</a:t>
            </a:fld>
            <a:endParaRPr lang="pt-BR" dirty="0"/>
          </a:p>
        </p:txBody>
      </p:sp>
    </p:spTree>
    <p:extLst>
      <p:ext uri="{BB962C8B-B14F-4D97-AF65-F5344CB8AC3E}">
        <p14:creationId xmlns:p14="http://schemas.microsoft.com/office/powerpoint/2010/main" val="266860422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41539" y="1825625"/>
            <a:ext cx="11714671" cy="4351338"/>
          </a:xfrm>
        </p:spPr>
        <p:txBody>
          <a:bodyPr>
            <a:noAutofit/>
          </a:bodyPr>
          <a:lstStyle/>
          <a:p>
            <a:pPr marL="0" marR="0" indent="0" algn="ctr">
              <a:lnSpc>
                <a:spcPct val="107000"/>
              </a:lnSpc>
              <a:spcBef>
                <a:spcPts val="0"/>
              </a:spcBef>
              <a:spcAft>
                <a:spcPts val="0"/>
              </a:spcAft>
              <a:buNone/>
            </a:pPr>
            <a:r>
              <a:rPr lang="pt-BR" sz="3200" b="1" dirty="0" smtClean="0">
                <a:latin typeface="Calibri" panose="020F0502020204030204" pitchFamily="34" charset="0"/>
                <a:ea typeface="Calibri" panose="020F0502020204030204" pitchFamily="34" charset="0"/>
                <a:cs typeface="Times New Roman" panose="02020603050405020304" pitchFamily="18" charset="0"/>
              </a:rPr>
              <a:t>O </a:t>
            </a:r>
            <a:r>
              <a:rPr lang="pt-BR" sz="3200" b="1" dirty="0">
                <a:latin typeface="Calibri" panose="020F0502020204030204" pitchFamily="34" charset="0"/>
                <a:ea typeface="Calibri" panose="020F0502020204030204" pitchFamily="34" charset="0"/>
                <a:cs typeface="Times New Roman" panose="02020603050405020304" pitchFamily="18" charset="0"/>
              </a:rPr>
              <a:t>Que A Bíblia Ensina Acerca Do Orgulho?</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sz="2000" b="1" dirty="0">
                <a:latin typeface="Calibri" panose="020F0502020204030204" pitchFamily="34" charset="0"/>
                <a:ea typeface="Calibri" panose="020F0502020204030204" pitchFamily="34" charset="0"/>
                <a:cs typeface="Times New Roman" panose="02020603050405020304" pitchFamily="18" charset="0"/>
              </a:rPr>
              <a:t> </a:t>
            </a:r>
            <a:endParaRPr lang="pt-BR" sz="20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tabLst>
                <a:tab pos="465138" algn="l"/>
              </a:tabLst>
            </a:pPr>
            <a:r>
              <a:rPr lang="pt-BR" sz="3200" i="1" dirty="0">
                <a:latin typeface="Calibri" panose="020F0502020204030204" pitchFamily="34" charset="0"/>
                <a:ea typeface="Calibri" panose="020F0502020204030204" pitchFamily="34" charset="0"/>
                <a:cs typeface="Times New Roman" panose="02020603050405020304" pitchFamily="18" charset="0"/>
              </a:rPr>
              <a:t> </a:t>
            </a:r>
            <a:r>
              <a:rPr lang="pt-BR" sz="3200" dirty="0" smtClean="0">
                <a:latin typeface="Calibri" panose="020F0502020204030204" pitchFamily="34" charset="0"/>
                <a:ea typeface="Calibri" panose="020F0502020204030204" pitchFamily="34" charset="0"/>
                <a:cs typeface="Times New Roman" panose="02020603050405020304" pitchFamily="18" charset="0"/>
              </a:rPr>
              <a:t>Romanos 8:8, “</a:t>
            </a:r>
            <a:r>
              <a:rPr lang="pt-BR" sz="3200" i="1" dirty="0" smtClean="0">
                <a:latin typeface="Calibri" panose="020F0502020204030204" pitchFamily="34" charset="0"/>
                <a:ea typeface="Calibri" panose="020F0502020204030204" pitchFamily="34" charset="0"/>
                <a:cs typeface="Times New Roman" panose="02020603050405020304" pitchFamily="18" charset="0"/>
              </a:rPr>
              <a:t>Portanto</a:t>
            </a:r>
            <a:r>
              <a:rPr lang="pt-BR" sz="3200" i="1" dirty="0">
                <a:latin typeface="Calibri" panose="020F0502020204030204" pitchFamily="34" charset="0"/>
                <a:ea typeface="Calibri" panose="020F0502020204030204" pitchFamily="34" charset="0"/>
                <a:cs typeface="Times New Roman" panose="02020603050405020304" pitchFamily="18" charset="0"/>
              </a:rPr>
              <a:t>, os que estão na carne não podem agradar a Deus</a:t>
            </a:r>
            <a:r>
              <a:rPr lang="pt-BR" sz="3200" i="1" dirty="0" smtClean="0">
                <a:latin typeface="Calibri" panose="020F0502020204030204" pitchFamily="34" charset="0"/>
                <a:ea typeface="Calibri" panose="020F0502020204030204" pitchFamily="34" charset="0"/>
                <a:cs typeface="Times New Roman" panose="02020603050405020304" pitchFamily="18" charset="0"/>
              </a:rPr>
              <a:t>.”</a:t>
            </a:r>
          </a:p>
          <a:p>
            <a:pPr marL="0" marR="0" indent="0" algn="ctr">
              <a:lnSpc>
                <a:spcPct val="107000"/>
              </a:lnSpc>
              <a:spcBef>
                <a:spcPts val="0"/>
              </a:spcBef>
              <a:spcAft>
                <a:spcPts val="0"/>
              </a:spcAft>
              <a:buNone/>
              <a:tabLst>
                <a:tab pos="465138" algn="l"/>
              </a:tabLst>
            </a:pPr>
            <a:endParaRPr lang="pt-BR" sz="3200" i="1" dirty="0" smtClean="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tabLst>
                <a:tab pos="465138" algn="l"/>
              </a:tabLst>
            </a:pPr>
            <a:r>
              <a:rPr lang="pt-BR" sz="3200" dirty="0" smtClean="0">
                <a:latin typeface="Calibri" panose="020F0502020204030204" pitchFamily="34" charset="0"/>
                <a:ea typeface="Calibri" panose="020F0502020204030204" pitchFamily="34" charset="0"/>
                <a:cs typeface="Times New Roman" panose="02020603050405020304" pitchFamily="18" charset="0"/>
              </a:rPr>
              <a:t>Isaias 64:6, “</a:t>
            </a:r>
            <a:r>
              <a:rPr lang="pt-BR" sz="3200" i="1" dirty="0" smtClean="0">
                <a:latin typeface="Calibri" panose="020F0502020204030204" pitchFamily="34" charset="0"/>
                <a:ea typeface="Calibri" panose="020F0502020204030204" pitchFamily="34" charset="0"/>
                <a:cs typeface="Times New Roman" panose="02020603050405020304" pitchFamily="18" charset="0"/>
              </a:rPr>
              <a:t>Mas </a:t>
            </a:r>
            <a:r>
              <a:rPr lang="pt-BR" sz="3200" i="1" dirty="0">
                <a:latin typeface="Calibri" panose="020F0502020204030204" pitchFamily="34" charset="0"/>
                <a:ea typeface="Calibri" panose="020F0502020204030204" pitchFamily="34" charset="0"/>
                <a:cs typeface="Times New Roman" panose="02020603050405020304" pitchFamily="18" charset="0"/>
              </a:rPr>
              <a:t>todos nós somos como o imundo, e todas as nossas justiças como trapo da imundícia; e todos nós murchamos como a folha, e as nossas </a:t>
            </a:r>
            <a:r>
              <a:rPr lang="pt-BR" sz="3200" i="1" dirty="0" err="1">
                <a:latin typeface="Calibri" panose="020F0502020204030204" pitchFamily="34" charset="0"/>
                <a:ea typeface="Calibri" panose="020F0502020204030204" pitchFamily="34" charset="0"/>
                <a:cs typeface="Times New Roman" panose="02020603050405020304" pitchFamily="18" charset="0"/>
              </a:rPr>
              <a:t>iniqüidades</a:t>
            </a:r>
            <a:r>
              <a:rPr lang="pt-BR" sz="3200" i="1" dirty="0">
                <a:latin typeface="Calibri" panose="020F0502020204030204" pitchFamily="34" charset="0"/>
                <a:ea typeface="Calibri" panose="020F0502020204030204" pitchFamily="34" charset="0"/>
                <a:cs typeface="Times New Roman" panose="02020603050405020304" pitchFamily="18" charset="0"/>
              </a:rPr>
              <a:t> como um vento nos arrebatam</a:t>
            </a:r>
            <a:r>
              <a:rPr lang="pt-BR" sz="3200" i="1" dirty="0" smtClean="0">
                <a:latin typeface="Calibri" panose="020F0502020204030204" pitchFamily="34" charset="0"/>
                <a:ea typeface="Calibri" panose="020F0502020204030204" pitchFamily="34" charset="0"/>
                <a:cs typeface="Times New Roman" panose="02020603050405020304" pitchFamily="18" charset="0"/>
              </a:rPr>
              <a:t>.”</a:t>
            </a:r>
            <a:endParaRPr lang="pt-BR" sz="3200" i="1"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tabLst>
                <a:tab pos="465138" algn="l"/>
              </a:tabLst>
            </a:pPr>
            <a:endParaRPr lang="pt-BR" sz="3200" i="1"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tabLst>
                <a:tab pos="465138" algn="l"/>
              </a:tabLst>
            </a:pP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98</a:t>
            </a:fld>
            <a:endParaRPr lang="pt-BR" dirty="0"/>
          </a:p>
        </p:txBody>
      </p:sp>
    </p:spTree>
    <p:extLst>
      <p:ext uri="{BB962C8B-B14F-4D97-AF65-F5344CB8AC3E}">
        <p14:creationId xmlns:p14="http://schemas.microsoft.com/office/powerpoint/2010/main" val="4226695655"/>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539" y="365125"/>
            <a:ext cx="11714671" cy="1325563"/>
          </a:xfrm>
        </p:spPr>
        <p:txBody>
          <a:bodyPr>
            <a:normAutofit/>
          </a:bodyPr>
          <a:lstStyle/>
          <a:p>
            <a:pPr algn="ctr"/>
            <a:r>
              <a:rPr lang="pt-BR" sz="6000" dirty="0" smtClean="0"/>
              <a:t>AS CONSEQUÊNCIAS DO ORGULHO</a:t>
            </a:r>
            <a:endParaRPr lang="pt-BR" sz="6000" dirty="0"/>
          </a:p>
        </p:txBody>
      </p:sp>
      <p:sp>
        <p:nvSpPr>
          <p:cNvPr id="3" name="Espaço Reservado para Conteúdo 2"/>
          <p:cNvSpPr>
            <a:spLocks noGrp="1"/>
          </p:cNvSpPr>
          <p:nvPr>
            <p:ph idx="1"/>
          </p:nvPr>
        </p:nvSpPr>
        <p:spPr>
          <a:xfrm>
            <a:off x="241539" y="1825625"/>
            <a:ext cx="11714671" cy="4351338"/>
          </a:xfrm>
        </p:spPr>
        <p:txBody>
          <a:bodyPr>
            <a:noAutofit/>
          </a:bodyPr>
          <a:lstStyle/>
          <a:p>
            <a:pPr marL="0" marR="0" indent="0" algn="ctr">
              <a:lnSpc>
                <a:spcPct val="107000"/>
              </a:lnSpc>
              <a:spcBef>
                <a:spcPts val="0"/>
              </a:spcBef>
              <a:spcAft>
                <a:spcPts val="0"/>
              </a:spcAft>
              <a:buNone/>
            </a:pPr>
            <a:r>
              <a:rPr lang="pt-BR" sz="3200" b="1" dirty="0" smtClean="0">
                <a:latin typeface="Calibri" panose="020F0502020204030204" pitchFamily="34" charset="0"/>
                <a:ea typeface="Calibri" panose="020F0502020204030204" pitchFamily="34" charset="0"/>
                <a:cs typeface="Times New Roman" panose="02020603050405020304" pitchFamily="18" charset="0"/>
              </a:rPr>
              <a:t>O </a:t>
            </a:r>
            <a:r>
              <a:rPr lang="pt-BR" sz="3200" b="1" dirty="0">
                <a:latin typeface="Calibri" panose="020F0502020204030204" pitchFamily="34" charset="0"/>
                <a:ea typeface="Calibri" panose="020F0502020204030204" pitchFamily="34" charset="0"/>
                <a:cs typeface="Times New Roman" panose="02020603050405020304" pitchFamily="18" charset="0"/>
              </a:rPr>
              <a:t>Que A Bíblia Ensina Acerca Do Orgulho?</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pt-BR" sz="2000" b="1" dirty="0">
                <a:latin typeface="Calibri" panose="020F0502020204030204" pitchFamily="34" charset="0"/>
                <a:ea typeface="Calibri" panose="020F0502020204030204" pitchFamily="34" charset="0"/>
                <a:cs typeface="Times New Roman" panose="02020603050405020304" pitchFamily="18" charset="0"/>
              </a:rPr>
              <a:t> </a:t>
            </a:r>
            <a:endParaRPr lang="pt-BR" sz="2000" dirty="0">
              <a:latin typeface="Calibri" panose="020F0502020204030204" pitchFamily="34" charset="0"/>
              <a:ea typeface="Calibri" panose="020F0502020204030204" pitchFamily="34" charset="0"/>
              <a:cs typeface="Times New Roman" panose="02020603050405020304" pitchFamily="18" charset="0"/>
            </a:endParaRPr>
          </a:p>
          <a:p>
            <a:pPr marL="457200" lvl="1" indent="0">
              <a:lnSpc>
                <a:spcPct val="107000"/>
              </a:lnSpc>
              <a:spcBef>
                <a:spcPts val="0"/>
              </a:spcBef>
              <a:buNone/>
              <a:tabLst>
                <a:tab pos="465138" algn="l"/>
              </a:tabLst>
            </a:pPr>
            <a:r>
              <a:rPr lang="pt-BR" sz="3200" b="1" dirty="0" smtClean="0">
                <a:latin typeface="Calibri" panose="020F0502020204030204" pitchFamily="34" charset="0"/>
                <a:ea typeface="Calibri" panose="020F0502020204030204" pitchFamily="34" charset="0"/>
                <a:cs typeface="Times New Roman" panose="02020603050405020304" pitchFamily="18" charset="0"/>
              </a:rPr>
              <a:t>É </a:t>
            </a:r>
            <a:r>
              <a:rPr lang="pt-BR" sz="3200" b="1" dirty="0">
                <a:latin typeface="Calibri" panose="020F0502020204030204" pitchFamily="34" charset="0"/>
                <a:ea typeface="Calibri" panose="020F0502020204030204" pitchFamily="34" charset="0"/>
                <a:cs typeface="Times New Roman" panose="02020603050405020304" pitchFamily="18" charset="0"/>
              </a:rPr>
              <a:t>uma abominação</a:t>
            </a:r>
            <a:r>
              <a:rPr lang="pt-BR" sz="3200" dirty="0">
                <a:latin typeface="Calibri" panose="020F0502020204030204" pitchFamily="34" charset="0"/>
                <a:ea typeface="Calibri" panose="020F0502020204030204" pitchFamily="34" charset="0"/>
                <a:cs typeface="Times New Roman" panose="02020603050405020304" pitchFamily="18" charset="0"/>
              </a:rPr>
              <a:t> — Provérbios 16:5</a:t>
            </a:r>
            <a:r>
              <a:rPr lang="pt-BR" sz="3200" i="1" dirty="0">
                <a:latin typeface="Calibri" panose="020F0502020204030204" pitchFamily="34" charset="0"/>
                <a:ea typeface="Calibri" panose="020F0502020204030204" pitchFamily="34" charset="0"/>
                <a:cs typeface="Times New Roman" panose="02020603050405020304" pitchFamily="18" charset="0"/>
              </a:rPr>
              <a:t>, "Abominação é ao SENHOR todo o altivo de coração; não ficará impune mesmo de mãos postas. " </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tabLst>
                <a:tab pos="465138" algn="l"/>
              </a:tabLst>
            </a:pPr>
            <a:r>
              <a:rPr lang="pt-BR" sz="3200" i="1" dirty="0">
                <a:latin typeface="Calibri" panose="020F0502020204030204" pitchFamily="34" charset="0"/>
                <a:ea typeface="Calibri" panose="020F0502020204030204" pitchFamily="34" charset="0"/>
                <a:cs typeface="Times New Roman" panose="02020603050405020304" pitchFamily="18" charset="0"/>
              </a:rPr>
              <a:t> </a:t>
            </a: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marL="465138" marR="0" indent="0">
              <a:lnSpc>
                <a:spcPct val="107000"/>
              </a:lnSpc>
              <a:spcBef>
                <a:spcPts val="0"/>
              </a:spcBef>
              <a:spcAft>
                <a:spcPts val="0"/>
              </a:spcAft>
              <a:buNone/>
              <a:tabLst>
                <a:tab pos="465138" algn="l"/>
              </a:tabLst>
            </a:pPr>
            <a:r>
              <a:rPr lang="pt-BR" sz="3200" dirty="0">
                <a:latin typeface="Calibri" panose="020F0502020204030204" pitchFamily="34" charset="0"/>
                <a:ea typeface="Calibri" panose="020F0502020204030204" pitchFamily="34" charset="0"/>
                <a:cs typeface="Times New Roman" panose="02020603050405020304" pitchFamily="18" charset="0"/>
              </a:rPr>
              <a:t>Lucas 16:15</a:t>
            </a:r>
            <a:r>
              <a:rPr lang="pt-BR" sz="3200" i="1" dirty="0">
                <a:latin typeface="Calibri" panose="020F0502020204030204" pitchFamily="34" charset="0"/>
                <a:ea typeface="Calibri" panose="020F0502020204030204" pitchFamily="34" charset="0"/>
                <a:cs typeface="Times New Roman" panose="02020603050405020304" pitchFamily="18" charset="0"/>
              </a:rPr>
              <a:t>, "E disse-lhes: Vos sois os que vos justificais a vos mesmos diante dos homens, mas Deus conhece os vossos corações, porque o entre os homens é elevado, perante Deus é abominação." </a:t>
            </a:r>
            <a:endParaRPr lang="pt-BR" sz="3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ço Reservado para Número de Slide 3"/>
          <p:cNvSpPr>
            <a:spLocks noGrp="1"/>
          </p:cNvSpPr>
          <p:nvPr>
            <p:ph type="sldNum" sz="quarter" idx="12"/>
          </p:nvPr>
        </p:nvSpPr>
        <p:spPr/>
        <p:txBody>
          <a:bodyPr/>
          <a:lstStyle/>
          <a:p>
            <a:fld id="{54A33A46-DE1F-4916-AB2D-9B3398B5356F}" type="slidenum">
              <a:rPr lang="pt-BR" smtClean="0"/>
              <a:pPr/>
              <a:t>99</a:t>
            </a:fld>
            <a:endParaRPr lang="pt-BR" dirty="0"/>
          </a:p>
        </p:txBody>
      </p:sp>
    </p:spTree>
    <p:extLst>
      <p:ext uri="{BB962C8B-B14F-4D97-AF65-F5344CB8AC3E}">
        <p14:creationId xmlns:p14="http://schemas.microsoft.com/office/powerpoint/2010/main" val="256630868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57002</TotalTime>
  <Words>9704</Words>
  <Application>Microsoft Office PowerPoint</Application>
  <PresentationFormat>Widescreen</PresentationFormat>
  <Paragraphs>1917</Paragraphs>
  <Slides>279</Slides>
  <Notes>31</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279</vt:i4>
      </vt:variant>
    </vt:vector>
  </HeadingPairs>
  <TitlesOfParts>
    <vt:vector size="285" baseType="lpstr">
      <vt:lpstr>Arial</vt:lpstr>
      <vt:lpstr>Calibri</vt:lpstr>
      <vt:lpstr>Calibri Light</vt:lpstr>
      <vt:lpstr>Times New Roman</vt:lpstr>
      <vt:lpstr>Wingdings</vt:lpstr>
      <vt:lpstr>Tema do Office</vt:lpstr>
      <vt:lpstr>ORGULHO (Versão 1.2)</vt:lpstr>
      <vt:lpstr>DE ONDE VEM O ORGULHO?</vt:lpstr>
      <vt:lpstr>DE ONDE VEM O ORGULHO?</vt:lpstr>
      <vt:lpstr>DE ONDE VEM O ORGULHO?</vt:lpstr>
      <vt:lpstr>DE ONDE VEM O ORGULHO?</vt:lpstr>
      <vt:lpstr>DE ONDE VEM O ORGULHO?</vt:lpstr>
      <vt:lpstr>DE ONDE VEM O ORGULHO?</vt:lpstr>
      <vt:lpstr>DE ONDE VEM O ORGULHO?</vt:lpstr>
      <vt:lpstr>DE ONDE VEM O ORGULHO?</vt:lpstr>
      <vt:lpstr>DE ONDE VEM O ORGULHO?</vt:lpstr>
      <vt:lpstr>DE ONDE VEM O ORGULHO?</vt:lpstr>
      <vt:lpstr>DE ONDE VEM O ORGULHO?</vt:lpstr>
      <vt:lpstr>DE ONDE VEM O ORGULHO?</vt:lpstr>
      <vt:lpstr>DE ONDE VEM O ORGULHO?</vt:lpstr>
      <vt:lpstr>DE ONDE VEM O ORGULHO?</vt:lpstr>
      <vt:lpstr>DE ONDE VEM O ORGULHO?</vt:lpstr>
      <vt:lpstr>DE ONDE VEM O ORGULHO?</vt:lpstr>
      <vt:lpstr>DE ONDE VEM O ORGULHO?</vt:lpstr>
      <vt:lpstr>DE ONDE VEM O ORGULHO?</vt:lpstr>
      <vt:lpstr>DE ONDE VEM O ORGULHO?</vt:lpstr>
      <vt:lpstr>DE ONDE VEM O ORGULHO?</vt:lpstr>
      <vt:lpstr>DE ONDE VEM O ORGULHO?</vt:lpstr>
      <vt:lpstr>DE ONDE VEM O ORGULHO?</vt:lpstr>
      <vt:lpstr>DE ONDE VEM O ORGULHO?</vt:lpstr>
      <vt:lpstr>DE ONDE VEM O ORGULHO?</vt:lpstr>
      <vt:lpstr>DE ONDE VEM O ORGULHO?</vt:lpstr>
      <vt:lpstr>DE ONDE VEM O ORGULHO?</vt:lpstr>
      <vt:lpstr>DE ONDE VEM O ORGULHO?</vt:lpstr>
      <vt:lpstr>DE ONDE VEM O ORGULHO?</vt:lpstr>
      <vt:lpstr>DE ONDE VEM O ORGULHO?</vt:lpstr>
      <vt:lpstr>Apresentação do PowerPoint</vt:lpstr>
      <vt:lpstr>O QUE É ORGULHO</vt:lpstr>
      <vt:lpstr>O QUE É ORGULHO</vt:lpstr>
      <vt:lpstr>O QUE É ORGULHO</vt:lpstr>
      <vt:lpstr>O QUE É ORGULHO</vt:lpstr>
      <vt:lpstr>O QUE É ORGULHO</vt:lpstr>
      <vt:lpstr>O QUE É ORGULHO</vt:lpstr>
      <vt:lpstr>O QUE É ORGULHO</vt:lpstr>
      <vt:lpstr>O QUE É ORGULHO</vt:lpstr>
      <vt:lpstr>O QUE É ORGULHO</vt:lpstr>
      <vt:lpstr>O QUE É ORGULHO</vt:lpstr>
      <vt:lpstr>O QUE É ORGULHO</vt:lpstr>
      <vt:lpstr>O QUE É ORGULHO</vt:lpstr>
      <vt:lpstr>O QUE É ORGULHO</vt:lpstr>
      <vt:lpstr>O QUE É ORGULHO</vt:lpstr>
      <vt:lpstr>O QUE É ORGULHO</vt:lpstr>
      <vt:lpstr>O QUE É ORGULHO</vt:lpstr>
      <vt:lpstr>O QUE É ORGULHO</vt:lpstr>
      <vt:lpstr>O QUE É ORGULHO</vt:lpstr>
      <vt:lpstr>O QUE É ORGULHO</vt:lpstr>
      <vt:lpstr>O QUE É ORGULHO</vt:lpstr>
      <vt:lpstr>Apresentação do PowerPoint</vt:lpstr>
      <vt:lpstr>AS MANIFESTAGÕES DO ORGULHO</vt:lpstr>
      <vt:lpstr>AS MANIFESTAGÕES DO ORGULHO</vt:lpstr>
      <vt:lpstr>AS MANIFESTAGÕES DO ORGULHO</vt:lpstr>
      <vt:lpstr>AS MANIFESTAGÕES DO ORGULHO</vt:lpstr>
      <vt:lpstr>AS MANIFESTAGÕES DO ORGULHO</vt:lpstr>
      <vt:lpstr>AS MANIFESTAGÕES DO ORGULHO</vt:lpstr>
      <vt:lpstr>AS MANIFESTAGÕES DO ORGULHO</vt:lpstr>
      <vt:lpstr>AS MANIFESTAGÕES DO ORGULHO</vt:lpstr>
      <vt:lpstr>AS MANIFESTAGÕES DO ORGULHO</vt:lpstr>
      <vt:lpstr>AS MANIFESTAGÕES DO ORGULHO</vt:lpstr>
      <vt:lpstr>AS MANIFESTAGÕES DO ORGULHO</vt:lpstr>
      <vt:lpstr>AS MANIFESTAGÕES DO ORGULHO</vt:lpstr>
      <vt:lpstr>AS MANIFESTAGÕES DO ORGULHO</vt:lpstr>
      <vt:lpstr>AS MANIFESTAGÕES DO ORGULHO</vt:lpstr>
      <vt:lpstr>AS MANIFESTAGÕES DO ORGULHO</vt:lpstr>
      <vt:lpstr>AS MANIFESTAGÕES DO ORGULHO</vt:lpstr>
      <vt:lpstr>AS MANIFESTAGÕES DO ORGULHO</vt:lpstr>
      <vt:lpstr>AS MANIFESTAGÕES DO ORGULHO</vt:lpstr>
      <vt:lpstr>AS MANIFESTAGÕES DO ORGULHO</vt:lpstr>
      <vt:lpstr>AS MANIFESTAGÕES DO ORGULHO</vt:lpstr>
      <vt:lpstr>AS MANIFESTAGÕES DO ORGULHO</vt:lpstr>
      <vt:lpstr>AS MANIFESTAGÕES DO ORGULHO</vt:lpstr>
      <vt:lpstr>AS MANIFESTAGÕES DO ORGULHO</vt:lpstr>
      <vt:lpstr>AS MANIFESTAGÕES DO ORGULHO</vt:lpstr>
      <vt:lpstr>AS MANIFESTAGÕES DO ORGULHO</vt:lpstr>
      <vt:lpstr>AS MANIFESTAGÕES DO ORGULHO</vt:lpstr>
      <vt:lpstr>AS MANIFESTAGÕES DO ORGULHO</vt:lpstr>
      <vt:lpstr>AS MANIFESTAGÕES DO ORGULHO</vt:lpstr>
      <vt:lpstr>AS MANIFESTAGÕES DO ORGULHO</vt:lpstr>
      <vt:lpstr>AS MANIFESTAGÕES DO ORGULHO</vt:lpstr>
      <vt:lpstr>Apresentação do PowerPoint</vt:lpstr>
      <vt:lpstr>AS CONSEQUÊNCIAS DO ORGULHO</vt:lpstr>
      <vt:lpstr>AS CONSEQUÊNCIAS DO ORGULHO</vt:lpstr>
      <vt:lpstr>AS CONSEQUÊNCIAS DO ORGULHO</vt:lpstr>
      <vt:lpstr>AS CONSEQUÊNCIAS DO ORGULHO</vt:lpstr>
      <vt:lpstr>AS CONSEQUÊNCIAS DO ORGULHO</vt:lpstr>
      <vt:lpstr>AS CONSEQUÊNCIAS DO ORGULHO</vt:lpstr>
      <vt:lpstr>AS CONSEQUÊNCIAS DO ORGULHO</vt:lpstr>
      <vt:lpstr>AS CONSEQUÊNCIAS DO ORGULHO</vt:lpstr>
      <vt:lpstr>AS CONSEQUÊNCIAS DO ORGULHO</vt:lpstr>
      <vt:lpstr>AS CONSEQUÊNCIAS DO ORGULHO</vt:lpstr>
      <vt:lpstr>AS CONSEQUÊNCIAS DO ORGULHO</vt:lpstr>
      <vt:lpstr>AS CONSEQUÊNCIAS DO ORGULHO</vt:lpstr>
      <vt:lpstr>AS CONSEQUÊNCIAS DO ORGULHO</vt:lpstr>
      <vt:lpstr>AS CONSEQUÊNCIAS DO ORGULHO</vt:lpstr>
      <vt:lpstr>AS CONSEQUÊNCIAS DO ORGULHO</vt:lpstr>
      <vt:lpstr>AS CONSEQUÊNCIAS DO ORGULHO</vt:lpstr>
      <vt:lpstr>AS CONSEQUÊNCIAS DO ORGULHO</vt:lpstr>
      <vt:lpstr>AS CONSEQUÊNCIAS DO ORGULHO</vt:lpstr>
      <vt:lpstr>AS CONSEQUÊNCIAS DO ORGULHO</vt:lpstr>
      <vt:lpstr>AS CONSEQUÊNCIAS DO ORGULHO</vt:lpstr>
      <vt:lpstr>AS CONSEQUÊNCIAS DO ORGULHO</vt:lpstr>
      <vt:lpstr>AS CONSEQUÊNCIAS DO ORGULHO</vt:lpstr>
      <vt:lpstr>AS CONSEQUÊNCIAS DO ORGULHO</vt:lpstr>
      <vt:lpstr>AS CONSEQUÊNCIAS DO ORGULHO</vt:lpstr>
      <vt:lpstr>AS CONSEQUÊNCIAS DO ORGULHO</vt:lpstr>
      <vt:lpstr>AS CONSEQUÊNCIAS DO ORGULHO</vt:lpstr>
      <vt:lpstr>AS CONSEQUÊNCIAS DO ORGULHO</vt:lpstr>
      <vt:lpstr>AS CONSEQUÊNCIAS DO ORGULHO</vt:lpstr>
      <vt:lpstr>AS CONSEQUÊNCIAS DO ORGULHO</vt:lpstr>
      <vt:lpstr>AS CONSEQUÊNCIAS DO ORGULHO</vt:lpstr>
      <vt:lpstr>AS CONSEQUÊNCIAS DO ORGULHO</vt:lpstr>
      <vt:lpstr>AS CONSEQUÊNCIAS DO ORGULHO</vt:lpstr>
      <vt:lpstr>AS CONSEQUÊNCIAS DO ORGULHO</vt:lpstr>
      <vt:lpstr>AS CONSEQUÊNCIAS DO ORGULHO</vt:lpstr>
      <vt:lpstr>AS CONSEQUÊNCIAS DO ORGULHO</vt:lpstr>
      <vt:lpstr>AS CONSEQUÊNCIAS DO ORGULHO</vt:lpstr>
      <vt:lpstr>AS CONSEQUÊNCIAS DO ORGULHO</vt:lpstr>
      <vt:lpstr>AS CONSEQUÊNCIAS DO ORGULHO</vt:lpstr>
      <vt:lpstr>AS CONSEQUÊNCIAS DO ORGULHO</vt:lpstr>
      <vt:lpstr>AS CONSEQUÊNCIAS DO ORGULHO</vt:lpstr>
      <vt:lpstr>AS CONSEQUÊNCIAS DO ORGULHO</vt:lpstr>
      <vt:lpstr>AS CONSEQUÊNCIAS DO ORGULHO</vt:lpstr>
      <vt:lpstr>AS CONSEQUÊNCIAS DO ORGULHO</vt:lpstr>
      <vt:lpstr>AS CONSEQUÊNCIAS DO ORGULHO</vt:lpstr>
      <vt:lpstr>AS CONSEQUÊNCIAS DO ORGULHO</vt:lpstr>
      <vt:lpstr>AS CONSEQUÊNCIAS DO ORGULHO</vt:lpstr>
      <vt:lpstr>AS CONSEQUÊNCIAS DO ORGULHO</vt:lpstr>
      <vt:lpstr>AS CONSEQUÊNCIAS DO ORGULHO</vt:lpstr>
      <vt:lpstr>AS CONSEQUÊNCIAS DO ORGULHO</vt:lpstr>
      <vt:lpstr>AS CONSEQUÊNCIAS DO ORGULHO</vt:lpstr>
      <vt:lpstr>AS CONSEQUÊNCIAS DO ORGULHO</vt:lpstr>
      <vt:lpstr>AS CONSEQUÊNCIAS DO ORGULHO</vt:lpstr>
      <vt:lpstr>AS CONSEQUÊNCIAS DO ORGULHO</vt:lpstr>
      <vt:lpstr>AS CONSEQUÊNCIAS DO ORGULHO</vt:lpstr>
      <vt:lpstr>Apresentação do PowerPoint</vt:lpstr>
      <vt:lpstr>As Causas do Orgulho</vt:lpstr>
      <vt:lpstr>As Causas do Orgulho</vt:lpstr>
      <vt:lpstr>As Causas do Orgulho</vt:lpstr>
      <vt:lpstr>As Causas do Orgulho</vt:lpstr>
      <vt:lpstr>As Causas do Orgulho</vt:lpstr>
      <vt:lpstr>As Causas do Orgulho</vt:lpstr>
      <vt:lpstr>As Causas do Orgulho</vt:lpstr>
      <vt:lpstr>As Causas do Orgulho</vt:lpstr>
      <vt:lpstr>As Causas do Orgulho</vt:lpstr>
      <vt:lpstr>As Causas do Orgulho</vt:lpstr>
      <vt:lpstr>As Causas do Orgulho</vt:lpstr>
      <vt:lpstr>As Causas do Orgulho</vt:lpstr>
      <vt:lpstr>As Causas do Orgulho</vt:lpstr>
      <vt:lpstr>As Causas do Orgulho</vt:lpstr>
      <vt:lpstr>As Causas do Orgulho</vt:lpstr>
      <vt:lpstr>As Causas do Orgulho</vt:lpstr>
      <vt:lpstr>As Causas do Orgulho</vt:lpstr>
      <vt:lpstr>As Causas do Orgulho</vt:lpstr>
      <vt:lpstr>As Causas do Orgulho</vt:lpstr>
      <vt:lpstr>As Causas do Orgulho</vt:lpstr>
      <vt:lpstr>As Causas do Orgulho</vt:lpstr>
      <vt:lpstr>As Causas do Orgulho</vt:lpstr>
      <vt:lpstr>As Causas do Orgulho</vt:lpstr>
      <vt:lpstr>Apresentação do PowerPoint</vt:lpstr>
      <vt:lpstr>GANHANDO A VITÓRIA SOBRE ORGULHO – MENTE PARTE 1</vt:lpstr>
      <vt:lpstr>GANHANDO A VITÓRIA SOBRE ORGULHO – MENTE PARTE 1</vt:lpstr>
      <vt:lpstr>GANHANDO A VITÓRIA SOBRE ORGULHO – MENTE PARTE 1</vt:lpstr>
      <vt:lpstr>GANHANDO A VITÓRIA SOBRE ORGULHO – MENTE PARTE 1</vt:lpstr>
      <vt:lpstr>GANHANDO A VITÓRIA SOBRE ORGULHO – MENTE PARTE 1</vt:lpstr>
      <vt:lpstr>GANHANDO A VITÓRIA SOBRE ORGULHO – MENTE PARTE 1</vt:lpstr>
      <vt:lpstr>GANHANDO A VITÓRIA SOBRE ORGULHO – MENTE PARTE 1</vt:lpstr>
      <vt:lpstr>GANHANDO A VITÓRIA SOBRE ORGULHO – MENTE PARTE 1</vt:lpstr>
      <vt:lpstr>GANHANDO A VITÓRIA SOBRE ORGULHO – MENTE PARTE 1</vt:lpstr>
      <vt:lpstr>GANHANDO A VITÓRIA SOBRE ORGULHO – MENTE PARTE 1</vt:lpstr>
      <vt:lpstr>GANHANDO A VITÓRIA SOBRE ORGULHO – MENTE PARTE 1</vt:lpstr>
      <vt:lpstr>GANHANDO A VITÓRIA SOBRE ORGULHO – MENTE PARTE 1</vt:lpstr>
      <vt:lpstr>GANHANDO A VITÓRIA SOBRE ORGULHO – MENTE PARTE 1</vt:lpstr>
      <vt:lpstr>GANHANDO A VITÓRIA SOBRE ORGULHO – MENTE PARTE 1</vt:lpstr>
      <vt:lpstr>GANHANDO A VITÓRIA SOBRE ORGULHO – MENTE PARTE 1</vt:lpstr>
      <vt:lpstr>GANHANDO A VITÓRIA SOBRE ORGULHO – MENTE PARTE 1</vt:lpstr>
      <vt:lpstr>GANHANDO A VITÓRIA SOBRE ORGULHO – MENTE PARTE 1</vt:lpstr>
      <vt:lpstr>GANHANDO A VITÓRIA SOBRE ORGULHO – MENTE PARTE 1</vt:lpstr>
      <vt:lpstr>GANHANDO A VITÓRIA SOBRE ORGULHO – MENTE PARTE 1</vt:lpstr>
      <vt:lpstr>GANHANDO A VITÓRIA SOBRE ORGULHO – MENTE PARTE 1</vt:lpstr>
      <vt:lpstr>GANHANDO A VITÓRIA SOBRE ORGULHO – MENTE PARTE 1</vt:lpstr>
      <vt:lpstr>Apresentação do PowerPoint</vt:lpstr>
      <vt:lpstr>GANHANDO A VITÓRIA SOBRE ORGULHO – MENTE PARTE 2</vt:lpstr>
      <vt:lpstr>GANHANDO A VITÓRIA SOBRE ORGULHO – MENTE PARTE 2</vt:lpstr>
      <vt:lpstr>GANHANDO A VITÓRIA SOBRE ORGULHO – MENTE PARTE 2</vt:lpstr>
      <vt:lpstr>GANHANDO A VITÓRIA SOBRE ORGULHO – MENTE PARTE 2</vt:lpstr>
      <vt:lpstr>GANHANDO A VITÓRIA SOBRE ORGULHO – MENTE PARTE 2</vt:lpstr>
      <vt:lpstr>GANHANDO A VITÓRIA SOBRE ORGULHO – MENTE PARTE 2</vt:lpstr>
      <vt:lpstr>GANHANDO A VITÓRIA SOBRE ORGULHO – MENTE PARTE 2</vt:lpstr>
      <vt:lpstr>GANHANDO A VITÓRIA SOBRE ORGULHO – MENTE PARTE 2</vt:lpstr>
      <vt:lpstr>GANHANDO A VITÓRIA SOBRE ORGULHO – MENTE PARTE 2</vt:lpstr>
      <vt:lpstr>GANHANDO A VITÓRIA SOBRE ORGULHO – MENTE PARTE 2</vt:lpstr>
      <vt:lpstr>GANHANDO A VITÓRIA SOBRE ORGULHO – MENTE PARTE 2</vt:lpstr>
      <vt:lpstr>GANHANDO A VITÓRIA SOBRE ORGULHO – MENTE PARTE 2</vt:lpstr>
      <vt:lpstr>GANHANDO A VITÓRIA SOBRE ORGULHO – MENTE PARTE 2</vt:lpstr>
      <vt:lpstr>GANHANDO A VITÓRIA SOBRE ORGULHO – MENTE PARTE 2</vt:lpstr>
      <vt:lpstr>GANHANDO A VITÓRIA SOBRE ORGULHO – MENTE PARTE 2</vt:lpstr>
      <vt:lpstr>GANHANDO A VITÓRIA SOBRE ORGULHO – MENTE PARTE 2</vt:lpstr>
      <vt:lpstr>GANHANDO A VITÓRIA SOBRE ORGULHO – MENTE PARTE 2</vt:lpstr>
      <vt:lpstr>GANHANDO A VITÓRIA SOBRE ORGULHO – MENTE PARTE 2</vt:lpstr>
      <vt:lpstr>GANHANDO A VITÓRIA SOBRE ORGULHO – MENTE PARTE 2</vt:lpstr>
      <vt:lpstr>GANHANDO A VITÓRIA SOBRE ORGULHO – MENTE PARTE 2</vt:lpstr>
      <vt:lpstr>GANHANDO A VITÓRIA SOBRE ORGULHO – MENTE PARTE 2</vt:lpstr>
      <vt:lpstr>GANHANDO A VITÓRIA SOBRE ORGULHO – MENTE PARTE 2</vt:lpstr>
      <vt:lpstr>GANHANDO A VITÓRIA SOBRE ORGULHO – MENTE PARTE 2</vt:lpstr>
      <vt:lpstr>GANHANDO A VITÓRIA SOBRE ORGULHO – MENTE PARTE 2</vt:lpstr>
      <vt:lpstr>GANHANDO A VITÓRIA SOBRE ORGULHO – MENTE PARTE 2</vt:lpstr>
      <vt:lpstr>GANHANDO A VITÓRIA SOBRE ORGULHO – MENTE PARTE 2</vt:lpstr>
      <vt:lpstr>GANHANDO A VITÓRIA SOBRE ORGULHO – MENTE PARTE 2</vt:lpstr>
      <vt:lpstr>GANHANDO A VITÓRIA SOBRE ORGULHO – MENTE PARTE 2</vt:lpstr>
      <vt:lpstr>GANHANDO A VITÓRIA SOBRE ORGULHO – MENTE PARTE 2</vt:lpstr>
      <vt:lpstr>Apresentação do PowerPoint</vt:lpstr>
      <vt:lpstr>GANHANDO A VITÓRIA SOBRE ORGULHO-EMOÇÕES</vt:lpstr>
      <vt:lpstr>GANHANDO A VITÓRIA SOBRE ORGULHO-EMOÇÕES</vt:lpstr>
      <vt:lpstr>GANHANDO A VITÓRIA SOBRE ORGULHO-EMOÇÕES</vt:lpstr>
      <vt:lpstr>GANHANDO A VITÓRIA SOBRE ORGULHO-EMOÇÕES</vt:lpstr>
      <vt:lpstr>GANHANDO A VITÓRIA SOBRE ORGULHO-EMOÇÕES</vt:lpstr>
      <vt:lpstr>GANHANDO A VITÓRIA SOBRE ORGULHO-EMOÇÕES</vt:lpstr>
      <vt:lpstr>GANHANDO A VITÓRIA SOBRE ORGULHO-EMOÇÕES</vt:lpstr>
      <vt:lpstr>GANHANDO A VITÓRIA SOBRE ORGULHO-EMOÇÕES</vt:lpstr>
      <vt:lpstr>GANHANDO A VITÓRIA SOBRE ORGULHO-EMOÇÕES</vt:lpstr>
      <vt:lpstr>GANHANDO A VITÓRIA SOBRE ORGULHO-EMOÇÕES</vt:lpstr>
      <vt:lpstr>GANHANDO A VITÓRIA SOBRE ORGULHO-EMOÇÕES</vt:lpstr>
      <vt:lpstr>GANHANDO A VITÓRIA SOBRE ORGULHO-EMOÇÕES</vt:lpstr>
      <vt:lpstr>GANHANDO A VITÓRIA SOBRE ORGULHO-EMOÇÕES</vt:lpstr>
      <vt:lpstr>GANHANDO A VITÓRIA SOBRE ORGULHO-EMOÇÕES</vt:lpstr>
      <vt:lpstr>GANHANDO A VITÓRIA SOBRE ORGULHO-EMOÇÕES</vt:lpstr>
      <vt:lpstr>GANHANDO A VITÓRIA SOBRE ORGULHO-EMOÇÕES</vt:lpstr>
      <vt:lpstr>GANHANDO A VITÓRIA SOBRE ORGULHO-EMOÇÕES</vt:lpstr>
      <vt:lpstr>GANHANDO A VITÓRIA SOBRE ORGULHO-EMOÇÕES</vt:lpstr>
      <vt:lpstr>GANHANDO A VITÓRIA SOBRE ORGULHO-EMOÇÕES</vt:lpstr>
      <vt:lpstr>GANHANDO A VITÓRIA SOBRE ORGULHO-EMOÇÕES</vt:lpstr>
      <vt:lpstr>GANHANDO A VITÓRIA SOBRE ORGULHO-EMOÇÕES</vt:lpstr>
      <vt:lpstr>GANHANDO A VITÓRIA SOBRE ORGULHO-EMOÇÕES</vt:lpstr>
      <vt:lpstr>GANHANDO A VITÓRIA SOBRE ORGULHO-EMOÇÕES</vt:lpstr>
      <vt:lpstr>GANHANDO A VITÓRIA SOBRE ORGULHO-EMOÇÕES</vt:lpstr>
      <vt:lpstr>GANHANDO A VITÓRIA SOBRE ORGULHO-EMOÇÕES</vt:lpstr>
      <vt:lpstr>GANHANDO A VITÓRIA SOBRE ORGULHO-EMOÇÕES</vt:lpstr>
      <vt:lpstr>GANHANDO A VITÓRIA SOBRE ORGULHO-EMOÇÕES</vt:lpstr>
      <vt:lpstr>GANHANDO A VITÓRIA SOBRE ORGULHO-EMOÇÕES</vt:lpstr>
      <vt:lpstr>GANHANDO A VITÓRIA SOBRE ORGULHO-EMOÇÕES</vt:lpstr>
      <vt:lpstr>Apresentação do PowerPoint</vt:lpstr>
      <vt:lpstr>Ganhando a Vitória Sobre Orgulho-Vontade</vt:lpstr>
      <vt:lpstr>Ganhando a Vitória Sobre Orgulho-Vontade</vt:lpstr>
      <vt:lpstr>Ganhando a Vitória Sobre Orgulho-Vontade</vt:lpstr>
      <vt:lpstr>Ganhando a Vitória Sobre Orgulho-Vontade</vt:lpstr>
      <vt:lpstr>Ganhando a Vitória Sobre Orgulho-Vontade</vt:lpstr>
      <vt:lpstr>Ganhando a Vitória Sobre Orgulho-Vontade</vt:lpstr>
      <vt:lpstr>Ganhando a Vitória Sobre Orgulho-Vontade</vt:lpstr>
      <vt:lpstr>Ganhando a Vitória Sobre Orgulho-Vontade</vt:lpstr>
      <vt:lpstr>Ganhando a Vitória Sobre Orgulho-Vontade</vt:lpstr>
      <vt:lpstr>Ganhando a Vitória Sobre Orgulho-Vontade</vt:lpstr>
      <vt:lpstr>Ganhando a Vitória Sobre Orgulho-Vontade</vt:lpstr>
      <vt:lpstr>Ganhando a Vitória Sobre Orgulho-Vontade</vt:lpstr>
      <vt:lpstr>Ganhando a Vitória Sobre Orgulho-Vontade</vt:lpstr>
      <vt:lpstr>Ganhando a Vitória Sobre Orgulho-Vontade</vt:lpstr>
      <vt:lpstr>Ganhando a Vitória Sobre Orgulho-Vontade</vt:lpstr>
      <vt:lpstr>Ganhando a Vitória Sobre Orgulho-Vontade</vt:lpstr>
      <vt:lpstr>Ganhando a Vitória Sobre Orgulho-Vontade</vt:lpstr>
      <vt:lpstr>Ganhando a Vitória Sobre Orgulho-Vontade</vt:lpstr>
      <vt:lpstr>Ganhando a Vitória Sobre Orgulho-Vontade</vt:lpstr>
      <vt:lpstr>Ganhando a Vitória Sobre Orgulho-Vontade</vt:lpstr>
      <vt:lpstr>Ganhando a Vitória Sobre Orgulho-Vontade</vt:lpstr>
      <vt:lpstr>Ganhando a Vitória Sobre Orgulho-Vontade</vt:lpstr>
      <vt:lpstr>Ganhando a Vitória Sobre Orgulho-Vontade</vt:lpstr>
      <vt:lpstr>Ganhando a Vitória Sobre Orgulho-Vontade</vt:lpstr>
      <vt:lpstr>Ganhando a Vitória Sobre Orgulho-Vontade</vt:lpstr>
      <vt:lpstr>Ganhando a Vitória Sobre Orgulho-Vontade</vt:lpstr>
      <vt:lpstr>Ganhando a Vitória Sobre Orgulho-Vontade</vt:lpstr>
      <vt:lpstr>Ganhando a Vitória Sobre Orgulho-Vontade</vt:lpstr>
      <vt:lpstr>Ganhando a Vitória Sobre Orgulho-Vontade</vt:lpstr>
      <vt:lpstr>Ganhando a Vitória Sobre Orgulho-Vontade</vt:lpstr>
      <vt:lpstr>Ganhando a Vitória Sobre Orgulho-Vontade</vt:lpstr>
      <vt:lpstr>Ganhando a Vitória Sobre Orgulho-Vontade</vt:lpstr>
      <vt:lpstr>Ganhando a Vitória Sobre Orgulho-Vontade</vt:lpstr>
      <vt:lpstr>Ganhando a Vitória Sobre Orgulho-Vontade</vt:lpstr>
      <vt:lpstr>Ganhando a Vitória Sobre Orgulho-Vontade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Dan</dc:creator>
  <cp:lastModifiedBy>Dan</cp:lastModifiedBy>
  <cp:revision>141</cp:revision>
  <dcterms:created xsi:type="dcterms:W3CDTF">2022-09-10T09:51:23Z</dcterms:created>
  <dcterms:modified xsi:type="dcterms:W3CDTF">2023-06-12T21:05:31Z</dcterms:modified>
</cp:coreProperties>
</file>